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64" r:id="rId1"/>
    <p:sldMasterId id="2147483666" r:id="rId2"/>
    <p:sldMasterId id="2147483668" r:id="rId3"/>
  </p:sldMasterIdLst>
  <p:notesMasterIdLst>
    <p:notesMasterId r:id="rId16"/>
  </p:notesMasterIdLst>
  <p:handoutMasterIdLst>
    <p:handoutMasterId r:id="rId17"/>
  </p:handoutMasterIdLst>
  <p:sldIdLst>
    <p:sldId id="311" r:id="rId4"/>
    <p:sldId id="353" r:id="rId5"/>
    <p:sldId id="350" r:id="rId6"/>
    <p:sldId id="351" r:id="rId7"/>
    <p:sldId id="344" r:id="rId8"/>
    <p:sldId id="345" r:id="rId9"/>
    <p:sldId id="346" r:id="rId10"/>
    <p:sldId id="355" r:id="rId11"/>
    <p:sldId id="356" r:id="rId12"/>
    <p:sldId id="347" r:id="rId13"/>
    <p:sldId id="340" r:id="rId14"/>
    <p:sldId id="341" r:id="rId15"/>
  </p:sldIdLst>
  <p:sldSz cx="7772400" cy="10058400"/>
  <p:notesSz cx="7016750" cy="93027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7">
          <p15:clr>
            <a:srgbClr val="A4A3A4"/>
          </p15:clr>
        </p15:guide>
        <p15:guide id="2" pos="1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1F6B"/>
    <a:srgbClr val="F9F9F9"/>
    <a:srgbClr val="76C1E3"/>
    <a:srgbClr val="FF9900"/>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9" autoAdjust="0"/>
    <p:restoredTop sz="89988" autoAdjust="0"/>
  </p:normalViewPr>
  <p:slideViewPr>
    <p:cSldViewPr snapToGrid="0" snapToObjects="1">
      <p:cViewPr varScale="1">
        <p:scale>
          <a:sx n="80" d="100"/>
          <a:sy n="80" d="100"/>
        </p:scale>
        <p:origin x="2862" y="114"/>
      </p:cViewPr>
      <p:guideLst>
        <p:guide orient="horz" pos="3147"/>
        <p:guide pos="144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3251" tIns="46625" rIns="93251" bIns="46625" rtlCol="0"/>
          <a:lstStyle>
            <a:lvl1pPr algn="l">
              <a:defRPr sz="1200"/>
            </a:lvl1pPr>
          </a:lstStyle>
          <a:p>
            <a:endParaRPr lang="en-US"/>
          </a:p>
        </p:txBody>
      </p:sp>
      <p:sp>
        <p:nvSpPr>
          <p:cNvPr id="3" name="Date Placeholder 2"/>
          <p:cNvSpPr>
            <a:spLocks noGrp="1"/>
          </p:cNvSpPr>
          <p:nvPr>
            <p:ph type="dt" sz="quarter" idx="1"/>
          </p:nvPr>
        </p:nvSpPr>
        <p:spPr>
          <a:xfrm>
            <a:off x="3974534" y="0"/>
            <a:ext cx="3040592" cy="465138"/>
          </a:xfrm>
          <a:prstGeom prst="rect">
            <a:avLst/>
          </a:prstGeom>
        </p:spPr>
        <p:txBody>
          <a:bodyPr vert="horz" lIns="93251" tIns="46625" rIns="93251" bIns="46625" rtlCol="0"/>
          <a:lstStyle>
            <a:lvl1pPr algn="r">
              <a:defRPr sz="1200"/>
            </a:lvl1pPr>
          </a:lstStyle>
          <a:p>
            <a:fld id="{112C5567-9408-5249-96DD-D104ECDA8444}" type="datetime1">
              <a:rPr lang="en-US" smtClean="0"/>
              <a:pPr/>
              <a:t>1/3/2018</a:t>
            </a:fld>
            <a:endParaRPr lang="en-US"/>
          </a:p>
        </p:txBody>
      </p:sp>
      <p:sp>
        <p:nvSpPr>
          <p:cNvPr id="4" name="Footer Placeholder 3"/>
          <p:cNvSpPr>
            <a:spLocks noGrp="1"/>
          </p:cNvSpPr>
          <p:nvPr>
            <p:ph type="ftr" sz="quarter" idx="2"/>
          </p:nvPr>
        </p:nvSpPr>
        <p:spPr>
          <a:xfrm>
            <a:off x="0" y="8835998"/>
            <a:ext cx="3040592" cy="465138"/>
          </a:xfrm>
          <a:prstGeom prst="rect">
            <a:avLst/>
          </a:prstGeom>
        </p:spPr>
        <p:txBody>
          <a:bodyPr vert="horz" lIns="93251" tIns="46625" rIns="93251" bIns="46625" rtlCol="0" anchor="b"/>
          <a:lstStyle>
            <a:lvl1pPr algn="l">
              <a:defRPr sz="1200"/>
            </a:lvl1pPr>
          </a:lstStyle>
          <a:p>
            <a:endParaRPr lang="en-US"/>
          </a:p>
        </p:txBody>
      </p:sp>
      <p:sp>
        <p:nvSpPr>
          <p:cNvPr id="5" name="Slide Number Placeholder 4"/>
          <p:cNvSpPr>
            <a:spLocks noGrp="1"/>
          </p:cNvSpPr>
          <p:nvPr>
            <p:ph type="sldNum" sz="quarter" idx="3"/>
          </p:nvPr>
        </p:nvSpPr>
        <p:spPr>
          <a:xfrm>
            <a:off x="3974534" y="8835998"/>
            <a:ext cx="3040592" cy="465138"/>
          </a:xfrm>
          <a:prstGeom prst="rect">
            <a:avLst/>
          </a:prstGeom>
        </p:spPr>
        <p:txBody>
          <a:bodyPr vert="horz" lIns="93251" tIns="46625" rIns="93251" bIns="46625" rtlCol="0" anchor="b"/>
          <a:lstStyle>
            <a:lvl1pPr algn="r">
              <a:defRPr sz="1200"/>
            </a:lvl1pPr>
          </a:lstStyle>
          <a:p>
            <a:fld id="{B9FCF9ED-5388-094E-8448-3DA068822931}" type="slidenum">
              <a:rPr lang="en-US" smtClean="0"/>
              <a:pPr/>
              <a:t>‹#›</a:t>
            </a:fld>
            <a:endParaRPr lang="en-US"/>
          </a:p>
        </p:txBody>
      </p:sp>
    </p:spTree>
    <p:extLst>
      <p:ext uri="{BB962C8B-B14F-4D97-AF65-F5344CB8AC3E}">
        <p14:creationId xmlns:p14="http://schemas.microsoft.com/office/powerpoint/2010/main" val="26375572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3251" tIns="46625" rIns="93251" bIns="46625" rtlCol="0"/>
          <a:lstStyle>
            <a:lvl1pPr algn="l">
              <a:defRPr sz="1200"/>
            </a:lvl1pPr>
          </a:lstStyle>
          <a:p>
            <a:endParaRPr lang="en-US"/>
          </a:p>
        </p:txBody>
      </p:sp>
      <p:sp>
        <p:nvSpPr>
          <p:cNvPr id="3" name="Date Placeholder 2"/>
          <p:cNvSpPr>
            <a:spLocks noGrp="1"/>
          </p:cNvSpPr>
          <p:nvPr>
            <p:ph type="dt" idx="1"/>
          </p:nvPr>
        </p:nvSpPr>
        <p:spPr>
          <a:xfrm>
            <a:off x="3974534" y="0"/>
            <a:ext cx="3040592" cy="465138"/>
          </a:xfrm>
          <a:prstGeom prst="rect">
            <a:avLst/>
          </a:prstGeom>
        </p:spPr>
        <p:txBody>
          <a:bodyPr vert="horz" lIns="93251" tIns="46625" rIns="93251" bIns="46625" rtlCol="0"/>
          <a:lstStyle>
            <a:lvl1pPr algn="r">
              <a:defRPr sz="1200"/>
            </a:lvl1pPr>
          </a:lstStyle>
          <a:p>
            <a:fld id="{FCB457B2-8B38-7748-870C-071E48B983B4}" type="datetime1">
              <a:rPr lang="en-US" smtClean="0"/>
              <a:pPr/>
              <a:t>1/3/2018</a:t>
            </a:fld>
            <a:endParaRPr lang="en-US"/>
          </a:p>
        </p:txBody>
      </p:sp>
      <p:sp>
        <p:nvSpPr>
          <p:cNvPr id="4" name="Slide Image Placeholder 3"/>
          <p:cNvSpPr>
            <a:spLocks noGrp="1" noRot="1" noChangeAspect="1"/>
          </p:cNvSpPr>
          <p:nvPr>
            <p:ph type="sldImg" idx="2"/>
          </p:nvPr>
        </p:nvSpPr>
        <p:spPr>
          <a:xfrm>
            <a:off x="2160588" y="696913"/>
            <a:ext cx="2695575" cy="3489325"/>
          </a:xfrm>
          <a:prstGeom prst="rect">
            <a:avLst/>
          </a:prstGeom>
          <a:noFill/>
          <a:ln w="12700">
            <a:solidFill>
              <a:prstClr val="black"/>
            </a:solidFill>
          </a:ln>
        </p:spPr>
        <p:txBody>
          <a:bodyPr vert="horz" lIns="93251" tIns="46625" rIns="93251" bIns="46625" rtlCol="0" anchor="ctr"/>
          <a:lstStyle/>
          <a:p>
            <a:endParaRPr lang="en-US"/>
          </a:p>
        </p:txBody>
      </p:sp>
      <p:sp>
        <p:nvSpPr>
          <p:cNvPr id="5" name="Notes Placeholder 4"/>
          <p:cNvSpPr>
            <a:spLocks noGrp="1"/>
          </p:cNvSpPr>
          <p:nvPr>
            <p:ph type="body" sz="quarter" idx="3"/>
          </p:nvPr>
        </p:nvSpPr>
        <p:spPr>
          <a:xfrm>
            <a:off x="701675" y="4418806"/>
            <a:ext cx="5613400" cy="4186238"/>
          </a:xfrm>
          <a:prstGeom prst="rect">
            <a:avLst/>
          </a:prstGeom>
        </p:spPr>
        <p:txBody>
          <a:bodyPr vert="horz" lIns="93251" tIns="46625" rIns="93251" bIns="466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5998"/>
            <a:ext cx="3040592" cy="465138"/>
          </a:xfrm>
          <a:prstGeom prst="rect">
            <a:avLst/>
          </a:prstGeom>
        </p:spPr>
        <p:txBody>
          <a:bodyPr vert="horz" lIns="93251" tIns="46625" rIns="93251" bIns="46625" rtlCol="0" anchor="b"/>
          <a:lstStyle>
            <a:lvl1pPr algn="l">
              <a:defRPr sz="1200"/>
            </a:lvl1pPr>
          </a:lstStyle>
          <a:p>
            <a:endParaRPr lang="en-US"/>
          </a:p>
        </p:txBody>
      </p:sp>
      <p:sp>
        <p:nvSpPr>
          <p:cNvPr id="7" name="Slide Number Placeholder 6"/>
          <p:cNvSpPr>
            <a:spLocks noGrp="1"/>
          </p:cNvSpPr>
          <p:nvPr>
            <p:ph type="sldNum" sz="quarter" idx="5"/>
          </p:nvPr>
        </p:nvSpPr>
        <p:spPr>
          <a:xfrm>
            <a:off x="3974534" y="8835998"/>
            <a:ext cx="3040592" cy="465138"/>
          </a:xfrm>
          <a:prstGeom prst="rect">
            <a:avLst/>
          </a:prstGeom>
        </p:spPr>
        <p:txBody>
          <a:bodyPr vert="horz" lIns="93251" tIns="46625" rIns="93251" bIns="46625" rtlCol="0" anchor="b"/>
          <a:lstStyle>
            <a:lvl1pPr algn="r">
              <a:defRPr sz="1200"/>
            </a:lvl1pPr>
          </a:lstStyle>
          <a:p>
            <a:fld id="{244EEFE2-EF1D-E846-8B93-6F1FB3CDEDD4}" type="slidenum">
              <a:rPr lang="en-US" smtClean="0"/>
              <a:pPr/>
              <a:t>‹#›</a:t>
            </a:fld>
            <a:endParaRPr lang="en-US"/>
          </a:p>
        </p:txBody>
      </p:sp>
    </p:spTree>
    <p:extLst>
      <p:ext uri="{BB962C8B-B14F-4D97-AF65-F5344CB8AC3E}">
        <p14:creationId xmlns:p14="http://schemas.microsoft.com/office/powerpoint/2010/main" val="26930601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fld id="{244EEFE2-EF1D-E846-8B93-6F1FB3CDEDD4}" type="slidenum">
              <a:rPr lang="en-US" smtClean="0"/>
              <a:pPr/>
              <a:t>2</a:t>
            </a:fld>
            <a:endParaRPr lang="en-US"/>
          </a:p>
        </p:txBody>
      </p:sp>
    </p:spTree>
    <p:extLst>
      <p:ext uri="{BB962C8B-B14F-4D97-AF65-F5344CB8AC3E}">
        <p14:creationId xmlns:p14="http://schemas.microsoft.com/office/powerpoint/2010/main" val="2745715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4EEFE2-EF1D-E846-8B93-6F1FB3CDEDD4}" type="slidenum">
              <a:rPr lang="en-US" smtClean="0"/>
              <a:pPr/>
              <a:t>12</a:t>
            </a:fld>
            <a:endParaRPr lang="en-US"/>
          </a:p>
        </p:txBody>
      </p:sp>
    </p:spTree>
    <p:extLst>
      <p:ext uri="{BB962C8B-B14F-4D97-AF65-F5344CB8AC3E}">
        <p14:creationId xmlns:p14="http://schemas.microsoft.com/office/powerpoint/2010/main" val="1874575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9478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dirty="0"/>
          </a:p>
        </p:txBody>
      </p:sp>
      <p:sp>
        <p:nvSpPr>
          <p:cNvPr id="116" name="Shape 11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3522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6056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7901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2050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7913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788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dirty="0"/>
          </a:p>
        </p:txBody>
      </p:sp>
      <p:sp>
        <p:nvSpPr>
          <p:cNvPr id="116" name="Shape 11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5411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79501" y="1371598"/>
            <a:ext cx="5805170" cy="7772401"/>
          </a:xfrm>
        </p:spPr>
        <p:txBody>
          <a:bodyPr>
            <a:normAutofit/>
          </a:bodyPr>
          <a:lstStyle>
            <a:lvl1pPr marL="0">
              <a:buFont typeface="Arial"/>
              <a:buNone/>
              <a:defRPr sz="950"/>
            </a:lvl1pPr>
            <a:lvl2pPr marL="0">
              <a:buFont typeface="Arial"/>
              <a:buNone/>
              <a:defRPr sz="950"/>
            </a:lvl2pPr>
            <a:lvl3pPr marL="0">
              <a:buFont typeface="Arial"/>
              <a:buNone/>
              <a:defRPr sz="950"/>
            </a:lvl3pPr>
            <a:lvl4pPr marL="0">
              <a:buFont typeface="Arial"/>
              <a:buNone/>
              <a:defRPr sz="950"/>
            </a:lvl4pPr>
            <a:lvl5pPr marL="0">
              <a:buFont typeface="Arial"/>
              <a:buNone/>
              <a:defRPr sz="9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Box 3"/>
          <p:cNvSpPr txBox="1"/>
          <p:nvPr userDrawn="1"/>
        </p:nvSpPr>
        <p:spPr>
          <a:xfrm>
            <a:off x="1608667" y="1371598"/>
            <a:ext cx="5486401" cy="7755469"/>
          </a:xfrm>
          <a:prstGeom prst="rect">
            <a:avLst/>
          </a:prstGeom>
          <a:noFill/>
        </p:spPr>
        <p:txBody>
          <a:bodyPr wrap="square" rtlCol="0">
            <a:spAutoFit/>
          </a:bodyPr>
          <a:lstStyle/>
          <a:p>
            <a:endParaRPr lang="en-US" dirty="0"/>
          </a:p>
        </p:txBody>
      </p:sp>
      <p:sp>
        <p:nvSpPr>
          <p:cNvPr id="6" name="Text Placeholder 5"/>
          <p:cNvSpPr>
            <a:spLocks noGrp="1"/>
          </p:cNvSpPr>
          <p:nvPr>
            <p:ph type="body" sz="quarter" idx="10"/>
          </p:nvPr>
        </p:nvSpPr>
        <p:spPr>
          <a:xfrm>
            <a:off x="1130301" y="1371597"/>
            <a:ext cx="5710767" cy="775546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Box 3"/>
          <p:cNvSpPr txBox="1"/>
          <p:nvPr userDrawn="1"/>
        </p:nvSpPr>
        <p:spPr>
          <a:xfrm>
            <a:off x="1608667" y="1371598"/>
            <a:ext cx="5486401" cy="7755469"/>
          </a:xfrm>
          <a:prstGeom prst="rect">
            <a:avLst/>
          </a:prstGeom>
          <a:noFill/>
        </p:spPr>
        <p:txBody>
          <a:bodyPr wrap="square" rtlCol="0">
            <a:spAutoFit/>
          </a:bodyPr>
          <a:lstStyle/>
          <a:p>
            <a:endParaRPr lang="en-US" dirty="0"/>
          </a:p>
        </p:txBody>
      </p:sp>
      <p:sp>
        <p:nvSpPr>
          <p:cNvPr id="6" name="Text Placeholder 5"/>
          <p:cNvSpPr>
            <a:spLocks noGrp="1"/>
          </p:cNvSpPr>
          <p:nvPr>
            <p:ph type="body" sz="quarter" idx="10"/>
          </p:nvPr>
        </p:nvSpPr>
        <p:spPr>
          <a:xfrm>
            <a:off x="1130301" y="1371597"/>
            <a:ext cx="5710767" cy="775546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0668" y="3877471"/>
            <a:ext cx="5710768" cy="11009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100668" y="5143500"/>
            <a:ext cx="5710767" cy="4102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Vision_Logo_RGB.png"/>
          <p:cNvPicPr>
            <a:picLocks noChangeAspect="1"/>
          </p:cNvPicPr>
          <p:nvPr userDrawn="1"/>
        </p:nvPicPr>
        <p:blipFill>
          <a:blip r:embed="rId3"/>
          <a:stretch>
            <a:fillRect/>
          </a:stretch>
        </p:blipFill>
        <p:spPr>
          <a:xfrm>
            <a:off x="5168714" y="430445"/>
            <a:ext cx="1977153" cy="359664"/>
          </a:xfrm>
          <a:prstGeom prst="rect">
            <a:avLst/>
          </a:prstGeom>
        </p:spPr>
      </p:pic>
      <p:sp>
        <p:nvSpPr>
          <p:cNvPr id="6"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5"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3368" y="3877471"/>
            <a:ext cx="5710768" cy="11009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113368" y="5143500"/>
            <a:ext cx="5710767" cy="4102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Vision_Logo_RGB.png"/>
          <p:cNvPicPr>
            <a:picLocks noChangeAspect="1"/>
          </p:cNvPicPr>
          <p:nvPr userDrawn="1"/>
        </p:nvPicPr>
        <p:blipFill>
          <a:blip r:embed="rId3"/>
          <a:stretch>
            <a:fillRect/>
          </a:stretch>
        </p:blipFill>
        <p:spPr>
          <a:xfrm>
            <a:off x="5168714" y="430445"/>
            <a:ext cx="1977153" cy="359664"/>
          </a:xfrm>
          <a:prstGeom prst="rect">
            <a:avLst/>
          </a:prstGeom>
        </p:spPr>
      </p:pic>
      <p:sp>
        <p:nvSpPr>
          <p:cNvPr id="7"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7"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3368" y="3877471"/>
            <a:ext cx="5710768" cy="11009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113368" y="5143500"/>
            <a:ext cx="5710767" cy="4102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9"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jsager@visioninternet.com" TargetMode="External"/><Relationship Id="rId3" Type="http://schemas.openxmlformats.org/officeDocument/2006/relationships/image" Target="../media/image6.png"/><Relationship Id="rId7" Type="http://schemas.openxmlformats.org/officeDocument/2006/relationships/hyperlink" Target="mailto:rschnelle@visioninternet.com"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support@visioninternet.com" TargetMode="External"/><Relationship Id="rId5" Type="http://schemas.openxmlformats.org/officeDocument/2006/relationships/image" Target="../media/image4.png"/><Relationship Id="rId10" Type="http://schemas.openxmlformats.org/officeDocument/2006/relationships/image" Target="../media/image9.jpg"/><Relationship Id="rId4" Type="http://schemas.openxmlformats.org/officeDocument/2006/relationships/image" Target="../media/image7.jpeg"/><Relationship Id="rId9" Type="http://schemas.openxmlformats.org/officeDocument/2006/relationships/image" Target="../media/image8.jp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0.pd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0.pd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whatsmydns.ne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www.google.com/webmasters/tools/hom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8.Intro.png"/>
          <p:cNvPicPr>
            <a:picLocks noChangeAspect="1"/>
          </p:cNvPicPr>
          <p:nvPr/>
        </p:nvPicPr>
        <p:blipFill>
          <a:blip r:embed="rId2"/>
          <a:stretch>
            <a:fillRect/>
          </a:stretch>
        </p:blipFill>
        <p:spPr>
          <a:xfrm>
            <a:off x="0" y="0"/>
            <a:ext cx="7772400" cy="10058400"/>
          </a:xfrm>
          <a:prstGeom prst="rect">
            <a:avLst/>
          </a:prstGeom>
        </p:spPr>
      </p:pic>
      <p:sp>
        <p:nvSpPr>
          <p:cNvPr id="5" name="TextBox 4"/>
          <p:cNvSpPr txBox="1"/>
          <p:nvPr/>
        </p:nvSpPr>
        <p:spPr>
          <a:xfrm>
            <a:off x="1311729" y="4570619"/>
            <a:ext cx="3102491" cy="1446550"/>
          </a:xfrm>
          <a:prstGeom prst="rect">
            <a:avLst/>
          </a:prstGeom>
          <a:noFill/>
        </p:spPr>
        <p:txBody>
          <a:bodyPr wrap="square" rtlCol="0">
            <a:spAutoFit/>
          </a:bodyPr>
          <a:lstStyle/>
          <a:p>
            <a:r>
              <a:rPr lang="en-US" sz="3200" dirty="0">
                <a:solidFill>
                  <a:srgbClr val="FFFFFF"/>
                </a:solidFill>
              </a:rPr>
              <a:t>Launch Planning Guide</a:t>
            </a:r>
          </a:p>
          <a:p>
            <a:endParaRPr lang="en-US" sz="2400" dirty="0">
              <a:solidFill>
                <a:srgbClr val="FFFFFF"/>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4220" y="9060661"/>
            <a:ext cx="3032766" cy="551689"/>
          </a:xfrm>
          <a:prstGeom prst="rect">
            <a:avLst/>
          </a:prstGeom>
        </p:spPr>
      </p:pic>
    </p:spTree>
    <p:extLst>
      <p:ext uri="{BB962C8B-B14F-4D97-AF65-F5344CB8AC3E}">
        <p14:creationId xmlns:p14="http://schemas.microsoft.com/office/powerpoint/2010/main" val="1878451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grpSp>
        <p:nvGrpSpPr>
          <p:cNvPr id="3" name="Group 2"/>
          <p:cNvGrpSpPr/>
          <p:nvPr/>
        </p:nvGrpSpPr>
        <p:grpSpPr>
          <a:xfrm>
            <a:off x="1414991" y="5286776"/>
            <a:ext cx="914400" cy="914400"/>
            <a:chOff x="4506402" y="6632575"/>
            <a:chExt cx="914400" cy="914400"/>
          </a:xfrm>
        </p:grpSpPr>
        <p:pic>
          <p:nvPicPr>
            <p:cNvPr id="51" name="Picture 50" descr="8.BioFrame.png"/>
            <p:cNvPicPr>
              <a:picLocks noChangeAspect="1"/>
            </p:cNvPicPr>
            <p:nvPr/>
          </p:nvPicPr>
          <p:blipFill>
            <a:blip r:embed="rId3"/>
            <a:stretch>
              <a:fillRect/>
            </a:stretch>
          </p:blipFill>
          <p:spPr>
            <a:xfrm>
              <a:off x="4506402" y="6632575"/>
              <a:ext cx="914400" cy="914400"/>
            </a:xfrm>
            <a:prstGeom prst="rect">
              <a:avLst/>
            </a:prstGeom>
          </p:spPr>
        </p:pic>
        <p:pic>
          <p:nvPicPr>
            <p:cNvPr id="28" name="Picture 27"/>
            <p:cNvPicPr/>
            <p:nvPr/>
          </p:nvPicPr>
          <p:blipFill rotWithShape="1">
            <a:blip r:embed="rId4" cstate="print">
              <a:extLst>
                <a:ext uri="{28A0092B-C50C-407E-A947-70E740481C1C}">
                  <a14:useLocalDpi xmlns:a14="http://schemas.microsoft.com/office/drawing/2010/main" val="0"/>
                </a:ext>
              </a:extLst>
            </a:blip>
            <a:srcRect t="2986" b="24912"/>
            <a:stretch/>
          </p:blipFill>
          <p:spPr bwMode="auto">
            <a:xfrm>
              <a:off x="4580908" y="6707223"/>
              <a:ext cx="765813" cy="759036"/>
            </a:xfrm>
            <a:prstGeom prst="rect">
              <a:avLst/>
            </a:prstGeom>
            <a:ln>
              <a:noFill/>
            </a:ln>
            <a:extLst>
              <a:ext uri="{53640926-AAD7-44D8-BBD7-CCE9431645EC}">
                <a14:shadowObscured xmlns:a14="http://schemas.microsoft.com/office/drawing/2010/main"/>
              </a:ext>
            </a:extLst>
          </p:spPr>
        </p:pic>
      </p:grpSp>
      <p:sp>
        <p:nvSpPr>
          <p:cNvPr id="118" name="Shape 11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panose="020B0604030504040204" pitchFamily="34" charset="0"/>
                <a:ea typeface="Tahoma" panose="020B0604030504040204" pitchFamily="34" charset="0"/>
                <a:cs typeface="Tahoma" panose="020B0604030504040204" pitchFamily="34" charset="0"/>
                <a:sym typeface="Tahoma"/>
              </a:rPr>
              <a:t>Post Launch</a:t>
            </a:r>
          </a:p>
          <a:p>
            <a:pPr marL="0" marR="0" lvl="0" indent="0" algn="l" rtl="0">
              <a:spcBef>
                <a:spcPts val="0"/>
              </a:spcBef>
              <a:buSzPct val="25000"/>
              <a:buNone/>
            </a:pPr>
            <a:r>
              <a:rPr lang="en-US" sz="3200" dirty="0">
                <a:solidFill>
                  <a:schemeClr val="dk1"/>
                </a:solidFill>
                <a:latin typeface="Tahoma" panose="020B0604030504040204" pitchFamily="34" charset="0"/>
                <a:ea typeface="Tahoma" panose="020B0604030504040204" pitchFamily="34" charset="0"/>
                <a:cs typeface="Tahoma" panose="020B0604030504040204" pitchFamily="34" charset="0"/>
                <a:sym typeface="Tahoma"/>
              </a:rPr>
              <a:t>Communication</a:t>
            </a:r>
          </a:p>
          <a:p>
            <a:pPr marL="0" marR="0" lvl="0" indent="0" algn="l" rtl="0">
              <a:spcBef>
                <a:spcPts val="0"/>
              </a:spcBef>
              <a:buSzPct val="25000"/>
              <a:buNone/>
            </a:pPr>
            <a:r>
              <a:rPr lang="en-US" sz="2400" dirty="0">
                <a:solidFill>
                  <a:schemeClr val="dk1"/>
                </a:solidFill>
                <a:latin typeface="Tahoma" panose="020B0604030504040204" pitchFamily="34" charset="0"/>
                <a:ea typeface="Tahoma" panose="020B0604030504040204" pitchFamily="34" charset="0"/>
                <a:cs typeface="Tahoma" panose="020B0604030504040204" pitchFamily="34" charset="0"/>
                <a:sym typeface="Trebuchet MS"/>
              </a:rPr>
              <a:t> </a:t>
            </a:r>
          </a:p>
        </p:txBody>
      </p:sp>
      <p:cxnSp>
        <p:nvCxnSpPr>
          <p:cNvPr id="120" name="Shape 120"/>
          <p:cNvCxnSpPr/>
          <p:nvPr/>
        </p:nvCxnSpPr>
        <p:spPr>
          <a:xfrm>
            <a:off x="1414991" y="266082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21" name="Shape 121"/>
          <p:cNvPicPr preferRelativeResize="0"/>
          <p:nvPr/>
        </p:nvPicPr>
        <p:blipFill rotWithShape="1">
          <a:blip r:embed="rId5">
            <a:alphaModFix/>
          </a:blip>
          <a:srcRect/>
          <a:stretch/>
        </p:blipFill>
        <p:spPr>
          <a:xfrm>
            <a:off x="-33866" y="1240366"/>
            <a:ext cx="863599" cy="8877300"/>
          </a:xfrm>
          <a:prstGeom prst="rect">
            <a:avLst/>
          </a:prstGeom>
          <a:noFill/>
          <a:ln>
            <a:noFill/>
          </a:ln>
        </p:spPr>
      </p:pic>
      <p:sp>
        <p:nvSpPr>
          <p:cNvPr id="122" name="Shape 122"/>
          <p:cNvSpPr/>
          <p:nvPr/>
        </p:nvSpPr>
        <p:spPr>
          <a:xfrm>
            <a:off x="1313605" y="2769651"/>
            <a:ext cx="5690655" cy="1018578"/>
          </a:xfrm>
          <a:prstGeom prst="rect">
            <a:avLst/>
          </a:prstGeom>
          <a:noFill/>
          <a:ln>
            <a:noFill/>
          </a:ln>
        </p:spPr>
        <p:txBody>
          <a:bodyPr lIns="91425" tIns="45700" rIns="91425" bIns="45700" anchor="ctr" anchorCtr="0">
            <a:noAutofit/>
          </a:bodyPr>
          <a:lstStyle/>
          <a:p>
            <a:r>
              <a:rPr lang="en-US" sz="1100"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Once your website launches, your main point of contact at Vision will transition from Project Management to our Client Success and Support teams. Below, we’ve identified key points of contact at Vision for your reference. </a:t>
            </a:r>
          </a:p>
          <a:p>
            <a:endParaRPr lang="en-US" sz="1100"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You may also hear from these staff directly over time regarding new services, products and other enhancements that will ensure your website remains relevant and innovative. </a:t>
            </a:r>
            <a:endParaRPr sz="11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p:txBody>
      </p:sp>
      <p:sp>
        <p:nvSpPr>
          <p:cNvPr id="38" name="Rectangle 37"/>
          <p:cNvSpPr/>
          <p:nvPr/>
        </p:nvSpPr>
        <p:spPr>
          <a:xfrm>
            <a:off x="2351340" y="6730860"/>
            <a:ext cx="1887786" cy="759182"/>
          </a:xfrm>
          <a:prstGeom prst="rect">
            <a:avLst/>
          </a:prstGeom>
        </p:spPr>
        <p:txBody>
          <a:bodyPr wrap="square">
            <a:spAutoFit/>
          </a:bodyPr>
          <a:lstStyle/>
          <a:p>
            <a:pPr defTabSz="443776">
              <a:lnSpc>
                <a:spcPts val="1310"/>
              </a:lnSpc>
            </a:pPr>
            <a:br>
              <a:rPr lang="en-US" sz="900" dirty="0">
                <a:solidFill>
                  <a:srgbClr val="000000"/>
                </a:solidFill>
                <a:latin typeface="Tahoma"/>
                <a:cs typeface="Tahoma"/>
              </a:rPr>
            </a:br>
            <a:r>
              <a:rPr lang="en-US" sz="900" dirty="0">
                <a:solidFill>
                  <a:srgbClr val="000000"/>
                </a:solidFill>
                <a:latin typeface="Tahoma"/>
                <a:cs typeface="Tahoma"/>
              </a:rPr>
              <a:t>Technical Support Team</a:t>
            </a:r>
            <a:br>
              <a:rPr lang="en-US" sz="900" dirty="0">
                <a:solidFill>
                  <a:srgbClr val="000000"/>
                </a:solidFill>
                <a:latin typeface="Tahoma"/>
                <a:cs typeface="Tahoma"/>
              </a:rPr>
            </a:br>
            <a:r>
              <a:rPr lang="en-US" sz="900" dirty="0">
                <a:solidFill>
                  <a:srgbClr val="000000"/>
                </a:solidFill>
                <a:latin typeface="Tahoma"/>
                <a:cs typeface="Tahoma"/>
                <a:hlinkClick r:id="rId6"/>
              </a:rPr>
              <a:t>support@visioninternet.com</a:t>
            </a:r>
            <a:endParaRPr lang="en-US" sz="900" dirty="0">
              <a:solidFill>
                <a:srgbClr val="000000"/>
              </a:solidFill>
              <a:latin typeface="Tahoma"/>
              <a:cs typeface="Tahoma"/>
            </a:endParaRPr>
          </a:p>
          <a:p>
            <a:pPr defTabSz="443776">
              <a:lnSpc>
                <a:spcPts val="1310"/>
              </a:lnSpc>
            </a:pPr>
            <a:r>
              <a:rPr lang="en-US" sz="900" dirty="0">
                <a:solidFill>
                  <a:srgbClr val="000000"/>
                </a:solidFill>
                <a:latin typeface="Tahoma"/>
                <a:cs typeface="Tahoma"/>
              </a:rPr>
              <a:t>310-656-3100 opt 2</a:t>
            </a:r>
          </a:p>
        </p:txBody>
      </p:sp>
      <p:sp>
        <p:nvSpPr>
          <p:cNvPr id="41" name="Rectangle 40"/>
          <p:cNvSpPr/>
          <p:nvPr/>
        </p:nvSpPr>
        <p:spPr>
          <a:xfrm>
            <a:off x="2333969" y="5274174"/>
            <a:ext cx="1887785" cy="759182"/>
          </a:xfrm>
          <a:prstGeom prst="rect">
            <a:avLst/>
          </a:prstGeom>
        </p:spPr>
        <p:txBody>
          <a:bodyPr wrap="square">
            <a:spAutoFit/>
          </a:bodyPr>
          <a:lstStyle/>
          <a:p>
            <a:pPr defTabSz="443776">
              <a:lnSpc>
                <a:spcPts val="1310"/>
              </a:lnSpc>
            </a:pPr>
            <a:r>
              <a:rPr lang="en-US" sz="900" b="1" dirty="0">
                <a:solidFill>
                  <a:srgbClr val="FF9900"/>
                </a:solidFill>
                <a:latin typeface="Tahoma"/>
                <a:cs typeface="Tahoma"/>
              </a:rPr>
              <a:t>Robert Schnelle</a:t>
            </a:r>
            <a:br>
              <a:rPr lang="en-US" sz="900" dirty="0">
                <a:solidFill>
                  <a:srgbClr val="000000"/>
                </a:solidFill>
                <a:latin typeface="Tahoma"/>
                <a:cs typeface="Tahoma"/>
              </a:rPr>
            </a:br>
            <a:r>
              <a:rPr lang="en-US" sz="900" dirty="0">
                <a:solidFill>
                  <a:srgbClr val="000000"/>
                </a:solidFill>
                <a:latin typeface="Tahoma"/>
                <a:cs typeface="Tahoma"/>
              </a:rPr>
              <a:t>Client Success Manager</a:t>
            </a:r>
            <a:br>
              <a:rPr lang="en-US" sz="900" dirty="0">
                <a:solidFill>
                  <a:srgbClr val="000000"/>
                </a:solidFill>
                <a:latin typeface="Tahoma"/>
                <a:cs typeface="Tahoma"/>
              </a:rPr>
            </a:br>
            <a:r>
              <a:rPr lang="en-US" sz="900" dirty="0">
                <a:solidFill>
                  <a:srgbClr val="000000"/>
                </a:solidFill>
                <a:latin typeface="Tahoma"/>
                <a:cs typeface="Tahoma"/>
                <a:hlinkClick r:id="rId7"/>
              </a:rPr>
              <a:t>rschnelle@visioninternet.com</a:t>
            </a:r>
            <a:endParaRPr lang="en-US" sz="900" dirty="0">
              <a:solidFill>
                <a:srgbClr val="000000"/>
              </a:solidFill>
              <a:latin typeface="Tahoma"/>
              <a:cs typeface="Tahoma"/>
            </a:endParaRPr>
          </a:p>
          <a:p>
            <a:pPr defTabSz="443776">
              <a:lnSpc>
                <a:spcPts val="1310"/>
              </a:lnSpc>
            </a:pPr>
            <a:r>
              <a:rPr lang="en-US" sz="900" dirty="0">
                <a:solidFill>
                  <a:srgbClr val="000000"/>
                </a:solidFill>
                <a:latin typeface="Tahoma"/>
                <a:cs typeface="Tahoma"/>
              </a:rPr>
              <a:t> 310-656-3100 x 283</a:t>
            </a:r>
          </a:p>
        </p:txBody>
      </p:sp>
      <p:pic>
        <p:nvPicPr>
          <p:cNvPr id="30" name="Picture 29" descr="8.BioFrame.png"/>
          <p:cNvPicPr>
            <a:picLocks noChangeAspect="1"/>
          </p:cNvPicPr>
          <p:nvPr/>
        </p:nvPicPr>
        <p:blipFill>
          <a:blip r:embed="rId3"/>
          <a:stretch>
            <a:fillRect/>
          </a:stretch>
        </p:blipFill>
        <p:spPr>
          <a:xfrm>
            <a:off x="4534909" y="5276534"/>
            <a:ext cx="914400" cy="914400"/>
          </a:xfrm>
          <a:prstGeom prst="rect">
            <a:avLst/>
          </a:prstGeom>
        </p:spPr>
      </p:pic>
      <p:sp>
        <p:nvSpPr>
          <p:cNvPr id="31" name="Rectangle 30"/>
          <p:cNvSpPr/>
          <p:nvPr/>
        </p:nvSpPr>
        <p:spPr>
          <a:xfrm>
            <a:off x="5453887" y="5276535"/>
            <a:ext cx="1950570" cy="759182"/>
          </a:xfrm>
          <a:prstGeom prst="rect">
            <a:avLst/>
          </a:prstGeom>
        </p:spPr>
        <p:txBody>
          <a:bodyPr wrap="square">
            <a:spAutoFit/>
          </a:bodyPr>
          <a:lstStyle/>
          <a:p>
            <a:pPr defTabSz="443776">
              <a:lnSpc>
                <a:spcPts val="1310"/>
              </a:lnSpc>
            </a:pPr>
            <a:r>
              <a:rPr lang="en-US" sz="900" b="1" dirty="0">
                <a:solidFill>
                  <a:srgbClr val="FF9900"/>
                </a:solidFill>
                <a:latin typeface="Tahoma"/>
                <a:cs typeface="Tahoma"/>
              </a:rPr>
              <a:t>Jake Sager</a:t>
            </a:r>
          </a:p>
          <a:p>
            <a:pPr defTabSz="443776">
              <a:lnSpc>
                <a:spcPts val="1310"/>
              </a:lnSpc>
            </a:pPr>
            <a:r>
              <a:rPr lang="en-US" sz="900" dirty="0">
                <a:solidFill>
                  <a:srgbClr val="000000"/>
                </a:solidFill>
                <a:latin typeface="Tahoma"/>
                <a:cs typeface="Tahoma"/>
              </a:rPr>
              <a:t>Product Manager</a:t>
            </a:r>
            <a:br>
              <a:rPr lang="en-US" sz="900" dirty="0">
                <a:solidFill>
                  <a:srgbClr val="000000"/>
                </a:solidFill>
                <a:latin typeface="Tahoma"/>
                <a:cs typeface="Tahoma"/>
              </a:rPr>
            </a:br>
            <a:r>
              <a:rPr lang="en-US" sz="900" dirty="0">
                <a:solidFill>
                  <a:srgbClr val="000000"/>
                </a:solidFill>
                <a:latin typeface="Tahoma"/>
                <a:cs typeface="Tahoma"/>
                <a:hlinkClick r:id="rId8"/>
              </a:rPr>
              <a:t>jsager@visioninternet.com</a:t>
            </a:r>
            <a:r>
              <a:rPr lang="en-US" sz="900" dirty="0">
                <a:solidFill>
                  <a:srgbClr val="000000"/>
                </a:solidFill>
                <a:latin typeface="Tahoma"/>
                <a:cs typeface="Tahoma"/>
              </a:rPr>
              <a:t>   </a:t>
            </a:r>
          </a:p>
          <a:p>
            <a:pPr defTabSz="443776">
              <a:lnSpc>
                <a:spcPts val="1310"/>
              </a:lnSpc>
            </a:pPr>
            <a:r>
              <a:rPr lang="en-US" sz="900" dirty="0">
                <a:solidFill>
                  <a:srgbClr val="000000"/>
                </a:solidFill>
                <a:latin typeface="Tahoma"/>
                <a:cs typeface="Tahoma"/>
              </a:rPr>
              <a:t>310-656-3100 x 394</a:t>
            </a:r>
          </a:p>
        </p:txBody>
      </p:sp>
      <p:sp>
        <p:nvSpPr>
          <p:cNvPr id="36" name="Shape 122"/>
          <p:cNvSpPr/>
          <p:nvPr/>
        </p:nvSpPr>
        <p:spPr>
          <a:xfrm>
            <a:off x="1313606" y="4180933"/>
            <a:ext cx="2748031" cy="1018578"/>
          </a:xfrm>
          <a:prstGeom prst="rect">
            <a:avLst/>
          </a:prstGeom>
          <a:noFill/>
          <a:ln>
            <a:noFill/>
          </a:ln>
        </p:spPr>
        <p:txBody>
          <a:bodyPr lIns="91425" tIns="45700" rIns="91425" bIns="45700" anchor="ctr" anchorCtr="0">
            <a:noAutofit/>
          </a:bodyPr>
          <a:lstStyle/>
          <a:p>
            <a:r>
              <a:rPr lang="en-US" sz="900"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rPr>
              <a:t>These teams are focused on customer enablement across the full suite of Vision products. You may also hear important notices about upcoming site updates and other announcements from the Client Success or Technical Support teams.</a:t>
            </a:r>
            <a:endParaRPr lang="en-US" sz="9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a:p>
            <a:pPr marL="0" marR="0" lvl="0" indent="0" algn="l" rtl="0">
              <a:lnSpc>
                <a:spcPct val="100000"/>
              </a:lnSpc>
              <a:spcBef>
                <a:spcPts val="0"/>
              </a:spcBef>
              <a:spcAft>
                <a:spcPts val="0"/>
              </a:spcAft>
              <a:buClr>
                <a:schemeClr val="dk1"/>
              </a:buClr>
              <a:buFont typeface="Arial"/>
              <a:buNone/>
            </a:pPr>
            <a:endParaRPr sz="9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p:txBody>
      </p:sp>
      <p:sp>
        <p:nvSpPr>
          <p:cNvPr id="37" name="Shape 122"/>
          <p:cNvSpPr/>
          <p:nvPr/>
        </p:nvSpPr>
        <p:spPr>
          <a:xfrm>
            <a:off x="4284539" y="4144722"/>
            <a:ext cx="2748031" cy="942964"/>
          </a:xfrm>
          <a:prstGeom prst="rect">
            <a:avLst/>
          </a:prstGeom>
          <a:noFill/>
          <a:ln>
            <a:noFill/>
          </a:ln>
        </p:spPr>
        <p:txBody>
          <a:bodyPr lIns="91425" tIns="45700" rIns="91425" bIns="45700" anchor="ctr" anchorCtr="0">
            <a:noAutofit/>
          </a:bodyPr>
          <a:lstStyle/>
          <a:p>
            <a:r>
              <a:rPr lang="en-US" sz="900"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Product enhancements and best practice resources are best when developed in collaboration with our clients. If you have an idea or a product request, please feel free to send it to the following people.</a:t>
            </a:r>
            <a:endParaRPr sz="9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p:txBody>
      </p:sp>
      <p:sp>
        <p:nvSpPr>
          <p:cNvPr id="39" name="Shape 122"/>
          <p:cNvSpPr/>
          <p:nvPr/>
        </p:nvSpPr>
        <p:spPr>
          <a:xfrm>
            <a:off x="1313606" y="4032898"/>
            <a:ext cx="2748031" cy="223649"/>
          </a:xfrm>
          <a:prstGeom prst="rect">
            <a:avLst/>
          </a:prstGeom>
          <a:noFill/>
          <a:ln>
            <a:noFill/>
          </a:ln>
        </p:spPr>
        <p:txBody>
          <a:bodyPr lIns="91425" tIns="45700" rIns="91425" bIns="45700" anchor="ctr" anchorCtr="0">
            <a:noAutofit/>
          </a:bodyPr>
          <a:lstStyle/>
          <a:p>
            <a:r>
              <a:rPr lang="en-US" sz="1100" b="1"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Have a question or need support?</a:t>
            </a:r>
            <a:endParaRPr sz="11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p:txBody>
      </p:sp>
      <p:sp>
        <p:nvSpPr>
          <p:cNvPr id="40" name="Shape 122"/>
          <p:cNvSpPr/>
          <p:nvPr/>
        </p:nvSpPr>
        <p:spPr>
          <a:xfrm>
            <a:off x="4284539" y="4032898"/>
            <a:ext cx="2748031" cy="223649"/>
          </a:xfrm>
          <a:prstGeom prst="rect">
            <a:avLst/>
          </a:prstGeom>
          <a:noFill/>
          <a:ln>
            <a:noFill/>
          </a:ln>
        </p:spPr>
        <p:txBody>
          <a:bodyPr lIns="91425" tIns="45700" rIns="91425" bIns="45700" anchor="ctr" anchorCtr="0">
            <a:noAutofit/>
          </a:bodyPr>
          <a:lstStyle/>
          <a:p>
            <a:r>
              <a:rPr lang="en-US" sz="1100" b="1"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Have an idea or product request?</a:t>
            </a:r>
            <a:endParaRPr sz="1100" b="1"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p:txBody>
      </p:sp>
      <p:pic>
        <p:nvPicPr>
          <p:cNvPr id="5" name="Picture 4">
            <a:extLst>
              <a:ext uri="{FF2B5EF4-FFF2-40B4-BE49-F238E27FC236}">
                <a16:creationId xmlns:a16="http://schemas.microsoft.com/office/drawing/2014/main" id="{C1B038E8-590D-4FE7-95A0-65692577DB24}"/>
              </a:ext>
            </a:extLst>
          </p:cNvPr>
          <p:cNvPicPr>
            <a:picLocks noChangeAspect="1"/>
          </p:cNvPicPr>
          <p:nvPr/>
        </p:nvPicPr>
        <p:blipFill>
          <a:blip r:embed="rId9"/>
          <a:stretch>
            <a:fillRect/>
          </a:stretch>
        </p:blipFill>
        <p:spPr>
          <a:xfrm>
            <a:off x="4601015" y="5356518"/>
            <a:ext cx="763942" cy="763942"/>
          </a:xfrm>
          <a:prstGeom prst="rect">
            <a:avLst/>
          </a:prstGeom>
        </p:spPr>
      </p:pic>
      <p:grpSp>
        <p:nvGrpSpPr>
          <p:cNvPr id="21" name="Group 20">
            <a:extLst>
              <a:ext uri="{FF2B5EF4-FFF2-40B4-BE49-F238E27FC236}">
                <a16:creationId xmlns:a16="http://schemas.microsoft.com/office/drawing/2014/main" id="{F288790E-C565-4A8C-B565-EE695208C5FC}"/>
              </a:ext>
            </a:extLst>
          </p:cNvPr>
          <p:cNvGrpSpPr/>
          <p:nvPr/>
        </p:nvGrpSpPr>
        <p:grpSpPr>
          <a:xfrm>
            <a:off x="1419569" y="6764839"/>
            <a:ext cx="914400" cy="914400"/>
            <a:chOff x="4506402" y="6632575"/>
            <a:chExt cx="914400" cy="914400"/>
          </a:xfrm>
        </p:grpSpPr>
        <p:pic>
          <p:nvPicPr>
            <p:cNvPr id="22" name="Picture 21" descr="8.BioFrame.png">
              <a:extLst>
                <a:ext uri="{FF2B5EF4-FFF2-40B4-BE49-F238E27FC236}">
                  <a16:creationId xmlns:a16="http://schemas.microsoft.com/office/drawing/2014/main" id="{7D2932A8-F84A-4A9F-9E27-EE1B7B9C6FF5}"/>
                </a:ext>
              </a:extLst>
            </p:cNvPr>
            <p:cNvPicPr>
              <a:picLocks noChangeAspect="1"/>
            </p:cNvPicPr>
            <p:nvPr/>
          </p:nvPicPr>
          <p:blipFill>
            <a:blip r:embed="rId3"/>
            <a:stretch>
              <a:fillRect/>
            </a:stretch>
          </p:blipFill>
          <p:spPr>
            <a:xfrm>
              <a:off x="4506402" y="6632575"/>
              <a:ext cx="914400" cy="914400"/>
            </a:xfrm>
            <a:prstGeom prst="rect">
              <a:avLst/>
            </a:prstGeom>
          </p:spPr>
        </p:pic>
        <p:pic>
          <p:nvPicPr>
            <p:cNvPr id="24" name="Picture 23">
              <a:extLst>
                <a:ext uri="{FF2B5EF4-FFF2-40B4-BE49-F238E27FC236}">
                  <a16:creationId xmlns:a16="http://schemas.microsoft.com/office/drawing/2014/main" id="{F5591239-B253-4337-AFCA-E20CD5F5E0E2}"/>
                </a:ext>
              </a:extLst>
            </p:cNvPr>
            <p:cNvPicPr/>
            <p:nvPr/>
          </p:nvPicPr>
          <p:blipFill>
            <a:blip r:embed="rId10"/>
            <a:stretch>
              <a:fillRect/>
            </a:stretch>
          </p:blipFill>
          <p:spPr bwMode="auto">
            <a:xfrm>
              <a:off x="4584296" y="6707223"/>
              <a:ext cx="759036" cy="759036"/>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165393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43000" y="4546600"/>
            <a:ext cx="18466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      </a:t>
            </a:r>
          </a:p>
        </p:txBody>
      </p:sp>
      <p:cxnSp>
        <p:nvCxnSpPr>
          <p:cNvPr id="10" name="Straight Connector 9"/>
          <p:cNvCxnSpPr/>
          <p:nvPr/>
        </p:nvCxnSpPr>
        <p:spPr>
          <a:xfrm>
            <a:off x="1414991" y="2338522"/>
            <a:ext cx="5589271" cy="1588"/>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33866" y="1240367"/>
            <a:ext cx="863600" cy="8877300"/>
          </a:xfrm>
          <a:prstGeom prst="rect">
            <a:avLst/>
          </a:prstGeom>
        </p:spPr>
      </p:pic>
      <p:graphicFrame>
        <p:nvGraphicFramePr>
          <p:cNvPr id="17" name="Table 16"/>
          <p:cNvGraphicFramePr>
            <a:graphicFrameLocks noGrp="1"/>
          </p:cNvGraphicFramePr>
          <p:nvPr>
            <p:extLst>
              <p:ext uri="{D42A27DB-BD31-4B8C-83A1-F6EECF244321}">
                <p14:modId xmlns:p14="http://schemas.microsoft.com/office/powerpoint/2010/main" val="3523844163"/>
              </p:ext>
            </p:extLst>
          </p:nvPr>
        </p:nvGraphicFramePr>
        <p:xfrm>
          <a:off x="1414991" y="2556044"/>
          <a:ext cx="5589270" cy="6287808"/>
        </p:xfrm>
        <a:graphic>
          <a:graphicData uri="http://schemas.openxmlformats.org/drawingml/2006/table">
            <a:tbl>
              <a:tblPr firstRow="1" firstCol="1" bandRow="1">
                <a:tableStyleId>{2D5ABB26-0587-4C30-8999-92F81FD0307C}</a:tableStyleId>
              </a:tblPr>
              <a:tblGrid>
                <a:gridCol w="2051223">
                  <a:extLst>
                    <a:ext uri="{9D8B030D-6E8A-4147-A177-3AD203B41FA5}">
                      <a16:colId xmlns:a16="http://schemas.microsoft.com/office/drawing/2014/main" val="1201301164"/>
                    </a:ext>
                  </a:extLst>
                </a:gridCol>
                <a:gridCol w="3538047">
                  <a:extLst>
                    <a:ext uri="{9D8B030D-6E8A-4147-A177-3AD203B41FA5}">
                      <a16:colId xmlns:a16="http://schemas.microsoft.com/office/drawing/2014/main" val="196605396"/>
                    </a:ext>
                  </a:extLst>
                </a:gridCol>
              </a:tblGrid>
              <a:tr h="423904">
                <a:tc>
                  <a:txBody>
                    <a:bodyPr/>
                    <a:lstStyle/>
                    <a:p>
                      <a:pPr marL="0" marR="0">
                        <a:lnSpc>
                          <a:spcPct val="115000"/>
                        </a:lnSpc>
                        <a:spcBef>
                          <a:spcPts val="0"/>
                        </a:spcBef>
                        <a:spcAft>
                          <a:spcPts val="1000"/>
                        </a:spcAft>
                        <a:tabLst>
                          <a:tab pos="1188720" algn="r"/>
                        </a:tabLst>
                      </a:pPr>
                      <a:r>
                        <a:rPr lang="en-US" sz="1200" b="1" dirty="0">
                          <a:effectLst/>
                          <a:latin typeface="Tahoma" panose="020B0604030504040204" pitchFamily="34" charset="0"/>
                          <a:ea typeface="Tahoma" panose="020B0604030504040204" pitchFamily="34" charset="0"/>
                          <a:cs typeface="Tahoma" panose="020B0604030504040204" pitchFamily="34" charset="0"/>
                        </a:rPr>
                        <a:t>Term	</a:t>
                      </a:r>
                      <a:endParaRPr lang="en-US" sz="1200" b="1"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0" marR="0">
                        <a:lnSpc>
                          <a:spcPct val="115000"/>
                        </a:lnSpc>
                        <a:spcBef>
                          <a:spcPts val="0"/>
                        </a:spcBef>
                        <a:spcAft>
                          <a:spcPts val="1000"/>
                        </a:spcAft>
                      </a:pPr>
                      <a:r>
                        <a:rPr lang="en-US" sz="1200" b="1" dirty="0">
                          <a:effectLst/>
                          <a:latin typeface="Tahoma" panose="020B0604030504040204" pitchFamily="34" charset="0"/>
                          <a:ea typeface="Tahoma" panose="020B0604030504040204" pitchFamily="34" charset="0"/>
                          <a:cs typeface="Tahoma" panose="020B0604030504040204" pitchFamily="34" charset="0"/>
                        </a:rPr>
                        <a:t>Definition</a:t>
                      </a:r>
                      <a:endParaRPr lang="en-US" sz="1200" b="1"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2246491532"/>
                  </a:ext>
                </a:extLst>
              </a:tr>
              <a:tr h="820590">
                <a:tc>
                  <a:txBody>
                    <a:bodyPr/>
                    <a:lstStyle/>
                    <a:p>
                      <a:pPr marL="0" marR="0">
                        <a:lnSpc>
                          <a:spcPct val="115000"/>
                        </a:lnSpc>
                        <a:spcBef>
                          <a:spcPts val="0"/>
                        </a:spcBef>
                        <a:spcAft>
                          <a:spcPts val="1000"/>
                        </a:spcAft>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Domain</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The</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URL by which people find your site. This is owned and managed by your organization (</a:t>
                      </a:r>
                      <a:r>
                        <a:rPr lang="en-US" sz="900" baseline="0" dirty="0" err="1">
                          <a:solidFill>
                            <a:schemeClr val="accent5"/>
                          </a:solidFill>
                          <a:effectLst/>
                          <a:latin typeface="Tahoma" panose="020B0604030504040204" pitchFamily="34" charset="0"/>
                          <a:ea typeface="Tahoma" panose="020B0604030504040204" pitchFamily="34" charset="0"/>
                          <a:cs typeface="Tahoma" panose="020B0604030504040204" pitchFamily="34" charset="0"/>
                        </a:rPr>
                        <a:t>eg</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www.youragency.com).</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10001"/>
                  </a:ext>
                </a:extLst>
              </a:tr>
              <a:tr h="820590">
                <a:tc>
                  <a:txBody>
                    <a:bodyPr/>
                    <a:lstStyle/>
                    <a:p>
                      <a:pPr marL="0" marR="0">
                        <a:lnSpc>
                          <a:spcPct val="115000"/>
                        </a:lnSpc>
                        <a:spcBef>
                          <a:spcPts val="0"/>
                        </a:spcBef>
                        <a:spcAft>
                          <a:spcPts val="1000"/>
                        </a:spcAft>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Domain Name System (DNS)</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The way internet</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domain names are located and translated into internet protocol addresses. Or how your browser knows which server has your website.</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4140063019"/>
                  </a:ext>
                </a:extLst>
              </a:tr>
              <a:tr h="628096">
                <a:tc>
                  <a:txBody>
                    <a:bodyPr/>
                    <a:lstStyle/>
                    <a:p>
                      <a:pPr marL="0" marR="0">
                        <a:lnSpc>
                          <a:spcPct val="115000"/>
                        </a:lnSpc>
                        <a:spcBef>
                          <a:spcPts val="0"/>
                        </a:spcBef>
                        <a:spcAft>
                          <a:spcPts val="1000"/>
                        </a:spcAft>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Embed Code</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Code</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that can be pasted into the html view of the page editor to bring in other content or add functionality like a </a:t>
                      </a:r>
                      <a:r>
                        <a:rPr lang="en-US" sz="900" baseline="0" dirty="0" err="1">
                          <a:solidFill>
                            <a:schemeClr val="accent5"/>
                          </a:solidFill>
                          <a:effectLst/>
                          <a:latin typeface="Tahoma" panose="020B0604030504040204" pitchFamily="34" charset="0"/>
                          <a:ea typeface="Tahoma" panose="020B0604030504040204" pitchFamily="34" charset="0"/>
                          <a:cs typeface="Tahoma" panose="020B0604030504040204" pitchFamily="34" charset="0"/>
                        </a:rPr>
                        <a:t>Youtube</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video or a Google Maps route finder.</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421169631"/>
                  </a:ext>
                </a:extLst>
              </a:tr>
              <a:tr h="820590">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HTML</a:t>
                      </a:r>
                      <a:r>
                        <a:rPr lang="en-US" sz="900" b="1"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Templates</a:t>
                      </a:r>
                      <a:endPar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The</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outline and structure for the website including CSS, </a:t>
                      </a:r>
                      <a:r>
                        <a:rPr lang="en-US" sz="900" baseline="0" dirty="0" err="1">
                          <a:solidFill>
                            <a:schemeClr val="accent5"/>
                          </a:solidFill>
                          <a:effectLst/>
                          <a:latin typeface="Tahoma" panose="020B0604030504040204" pitchFamily="34" charset="0"/>
                          <a:ea typeface="Tahoma" panose="020B0604030504040204" pitchFamily="34" charset="0"/>
                          <a:cs typeface="Tahoma" panose="020B0604030504040204" pitchFamily="34" charset="0"/>
                        </a:rPr>
                        <a:t>Javascript</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and Fonts. Commonly used to wrap other systems outside the website to look like the site.</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3713394955"/>
                  </a:ext>
                </a:extLst>
              </a:tr>
              <a:tr h="820590">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900" b="1" dirty="0" err="1">
                          <a:solidFill>
                            <a:schemeClr val="accent5"/>
                          </a:solidFill>
                          <a:effectLst/>
                          <a:latin typeface="Tahoma" panose="020B0604030504040204" pitchFamily="34" charset="0"/>
                          <a:ea typeface="Tahoma" panose="020B0604030504040204" pitchFamily="34" charset="0"/>
                          <a:cs typeface="Tahoma" panose="020B0604030504040204" pitchFamily="34" charset="0"/>
                        </a:rPr>
                        <a:t>iFrame</a:t>
                      </a: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(inline frame)</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A</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window from one website that shows content from another website.  The content of the </a:t>
                      </a:r>
                      <a:r>
                        <a:rPr lang="en-US" sz="900" baseline="0" dirty="0" err="1">
                          <a:solidFill>
                            <a:schemeClr val="accent5"/>
                          </a:solidFill>
                          <a:effectLst/>
                          <a:latin typeface="Tahoma" panose="020B0604030504040204" pitchFamily="34" charset="0"/>
                          <a:ea typeface="Tahoma" panose="020B0604030504040204" pitchFamily="34" charset="0"/>
                          <a:cs typeface="Tahoma" panose="020B0604030504040204" pitchFamily="34" charset="0"/>
                        </a:rPr>
                        <a:t>iFrame</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is not part of the larger website, and cannot be controlled from the CMS.</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1502521601"/>
                  </a:ext>
                </a:extLst>
              </a:tr>
              <a:tr h="654183">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Sender Policy Framework (SPF)</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The</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way email receiving systems verify that an email is allowed to be sent by a given website.</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3736997136"/>
                  </a:ext>
                </a:extLst>
              </a:tr>
              <a:tr h="641510">
                <a:tc>
                  <a:txBody>
                    <a:bodyPr/>
                    <a:lstStyle/>
                    <a:p>
                      <a:pPr marL="0" marR="0">
                        <a:lnSpc>
                          <a:spcPct val="115000"/>
                        </a:lnSpc>
                        <a:spcBef>
                          <a:spcPts val="0"/>
                        </a:spcBef>
                        <a:spcAft>
                          <a:spcPts val="1000"/>
                        </a:spcAft>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Time-to-Live (TTL)</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How</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often DNS servers check for updated domain information for a given domain, generally between 5 minutes and 24 hours.</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769684100"/>
                  </a:ext>
                </a:extLst>
              </a:tr>
              <a:tr h="657755">
                <a:tc>
                  <a:txBody>
                    <a:bodyPr/>
                    <a:lstStyle/>
                    <a:p>
                      <a:r>
                        <a:rPr lang="en-US" sz="900" b="1" dirty="0">
                          <a:solidFill>
                            <a:schemeClr val="accent5"/>
                          </a:solidFill>
                          <a:latin typeface="Tahoma" panose="020B0604030504040204" pitchFamily="34" charset="0"/>
                          <a:ea typeface="Tahoma" panose="020B0604030504040204" pitchFamily="34" charset="0"/>
                          <a:cs typeface="Tahoma" panose="020B0604030504040204" pitchFamily="34" charset="0"/>
                        </a:rPr>
                        <a:t>Vanity Domain</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Various</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domains that are used for specific events, marketing campaigns, or departments that are then redirected to the primary domain and to the website. (</a:t>
                      </a:r>
                      <a:r>
                        <a:rPr lang="en-US" sz="900" baseline="0" dirty="0" err="1">
                          <a:solidFill>
                            <a:schemeClr val="accent5"/>
                          </a:solidFill>
                          <a:effectLst/>
                          <a:latin typeface="Tahoma" panose="020B0604030504040204" pitchFamily="34" charset="0"/>
                          <a:ea typeface="Tahoma" panose="020B0604030504040204" pitchFamily="34" charset="0"/>
                          <a:cs typeface="Tahoma" panose="020B0604030504040204" pitchFamily="34" charset="0"/>
                        </a:rPr>
                        <a:t>eg</a:t>
                      </a:r>
                      <a:r>
                        <a:rPr lang="en-US" sz="900" baseline="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redirecting from www.yourdepartment.com to www.youragency.com)</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1520785485"/>
                  </a:ext>
                </a:extLst>
              </a:tr>
            </a:tbl>
          </a:graphicData>
        </a:graphic>
      </p:graphicFrame>
      <p:sp>
        <p:nvSpPr>
          <p:cNvPr id="7" name="TextBox 6"/>
          <p:cNvSpPr txBox="1"/>
          <p:nvPr/>
        </p:nvSpPr>
        <p:spPr>
          <a:xfrm>
            <a:off x="1235333" y="1229450"/>
            <a:ext cx="5350933" cy="1446550"/>
          </a:xfrm>
          <a:prstGeom prst="rect">
            <a:avLst/>
          </a:prstGeom>
          <a:noFill/>
        </p:spPr>
        <p:txBody>
          <a:bodyPr wrap="square" rtlCol="0" anchor="t">
            <a:spAutoFit/>
          </a:bodyPr>
          <a:lstStyle/>
          <a:p>
            <a:pPr marR="0" lvl="0" indent="0" fontAlgn="auto">
              <a:lnSpc>
                <a:spcPct val="100000"/>
              </a:lnSpc>
              <a:spcBef>
                <a:spcPts val="0"/>
              </a:spcBef>
              <a:spcAft>
                <a:spcPts val="0"/>
              </a:spcAft>
              <a:buClrTx/>
              <a:buSzTx/>
              <a:buFontTx/>
              <a:buNone/>
              <a:tabLst/>
              <a:defRPr/>
            </a:pPr>
            <a:r>
              <a:rPr lang="en-US" sz="3200" dirty="0">
                <a:latin typeface="Tahoma"/>
                <a:cs typeface="Tahoma"/>
              </a:rPr>
              <a:t>Glossary of </a:t>
            </a:r>
          </a:p>
          <a:p>
            <a:pPr marR="0" lvl="0" indent="0" fontAlgn="auto">
              <a:lnSpc>
                <a:spcPct val="100000"/>
              </a:lnSpc>
              <a:spcBef>
                <a:spcPts val="0"/>
              </a:spcBef>
              <a:spcAft>
                <a:spcPts val="0"/>
              </a:spcAft>
              <a:buClrTx/>
              <a:buSzTx/>
              <a:buFontTx/>
              <a:buNone/>
              <a:tabLst/>
              <a:defRPr/>
            </a:pPr>
            <a:r>
              <a:rPr lang="en-US" sz="3200" dirty="0">
                <a:latin typeface="Tahoma"/>
                <a:cs typeface="Tahoma"/>
              </a:rPr>
              <a:t>Terms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 </a:t>
            </a:r>
          </a:p>
        </p:txBody>
      </p:sp>
    </p:spTree>
    <p:extLst>
      <p:ext uri="{BB962C8B-B14F-4D97-AF65-F5344CB8AC3E}">
        <p14:creationId xmlns:p14="http://schemas.microsoft.com/office/powerpoint/2010/main" val="3957751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3606" y="1257300"/>
            <a:ext cx="5350933" cy="1446550"/>
          </a:xfrm>
          <a:prstGeom prst="rect">
            <a:avLst/>
          </a:prstGeom>
          <a:noFill/>
        </p:spPr>
        <p:txBody>
          <a:bodyPr wrap="square" rtlCol="0" anchor="t">
            <a:spAutoFit/>
          </a:bodyPr>
          <a:lstStyle/>
          <a:p>
            <a:pPr marR="0" lvl="0" indent="0" fontAlgn="auto">
              <a:lnSpc>
                <a:spcPct val="100000"/>
              </a:lnSpc>
              <a:spcBef>
                <a:spcPts val="0"/>
              </a:spcBef>
              <a:spcAft>
                <a:spcPts val="0"/>
              </a:spcAft>
              <a:buClrTx/>
              <a:buSzTx/>
              <a:buFontTx/>
              <a:buNone/>
              <a:tabLst/>
              <a:defRPr/>
            </a:pPr>
            <a:r>
              <a:rPr lang="en-US" sz="3200" dirty="0">
                <a:latin typeface="Tahoma"/>
                <a:cs typeface="Tahoma"/>
              </a:rPr>
              <a:t>Launch </a:t>
            </a:r>
          </a:p>
          <a:p>
            <a:pPr marR="0" lvl="0" indent="0" fontAlgn="auto">
              <a:lnSpc>
                <a:spcPct val="100000"/>
              </a:lnSpc>
              <a:spcBef>
                <a:spcPts val="0"/>
              </a:spcBef>
              <a:spcAft>
                <a:spcPts val="0"/>
              </a:spcAft>
              <a:buClrTx/>
              <a:buSzTx/>
              <a:buFontTx/>
              <a:buNone/>
              <a:tabLst/>
              <a:defRPr/>
            </a:pPr>
            <a:r>
              <a:rPr lang="en-US" sz="3200" dirty="0">
                <a:latin typeface="Tahoma"/>
                <a:cs typeface="Tahoma"/>
              </a:rPr>
              <a:t>Checklist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 </a:t>
            </a:r>
          </a:p>
        </p:txBody>
      </p:sp>
      <p:sp>
        <p:nvSpPr>
          <p:cNvPr id="6" name="TextBox 5"/>
          <p:cNvSpPr txBox="1"/>
          <p:nvPr/>
        </p:nvSpPr>
        <p:spPr>
          <a:xfrm>
            <a:off x="1143000" y="4546600"/>
            <a:ext cx="18466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      </a:t>
            </a:r>
          </a:p>
        </p:txBody>
      </p:sp>
      <p:cxnSp>
        <p:nvCxnSpPr>
          <p:cNvPr id="10" name="Straight Connector 9"/>
          <p:cNvCxnSpPr/>
          <p:nvPr/>
        </p:nvCxnSpPr>
        <p:spPr>
          <a:xfrm>
            <a:off x="1414991" y="2660826"/>
            <a:ext cx="5589271" cy="1588"/>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33866" y="1240367"/>
            <a:ext cx="863600" cy="8877300"/>
          </a:xfrm>
          <a:prstGeom prst="rect">
            <a:avLst/>
          </a:prstGeom>
        </p:spPr>
      </p:pic>
      <p:sp>
        <p:nvSpPr>
          <p:cNvPr id="13" name="Rectangle 2"/>
          <p:cNvSpPr>
            <a:spLocks noChangeArrowheads="1"/>
          </p:cNvSpPr>
          <p:nvPr/>
        </p:nvSpPr>
        <p:spPr bwMode="auto">
          <a:xfrm>
            <a:off x="1313604" y="2703850"/>
            <a:ext cx="569065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53565A"/>
                </a:solidFill>
                <a:effectLst/>
                <a:uLnTx/>
                <a:uFillTx/>
                <a:latin typeface="Tahoma" panose="020B0604030504040204" pitchFamily="34" charset="0"/>
                <a:ea typeface="Tahoma" panose="020B0604030504040204" pitchFamily="34" charset="0"/>
                <a:cs typeface="Tahoma" panose="020B0604030504040204" pitchFamily="34" charset="0"/>
              </a:rPr>
              <a:t>You’re now ready for launch!</a:t>
            </a:r>
            <a:r>
              <a:rPr kumimoji="0" lang="en-US" sz="900" b="0" i="0" u="none" strike="noStrike" kern="0" cap="none" spc="0" normalizeH="0" noProof="0" dirty="0">
                <a:ln>
                  <a:noFill/>
                </a:ln>
                <a:solidFill>
                  <a:srgbClr val="53565A"/>
                </a:solidFill>
                <a:effectLst/>
                <a:uLnTx/>
                <a:uFillTx/>
                <a:latin typeface="Tahoma" panose="020B0604030504040204" pitchFamily="34" charset="0"/>
                <a:ea typeface="Tahoma" panose="020B0604030504040204" pitchFamily="34" charset="0"/>
                <a:cs typeface="Tahoma" panose="020B0604030504040204" pitchFamily="34" charset="0"/>
              </a:rPr>
              <a:t> Use this checklist to track the completion of tasks in preparation for your final launch countdown. Though finishing every task in advance is not required, the more you are able to do, the </a:t>
            </a:r>
            <a:r>
              <a:rPr lang="en-US" sz="900" kern="0" dirty="0">
                <a:solidFill>
                  <a:srgbClr val="53565A"/>
                </a:solidFill>
                <a:latin typeface="Tahoma" panose="020B0604030504040204" pitchFamily="34" charset="0"/>
                <a:ea typeface="Tahoma" panose="020B0604030504040204" pitchFamily="34" charset="0"/>
                <a:cs typeface="Tahoma" panose="020B0604030504040204" pitchFamily="34" charset="0"/>
              </a:rPr>
              <a:t>better. We look forward to collaborating with your team. </a:t>
            </a:r>
            <a:endParaRPr kumimoji="0" lang="en-US" sz="900" b="0" i="0" u="none" strike="noStrike" kern="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330149244"/>
              </p:ext>
            </p:extLst>
          </p:nvPr>
        </p:nvGraphicFramePr>
        <p:xfrm>
          <a:off x="1414990" y="3333092"/>
          <a:ext cx="5589270" cy="4648792"/>
        </p:xfrm>
        <a:graphic>
          <a:graphicData uri="http://schemas.openxmlformats.org/drawingml/2006/table">
            <a:tbl>
              <a:tblPr firstRow="1" bandRow="1">
                <a:tableStyleId>{5C22544A-7EE6-4342-B048-85BDC9FD1C3A}</a:tableStyleId>
              </a:tblPr>
              <a:tblGrid>
                <a:gridCol w="3188815">
                  <a:extLst>
                    <a:ext uri="{9D8B030D-6E8A-4147-A177-3AD203B41FA5}">
                      <a16:colId xmlns:a16="http://schemas.microsoft.com/office/drawing/2014/main" val="20000"/>
                    </a:ext>
                  </a:extLst>
                </a:gridCol>
                <a:gridCol w="537365">
                  <a:extLst>
                    <a:ext uri="{9D8B030D-6E8A-4147-A177-3AD203B41FA5}">
                      <a16:colId xmlns:a16="http://schemas.microsoft.com/office/drawing/2014/main" val="20001"/>
                    </a:ext>
                  </a:extLst>
                </a:gridCol>
                <a:gridCol w="1863090">
                  <a:extLst>
                    <a:ext uri="{9D8B030D-6E8A-4147-A177-3AD203B41FA5}">
                      <a16:colId xmlns:a16="http://schemas.microsoft.com/office/drawing/2014/main" val="20002"/>
                    </a:ext>
                  </a:extLst>
                </a:gridCol>
              </a:tblGrid>
              <a:tr h="341754">
                <a:tc>
                  <a:txBody>
                    <a:bodyPr/>
                    <a:lstStyle/>
                    <a:p>
                      <a:r>
                        <a:rPr lang="en-US" sz="1200" b="1" dirty="0">
                          <a:solidFill>
                            <a:srgbClr val="381F6B"/>
                          </a:solidFill>
                          <a:latin typeface="Tahoma" panose="020B0604030504040204" pitchFamily="34" charset="0"/>
                          <a:ea typeface="Tahoma" panose="020B0604030504040204" pitchFamily="34" charset="0"/>
                          <a:cs typeface="Tahoma" panose="020B0604030504040204" pitchFamily="34" charset="0"/>
                        </a:rPr>
                        <a:t>Tasks</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dirty="0">
                          <a:solidFill>
                            <a:srgbClr val="381F6B"/>
                          </a:solidFill>
                          <a:latin typeface="Tahoma" panose="020B0604030504040204" pitchFamily="34" charset="0"/>
                          <a:ea typeface="Tahoma" panose="020B0604030504040204" pitchFamily="34" charset="0"/>
                          <a:cs typeface="Tahoma" panose="020B0604030504040204" pitchFamily="34" charset="0"/>
                        </a:rPr>
                        <a:t>Completion</a:t>
                      </a:r>
                      <a:r>
                        <a:rPr lang="en-US" sz="1200" b="1" baseline="0" dirty="0">
                          <a:solidFill>
                            <a:srgbClr val="381F6B"/>
                          </a:solidFill>
                          <a:latin typeface="Tahoma" panose="020B0604030504040204" pitchFamily="34" charset="0"/>
                          <a:ea typeface="Tahoma" panose="020B0604030504040204" pitchFamily="34" charset="0"/>
                          <a:cs typeface="Tahoma" panose="020B0604030504040204" pitchFamily="34" charset="0"/>
                        </a:rPr>
                        <a:t> Date</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40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a:solidFill>
                            <a:srgbClr val="381F6B"/>
                          </a:solidFill>
                          <a:latin typeface="Tahoma" panose="020B0604030504040204" pitchFamily="34" charset="0"/>
                          <a:ea typeface="Tahoma" panose="020B0604030504040204" pitchFamily="34" charset="0"/>
                          <a:cs typeface="Tahoma" panose="020B0604030504040204" pitchFamily="34" charset="0"/>
                        </a:rPr>
                        <a:t>Domain Name System (DNS) Initialization</a:t>
                      </a:r>
                      <a:endParaRPr lang="en-US" sz="900" dirty="0">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b="1" kern="1200" dirty="0">
                        <a:solidFill>
                          <a:srgbClr val="381F6B"/>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b="1" kern="1200" dirty="0">
                        <a:solidFill>
                          <a:srgbClr val="381F6B"/>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50881">
                <a:tc>
                  <a:txBody>
                    <a:bodyPr/>
                    <a:lstStyle/>
                    <a:p>
                      <a:pPr marL="342900" marR="0" lvl="0" indent="-342900">
                        <a:spcBef>
                          <a:spcPts val="0"/>
                        </a:spcBef>
                        <a:spcAft>
                          <a:spcPts val="0"/>
                        </a:spcAft>
                        <a:buFont typeface="Wingdings" panose="05000000000000000000" pitchFamily="2" charset="2"/>
                        <a:buChar char="q"/>
                      </a:pPr>
                      <a:r>
                        <a:rPr lang="en-US" sz="900">
                          <a:solidFill>
                            <a:srgbClr val="53565A"/>
                          </a:solidFill>
                          <a:latin typeface="Tahoma" panose="020B0604030504040204" pitchFamily="34" charset="0"/>
                          <a:ea typeface="Tahoma" panose="020B0604030504040204" pitchFamily="34" charset="0"/>
                          <a:cs typeface="Tahoma" panose="020B0604030504040204" pitchFamily="34" charset="0"/>
                        </a:rPr>
                        <a:t>Identify primary domain</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0881">
                <a:tc>
                  <a:txBody>
                    <a:bodyPr/>
                    <a:lstStyle/>
                    <a:p>
                      <a:pPr marL="342900" marR="0" lvl="0" indent="-342900">
                        <a:spcBef>
                          <a:spcPts val="0"/>
                        </a:spcBef>
                        <a:spcAft>
                          <a:spcPts val="0"/>
                        </a:spcAft>
                        <a:buFont typeface="Wingdings" panose="05000000000000000000" pitchFamily="2" charset="2"/>
                        <a:buChar char="q"/>
                      </a:pPr>
                      <a:r>
                        <a:rPr lang="en-US" sz="900">
                          <a:solidFill>
                            <a:srgbClr val="53565A"/>
                          </a:solidFill>
                          <a:latin typeface="Tahoma" panose="020B0604030504040204" pitchFamily="34" charset="0"/>
                          <a:ea typeface="Tahoma" panose="020B0604030504040204" pitchFamily="34" charset="0"/>
                          <a:cs typeface="Tahoma" panose="020B0604030504040204" pitchFamily="34" charset="0"/>
                        </a:rPr>
                        <a:t>Identify and list all vanity domains</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50881">
                <a:tc>
                  <a:txBody>
                    <a:bodyPr/>
                    <a:lstStyle/>
                    <a:p>
                      <a:pPr marL="342900" marR="0" lvl="0" indent="-342900">
                        <a:spcBef>
                          <a:spcPts val="0"/>
                        </a:spcBef>
                        <a:spcAft>
                          <a:spcPts val="0"/>
                        </a:spcAft>
                        <a:buFont typeface="Wingdings" panose="05000000000000000000" pitchFamily="2" charset="2"/>
                        <a:buChar char="q"/>
                      </a:pPr>
                      <a:r>
                        <a:rPr lang="en-US" sz="900">
                          <a:solidFill>
                            <a:srgbClr val="53565A"/>
                          </a:solidFill>
                          <a:latin typeface="Tahoma" panose="020B0604030504040204" pitchFamily="34" charset="0"/>
                          <a:ea typeface="Tahoma" panose="020B0604030504040204" pitchFamily="34" charset="0"/>
                          <a:cs typeface="Tahoma" panose="020B0604030504040204" pitchFamily="34" charset="0"/>
                        </a:rPr>
                        <a:t>Send list of all domains to Vision</a:t>
                      </a:r>
                      <a:r>
                        <a:rPr lang="en-US" sz="900" baseline="0">
                          <a:solidFill>
                            <a:srgbClr val="53565A"/>
                          </a:solidFill>
                          <a:latin typeface="Tahoma" panose="020B0604030504040204" pitchFamily="34" charset="0"/>
                          <a:ea typeface="Tahoma" panose="020B0604030504040204" pitchFamily="34" charset="0"/>
                          <a:cs typeface="Tahoma" panose="020B0604030504040204" pitchFamily="34" charset="0"/>
                        </a:rPr>
                        <a:t> Project Manager</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50881">
                <a:tc>
                  <a:txBody>
                    <a:bodyPr/>
                    <a:lstStyle/>
                    <a:p>
                      <a:pPr marL="342900" marR="0" lvl="0" indent="-342900">
                        <a:spcBef>
                          <a:spcPts val="0"/>
                        </a:spcBef>
                        <a:spcAft>
                          <a:spcPts val="0"/>
                        </a:spcAft>
                        <a:buFont typeface="Wingdings" panose="05000000000000000000" pitchFamily="2" charset="2"/>
                        <a:buChar char="q"/>
                      </a:pPr>
                      <a:r>
                        <a:rPr lang="en-US" sz="900">
                          <a:solidFill>
                            <a:srgbClr val="53565A"/>
                          </a:solidFill>
                          <a:latin typeface="Tahoma" panose="020B0604030504040204" pitchFamily="34" charset="0"/>
                          <a:ea typeface="Tahoma" panose="020B0604030504040204" pitchFamily="34" charset="0"/>
                          <a:cs typeface="Tahoma" panose="020B0604030504040204" pitchFamily="34" charset="0"/>
                        </a:rPr>
                        <a:t>Identify</a:t>
                      </a:r>
                      <a:r>
                        <a:rPr lang="en-US" sz="900" baseline="0">
                          <a:solidFill>
                            <a:srgbClr val="53565A"/>
                          </a:solidFill>
                          <a:latin typeface="Tahoma" panose="020B0604030504040204" pitchFamily="34" charset="0"/>
                          <a:ea typeface="Tahoma" panose="020B0604030504040204" pitchFamily="34" charset="0"/>
                          <a:cs typeface="Tahoma" panose="020B0604030504040204" pitchFamily="34" charset="0"/>
                        </a:rPr>
                        <a:t> DNS provider and verify correct access</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50881">
                <a:tc>
                  <a:txBody>
                    <a:bodyPr/>
                    <a:lstStyle/>
                    <a:p>
                      <a:pPr marL="342900" marR="0" lvl="0" indent="-342900">
                        <a:spcBef>
                          <a:spcPts val="0"/>
                        </a:spcBef>
                        <a:spcAft>
                          <a:spcPts val="0"/>
                        </a:spcAft>
                        <a:buFont typeface="Wingdings" panose="05000000000000000000" pitchFamily="2" charset="2"/>
                        <a:buChar char="q"/>
                      </a:pPr>
                      <a:r>
                        <a:rPr lang="en-US" sz="900">
                          <a:solidFill>
                            <a:srgbClr val="53565A"/>
                          </a:solidFill>
                          <a:latin typeface="Tahoma" panose="020B0604030504040204" pitchFamily="34" charset="0"/>
                          <a:ea typeface="Tahoma" panose="020B0604030504040204" pitchFamily="34" charset="0"/>
                          <a:cs typeface="Tahoma" panose="020B0604030504040204" pitchFamily="34" charset="0"/>
                        </a:rPr>
                        <a:t>Update Time-to-Live to minimum allowed value</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23387">
                <a:tc>
                  <a:txBody>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900" kern="1200">
                          <a:solidFill>
                            <a:srgbClr val="53565A"/>
                          </a:solidFill>
                          <a:latin typeface="Tahoma" panose="020B0604030504040204" pitchFamily="34" charset="0"/>
                          <a:ea typeface="Tahoma" panose="020B0604030504040204" pitchFamily="34" charset="0"/>
                          <a:cs typeface="Tahoma" panose="020B0604030504040204" pitchFamily="34" charset="0"/>
                        </a:rPr>
                        <a:t>Update SPF record to add Vision email server</a:t>
                      </a:r>
                      <a:endParaRPr lang="en-US" sz="900" kern="12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4175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solidFill>
                            <a:srgbClr val="381F6B"/>
                          </a:solidFill>
                          <a:latin typeface="Tahoma" panose="020B0604030504040204" pitchFamily="34" charset="0"/>
                          <a:ea typeface="Tahoma" panose="020B0604030504040204" pitchFamily="34" charset="0"/>
                          <a:cs typeface="Tahoma" panose="020B0604030504040204" pitchFamily="34" charset="0"/>
                        </a:rPr>
                        <a:t>Launch Day</a:t>
                      </a:r>
                      <a:endParaRPr lang="en-US" sz="900" dirty="0">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b="1" kern="1200" dirty="0">
                        <a:solidFill>
                          <a:srgbClr val="381F6B"/>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41754">
                <a:tc>
                  <a:txBody>
                    <a:bodyPr/>
                    <a:lstStyle/>
                    <a:p>
                      <a:pPr marL="342900" marR="0" lvl="0" indent="-342900">
                        <a:spcBef>
                          <a:spcPts val="0"/>
                        </a:spcBef>
                        <a:spcAft>
                          <a:spcPts val="0"/>
                        </a:spcAft>
                        <a:buFont typeface="Wingdings" panose="05000000000000000000" pitchFamily="2" charset="2"/>
                        <a:buChar char="q"/>
                      </a:pPr>
                      <a:r>
                        <a:rPr lang="en-US" sz="900">
                          <a:solidFill>
                            <a:srgbClr val="53565A"/>
                          </a:solidFill>
                          <a:latin typeface="Tahoma" panose="020B0604030504040204" pitchFamily="34" charset="0"/>
                          <a:ea typeface="Tahoma" panose="020B0604030504040204" pitchFamily="34" charset="0"/>
                          <a:cs typeface="Tahoma" panose="020B0604030504040204" pitchFamily="34" charset="0"/>
                        </a:rPr>
                        <a:t>Change DNS “A” records to point to new IP</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381F6B"/>
                        </a:solidFill>
                        <a:effectLst/>
                        <a:uLnTx/>
                        <a:uFillTx/>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41754">
                <a:tc>
                  <a:txBody>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900" kern="1200">
                          <a:solidFill>
                            <a:srgbClr val="53565A"/>
                          </a:solidFill>
                          <a:latin typeface="Tahoma" panose="020B0604030504040204" pitchFamily="34" charset="0"/>
                          <a:ea typeface="Tahoma" panose="020B0604030504040204" pitchFamily="34" charset="0"/>
                          <a:cs typeface="Tahoma" panose="020B0604030504040204" pitchFamily="34" charset="0"/>
                        </a:rPr>
                        <a:t>Test domain redirects</a:t>
                      </a:r>
                      <a:endParaRPr lang="en-US" sz="900" kern="12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579497">
                <a:tc>
                  <a:txBody>
                    <a:bodyPr/>
                    <a:lstStyle/>
                    <a:p>
                      <a:pPr marL="342900" marR="0" lvl="0" indent="-342900">
                        <a:spcBef>
                          <a:spcPts val="0"/>
                        </a:spcBef>
                        <a:spcAft>
                          <a:spcPts val="0"/>
                        </a:spcAft>
                        <a:buFont typeface="Wingdings" panose="05000000000000000000" pitchFamily="2" charset="2"/>
                        <a:buChar char="q"/>
                      </a:pPr>
                      <a:r>
                        <a:rPr lang="en-US" sz="900" kern="1200">
                          <a:solidFill>
                            <a:srgbClr val="53565A"/>
                          </a:solidFill>
                          <a:latin typeface="Tahoma" panose="020B0604030504040204" pitchFamily="34" charset="0"/>
                          <a:ea typeface="Tahoma" panose="020B0604030504040204" pitchFamily="34" charset="0"/>
                          <a:cs typeface="Tahoma" panose="020B0604030504040204" pitchFamily="34" charset="0"/>
                        </a:rPr>
                        <a:t>Choose a specific launch day</a:t>
                      </a:r>
                      <a:endParaRPr lang="en-US" sz="900" kern="12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32935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30856" y="1240367"/>
            <a:ext cx="4038600" cy="7772401"/>
          </a:xfrm>
        </p:spPr>
        <p:txBody>
          <a:bodyPr vert="horz">
            <a:normAutofit/>
          </a:bodyPr>
          <a:lstStyle/>
          <a:p>
            <a:r>
              <a:rPr lang="en-US" sz="3200" dirty="0">
                <a:solidFill>
                  <a:schemeClr val="tx1"/>
                </a:solidFill>
              </a:rPr>
              <a:t>Contents</a:t>
            </a:r>
          </a:p>
          <a:p>
            <a:pPr lvl="2"/>
            <a:endParaRPr lang="en-US" dirty="0"/>
          </a:p>
          <a:p>
            <a:pPr lvl="2"/>
            <a:endParaRPr lang="en-US" dirty="0"/>
          </a:p>
          <a:p>
            <a:pPr lvl="2">
              <a:spcAft>
                <a:spcPts val="600"/>
              </a:spcAft>
            </a:pPr>
            <a:r>
              <a:rPr lang="en-US" sz="1100" dirty="0"/>
              <a:t>All of the hard work put into your new site is about to be introduced to the public. While the actual mechanics of the launch are relatively simple, they do require forethought and planning to avoid surprises on launch day that hinder your visitors from experiencing the site. </a:t>
            </a:r>
            <a:endParaRPr lang="en-US" sz="1200" b="1" dirty="0">
              <a:solidFill>
                <a:srgbClr val="381F6B"/>
              </a:solidFill>
            </a:endParaRPr>
          </a:p>
          <a:p>
            <a:pPr lvl="2">
              <a:spcAft>
                <a:spcPts val="600"/>
              </a:spcAft>
            </a:pPr>
            <a:r>
              <a:rPr lang="en-US" sz="1200" b="1" dirty="0">
                <a:solidFill>
                  <a:srgbClr val="381F6B"/>
                </a:solidFill>
              </a:rPr>
              <a:t>Overview							2</a:t>
            </a:r>
          </a:p>
          <a:p>
            <a:pPr lvl="2"/>
            <a:r>
              <a:rPr lang="en-US" sz="900" dirty="0"/>
              <a:t>Introduction							2</a:t>
            </a:r>
          </a:p>
          <a:p>
            <a:pPr lvl="2"/>
            <a:r>
              <a:rPr lang="en-US" sz="900" dirty="0"/>
              <a:t>Roles and Responsibilities						3</a:t>
            </a:r>
          </a:p>
          <a:p>
            <a:pPr lvl="2"/>
            <a:r>
              <a:rPr lang="en-US" sz="900" dirty="0"/>
              <a:t>Risk Management							4</a:t>
            </a:r>
          </a:p>
          <a:p>
            <a:pPr lvl="2"/>
            <a:r>
              <a:rPr lang="en-US" sz="900" dirty="0"/>
              <a:t>Training Expectations						5</a:t>
            </a:r>
          </a:p>
          <a:p>
            <a:pPr lvl="2"/>
            <a:r>
              <a:rPr lang="en-US" sz="900" dirty="0"/>
              <a:t>3</a:t>
            </a:r>
            <a:r>
              <a:rPr lang="en-US" sz="900" baseline="30000" dirty="0"/>
              <a:t>rd</a:t>
            </a:r>
            <a:r>
              <a:rPr lang="en-US" sz="900" dirty="0"/>
              <a:t> Party Integrations						6</a:t>
            </a:r>
          </a:p>
          <a:p>
            <a:pPr lvl="2"/>
            <a:r>
              <a:rPr lang="en-US" sz="900" dirty="0"/>
              <a:t>Domain Name System (DNS) Initializations				7</a:t>
            </a:r>
          </a:p>
          <a:p>
            <a:pPr lvl="2"/>
            <a:r>
              <a:rPr lang="en-US" sz="900" dirty="0"/>
              <a:t>Search Expectations						8</a:t>
            </a:r>
          </a:p>
          <a:p>
            <a:pPr lvl="2"/>
            <a:r>
              <a:rPr lang="en-US" sz="900" dirty="0"/>
              <a:t>Post Launch Communication Plan					10</a:t>
            </a:r>
          </a:p>
          <a:p>
            <a:pPr lvl="2"/>
            <a:r>
              <a:rPr lang="en-US" sz="900" dirty="0"/>
              <a:t>Glossary of Terms							11</a:t>
            </a:r>
          </a:p>
          <a:p>
            <a:pPr lvl="2"/>
            <a:endParaRPr lang="en-US" sz="900" dirty="0"/>
          </a:p>
          <a:p>
            <a:pPr lvl="2"/>
            <a:r>
              <a:rPr lang="en-US" sz="1200" b="1" dirty="0">
                <a:solidFill>
                  <a:srgbClr val="381F6B"/>
                </a:solidFill>
              </a:rPr>
              <a:t>Launch Checklist						12</a:t>
            </a:r>
            <a:endParaRPr lang="en-US" sz="1200" dirty="0"/>
          </a:p>
          <a:p>
            <a:pPr lvl="2"/>
            <a:endParaRPr lang="en-US" b="1" dirty="0"/>
          </a:p>
          <a:p>
            <a:pPr lvl="2">
              <a:spcAft>
                <a:spcPts val="600"/>
              </a:spcAft>
            </a:pPr>
            <a:r>
              <a:rPr lang="en-US" sz="900" dirty="0"/>
              <a:t>					</a:t>
            </a:r>
          </a:p>
        </p:txBody>
      </p:sp>
      <p:pic>
        <p:nvPicPr>
          <p:cNvPr id="4" name="Picture 3"/>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16933" y="1248832"/>
            <a:ext cx="863600" cy="8877300"/>
          </a:xfrm>
          <a:prstGeom prst="rect">
            <a:avLst/>
          </a:prstGeom>
        </p:spPr>
      </p:pic>
    </p:spTree>
    <p:extLst>
      <p:ext uri="{BB962C8B-B14F-4D97-AF65-F5344CB8AC3E}">
        <p14:creationId xmlns:p14="http://schemas.microsoft.com/office/powerpoint/2010/main" val="1734650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a:solidFill>
                  <a:schemeClr val="dk1"/>
                </a:solidFill>
                <a:latin typeface="Tahoma"/>
                <a:ea typeface="Tahoma"/>
                <a:cs typeface="Tahoma"/>
                <a:sym typeface="Tahoma"/>
              </a:rPr>
              <a:t>Roles and</a:t>
            </a:r>
          </a:p>
          <a:p>
            <a:pPr marL="0" marR="0" lvl="0" indent="0" algn="l" rtl="0">
              <a:spcBef>
                <a:spcPts val="0"/>
              </a:spcBef>
              <a:buSzPct val="25000"/>
              <a:buNone/>
            </a:pPr>
            <a:r>
              <a:rPr lang="en-US" sz="3200">
                <a:solidFill>
                  <a:schemeClr val="dk1"/>
                </a:solidFill>
                <a:latin typeface="Tahoma"/>
                <a:ea typeface="Tahoma"/>
                <a:cs typeface="Tahoma"/>
                <a:sym typeface="Tahoma"/>
              </a:rPr>
              <a:t>Responsibilities Guide</a:t>
            </a:r>
          </a:p>
          <a:p>
            <a:pPr marL="0" marR="0" lvl="0" indent="0" algn="l" rtl="0">
              <a:spcBef>
                <a:spcPts val="0"/>
              </a:spcBef>
              <a:buSzPct val="25000"/>
              <a:buNone/>
            </a:pPr>
            <a:r>
              <a:rPr lang="en-US" sz="2400">
                <a:solidFill>
                  <a:schemeClr val="dk1"/>
                </a:solidFill>
                <a:latin typeface="Trebuchet MS"/>
                <a:ea typeface="Trebuchet MS"/>
                <a:cs typeface="Trebuchet MS"/>
                <a:sym typeface="Trebuchet MS"/>
              </a:rPr>
              <a:t> </a:t>
            </a: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66082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graphicFrame>
        <p:nvGraphicFramePr>
          <p:cNvPr id="112" name="Shape 112"/>
          <p:cNvGraphicFramePr/>
          <p:nvPr>
            <p:extLst>
              <p:ext uri="{D42A27DB-BD31-4B8C-83A1-F6EECF244321}">
                <p14:modId xmlns:p14="http://schemas.microsoft.com/office/powerpoint/2010/main" val="4274470404"/>
              </p:ext>
            </p:extLst>
          </p:nvPr>
        </p:nvGraphicFramePr>
        <p:xfrm>
          <a:off x="1414991" y="3344092"/>
          <a:ext cx="5711850" cy="5943036"/>
        </p:xfrm>
        <a:graphic>
          <a:graphicData uri="http://schemas.openxmlformats.org/drawingml/2006/table">
            <a:tbl>
              <a:tblPr>
                <a:tableStyleId>{2D5ABB26-0587-4C30-8999-92F81FD0307C}</a:tableStyleId>
              </a:tblPr>
              <a:tblGrid>
                <a:gridCol w="1443539">
                  <a:extLst>
                    <a:ext uri="{9D8B030D-6E8A-4147-A177-3AD203B41FA5}">
                      <a16:colId xmlns:a16="http://schemas.microsoft.com/office/drawing/2014/main" val="20000"/>
                    </a:ext>
                  </a:extLst>
                </a:gridCol>
                <a:gridCol w="2364361">
                  <a:extLst>
                    <a:ext uri="{9D8B030D-6E8A-4147-A177-3AD203B41FA5}">
                      <a16:colId xmlns:a16="http://schemas.microsoft.com/office/drawing/2014/main" val="20001"/>
                    </a:ext>
                  </a:extLst>
                </a:gridCol>
                <a:gridCol w="1903950">
                  <a:extLst>
                    <a:ext uri="{9D8B030D-6E8A-4147-A177-3AD203B41FA5}">
                      <a16:colId xmlns:a16="http://schemas.microsoft.com/office/drawing/2014/main" val="20002"/>
                    </a:ext>
                  </a:extLst>
                </a:gridCol>
              </a:tblGrid>
              <a:tr h="374468">
                <a:tc>
                  <a:txBody>
                    <a:bodyPr/>
                    <a:lstStyle/>
                    <a:p>
                      <a:pPr marL="0" marR="0" lvl="0" indent="0" algn="l" rtl="0">
                        <a:lnSpc>
                          <a:spcPct val="115000"/>
                        </a:lnSpc>
                        <a:spcBef>
                          <a:spcPts val="0"/>
                        </a:spcBef>
                        <a:spcAft>
                          <a:spcPts val="0"/>
                        </a:spcAft>
                        <a:buSzPct val="25000"/>
                        <a:buNone/>
                      </a:pPr>
                      <a:r>
                        <a:rPr lang="en-US" sz="1200" b="0" u="none" strike="noStrike" cap="none" dirty="0">
                          <a:latin typeface="Tahoma" panose="020B0604030504040204" pitchFamily="34" charset="0"/>
                          <a:ea typeface="Tahoma" panose="020B0604030504040204" pitchFamily="34" charset="0"/>
                          <a:cs typeface="Tahoma" panose="020B0604030504040204" pitchFamily="34" charset="0"/>
                          <a:sym typeface="Tahoma"/>
                        </a:rPr>
                        <a:t>Project role … </a:t>
                      </a:r>
                      <a:endParaRPr lang="en-US" sz="1200" b="0"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SzPct val="25000"/>
                        <a:buNone/>
                      </a:pPr>
                      <a:r>
                        <a:rPr lang="en-US" sz="1200" b="0" u="none" strike="noStrike" cap="none" dirty="0">
                          <a:latin typeface="Tahoma" panose="020B0604030504040204" pitchFamily="34" charset="0"/>
                          <a:ea typeface="Tahoma" panose="020B0604030504040204" pitchFamily="34" charset="0"/>
                          <a:cs typeface="Tahoma" panose="020B0604030504040204" pitchFamily="34" charset="0"/>
                          <a:sym typeface="Tahoma"/>
                        </a:rPr>
                        <a:t>Takes care of … </a:t>
                      </a:r>
                      <a:endParaRPr lang="en-US" sz="1200" b="0"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SzPct val="25000"/>
                        <a:buNone/>
                      </a:pPr>
                      <a:r>
                        <a:rPr lang="en-US" sz="1200" b="0" u="none" strike="noStrike" cap="none" dirty="0">
                          <a:latin typeface="Tahoma" panose="020B0604030504040204" pitchFamily="34" charset="0"/>
                          <a:ea typeface="Tahoma" panose="020B0604030504040204" pitchFamily="34" charset="0"/>
                          <a:cs typeface="Tahoma" panose="020B0604030504040204" pitchFamily="34" charset="0"/>
                          <a:sym typeface="Tahoma"/>
                        </a:rPr>
                        <a:t>Typically filled by …</a:t>
                      </a:r>
                      <a:endParaRPr lang="en-US" sz="1200" b="0"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extLst>
                  <a:ext uri="{0D108BD9-81ED-4DB2-BD59-A6C34878D82A}">
                    <a16:rowId xmlns:a16="http://schemas.microsoft.com/office/drawing/2014/main" val="10000"/>
                  </a:ext>
                </a:extLst>
              </a:tr>
              <a:tr h="1014374">
                <a:tc>
                  <a:txBody>
                    <a:bodyPr/>
                    <a:lstStyle/>
                    <a:p>
                      <a:pPr marL="0" marR="0" lvl="0" indent="0" algn="l" rtl="0">
                        <a:lnSpc>
                          <a:spcPct val="115000"/>
                        </a:lnSpc>
                        <a:spcBef>
                          <a:spcPts val="0"/>
                        </a:spcBef>
                        <a:spcAft>
                          <a:spcPts val="0"/>
                        </a:spcAft>
                        <a:buSzPct val="25000"/>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Decision Maker</a:t>
                      </a:r>
                    </a:p>
                    <a:p>
                      <a:pPr marL="0" marR="0" lvl="0" indent="0" algn="l" rtl="0">
                        <a:lnSpc>
                          <a:spcPct val="115000"/>
                        </a:lnSpc>
                        <a:spcBef>
                          <a:spcPts val="0"/>
                        </a:spcBef>
                        <a:spcAft>
                          <a:spcPts val="0"/>
                        </a:spcAft>
                        <a:buSzPct val="25000"/>
                        <a:buNone/>
                      </a:pPr>
                      <a:r>
                        <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(Approximately 3-7</a:t>
                      </a:r>
                      <a:r>
                        <a:rPr lang="en-US" sz="900" b="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hours/week)</a:t>
                      </a:r>
                      <a:endPar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Deciding final launch date</a:t>
                      </a:r>
                      <a:endPar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Signoff on Punch List items</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Administrator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Communications Director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Director/Chief Information Officer </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Project Manager / Consultant</a:t>
                      </a: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a16="http://schemas.microsoft.com/office/drawing/2014/main" val="10001"/>
                  </a:ext>
                </a:extLst>
              </a:tr>
              <a:tr h="151990">
                <a:tc>
                  <a:txBody>
                    <a:bodyPr/>
                    <a:lstStyle/>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lnB w="12700" cap="flat" cmpd="sng" algn="ctr">
                      <a:no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T w="12700" cap="flat" cmpd="sng" algn="ctr">
                      <a:solidFill>
                        <a:schemeClr val="tx1"/>
                      </a:solidFill>
                      <a:prstDash val="lgDash"/>
                      <a:round/>
                      <a:headEnd type="none" w="med" len="med"/>
                      <a:tailEnd type="none" w="med" len="med"/>
                    </a:lnT>
                    <a:lnB w="12700" cap="flat" cmpd="sng" algn="ctr">
                      <a:no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lnB w="12700" cap="flat" cmpd="sng" algn="ctr">
                      <a:noFill/>
                      <a:prstDash val="lgDash"/>
                      <a:round/>
                      <a:headEnd type="none" w="med" len="med"/>
                      <a:tailEnd type="none" w="med" len="med"/>
                    </a:lnB>
                  </a:tcPr>
                </a:tc>
                <a:extLst>
                  <a:ext uri="{0D108BD9-81ED-4DB2-BD59-A6C34878D82A}">
                    <a16:rowId xmlns:a16="http://schemas.microsoft.com/office/drawing/2014/main" val="10002"/>
                  </a:ext>
                </a:extLst>
              </a:tr>
              <a:tr h="1171214">
                <a:tc>
                  <a:txBody>
                    <a:bodyPr/>
                    <a:lstStyle/>
                    <a:p>
                      <a:pPr marL="0" marR="0" lvl="0" indent="0" algn="l" rtl="0">
                        <a:lnSpc>
                          <a:spcPct val="115000"/>
                        </a:lnSpc>
                        <a:spcBef>
                          <a:spcPts val="0"/>
                        </a:spcBef>
                        <a:spcAft>
                          <a:spcPts val="0"/>
                        </a:spcAft>
                        <a:buSzPct val="25000"/>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Project Manager</a:t>
                      </a:r>
                    </a:p>
                    <a:p>
                      <a:pPr marL="0" marR="0" lvl="0" indent="0" algn="l" defTabSz="457200" rtl="0" eaLnBrk="1" fontAlgn="auto" latinLnBrk="0" hangingPunct="1">
                        <a:lnSpc>
                          <a:spcPct val="115000"/>
                        </a:lnSpc>
                        <a:spcBef>
                          <a:spcPts val="0"/>
                        </a:spcBef>
                        <a:spcAft>
                          <a:spcPts val="0"/>
                        </a:spcAft>
                        <a:buClrTx/>
                        <a:buSzPct val="25000"/>
                        <a:buFontTx/>
                        <a:buNone/>
                        <a:tabLst/>
                        <a:defRPr/>
                      </a:pPr>
                      <a:r>
                        <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(Approximately 10-15</a:t>
                      </a:r>
                      <a:r>
                        <a:rPr lang="en-US" sz="900" b="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hours/week)</a:t>
                      </a:r>
                      <a:endPar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noFill/>
                      <a:prstDash val="lgDash"/>
                      <a:round/>
                      <a:headEnd type="none" w="med" len="med"/>
                      <a:tailEnd type="none" w="med" len="med"/>
                    </a:lnT>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Coordinating</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content migration, DNS adjustments, and completion of Punch List</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Primary contact for all Vision communication</a:t>
                      </a:r>
                    </a:p>
                  </a:txBody>
                  <a:tcPr marL="48000" marR="48000" marT="0" marB="0">
                    <a:lnT w="12700" cap="flat" cmpd="sng" algn="ctr">
                      <a:noFill/>
                      <a:prstDash val="lgDash"/>
                      <a:round/>
                      <a:headEnd type="none" w="med" len="med"/>
                      <a:tailEnd type="none" w="med" len="med"/>
                    </a:lnT>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Communications Director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Public Information Officer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Director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Webmaster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Assistant Manager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Project Manager / Consultant</a:t>
                      </a: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T w="12700" cap="flat" cmpd="sng" algn="ctr">
                      <a:noFill/>
                      <a:prstDash val="lgDash"/>
                      <a:round/>
                      <a:headEnd type="none" w="med" len="med"/>
                      <a:tailEnd type="none" w="med" len="med"/>
                    </a:lnT>
                    <a:lnB w="12700" cap="flat" cmpd="sng" algn="ctr">
                      <a:solidFill>
                        <a:schemeClr val="tx1"/>
                      </a:solidFill>
                      <a:prstDash val="lgDash"/>
                      <a:round/>
                      <a:headEnd type="none" w="med" len="med"/>
                      <a:tailEnd type="none" w="med" len="med"/>
                    </a:lnB>
                  </a:tcPr>
                </a:tc>
                <a:extLst>
                  <a:ext uri="{0D108BD9-81ED-4DB2-BD59-A6C34878D82A}">
                    <a16:rowId xmlns:a16="http://schemas.microsoft.com/office/drawing/2014/main" val="10003"/>
                  </a:ext>
                </a:extLst>
              </a:tr>
              <a:tr h="204442">
                <a:tc>
                  <a:txBody>
                    <a:bodyPr/>
                    <a:lstStyle/>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a16="http://schemas.microsoft.com/office/drawing/2014/main" val="10004"/>
                  </a:ext>
                </a:extLst>
              </a:tr>
              <a:tr h="903007">
                <a:tc>
                  <a:txBody>
                    <a:bodyPr/>
                    <a:lstStyle/>
                    <a:p>
                      <a:pPr marL="0" marR="0" lvl="0" indent="0" algn="l" rtl="0">
                        <a:lnSpc>
                          <a:spcPct val="115000"/>
                        </a:lnSpc>
                        <a:spcBef>
                          <a:spcPts val="0"/>
                        </a:spcBef>
                        <a:spcAft>
                          <a:spcPts val="0"/>
                        </a:spcAft>
                        <a:buSzPct val="25000"/>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Contact</a:t>
                      </a:r>
                    </a:p>
                    <a:p>
                      <a:pPr marL="0" marR="0" lvl="0" indent="0" algn="l" defTabSz="457200" rtl="0" eaLnBrk="1" fontAlgn="auto" latinLnBrk="0" hangingPunct="1">
                        <a:lnSpc>
                          <a:spcPct val="115000"/>
                        </a:lnSpc>
                        <a:spcBef>
                          <a:spcPts val="0"/>
                        </a:spcBef>
                        <a:spcAft>
                          <a:spcPts val="0"/>
                        </a:spcAft>
                        <a:buClrTx/>
                        <a:buSzPct val="25000"/>
                        <a:buFontTx/>
                        <a:buNone/>
                        <a:tabLst/>
                        <a:defRPr/>
                      </a:pPr>
                      <a:r>
                        <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(Approximately 4-6</a:t>
                      </a:r>
                      <a:r>
                        <a:rPr lang="en-US" sz="900" b="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hours/week)</a:t>
                      </a:r>
                      <a:endPar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Configuring</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Email/DNS</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Possible SSL configuration</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Coordinating integrations</a:t>
                      </a: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Director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Webmaster</a:t>
                      </a: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a16="http://schemas.microsoft.com/office/drawing/2014/main" val="10005"/>
                  </a:ext>
                </a:extLst>
              </a:tr>
              <a:tr h="151990">
                <a:tc>
                  <a:txBody>
                    <a:bodyPr/>
                    <a:lstStyle/>
                    <a:p>
                      <a:pPr marL="0" marR="0" lvl="0" indent="0" algn="l" rtl="0">
                        <a:lnSpc>
                          <a:spcPct val="115000"/>
                        </a:lnSpc>
                        <a:spcBef>
                          <a:spcPts val="0"/>
                        </a:spcBef>
                        <a:spcAft>
                          <a:spcPts val="0"/>
                        </a:spcAft>
                        <a:buSzPct val="25000"/>
                        <a:buNone/>
                      </a:pPr>
                      <a:endParaRPr lang="en-US" sz="900" b="1"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a16="http://schemas.microsoft.com/office/drawing/2014/main" val="10006"/>
                  </a:ext>
                </a:extLst>
              </a:tr>
              <a:tr h="751017">
                <a:tc>
                  <a:txBody>
                    <a:bodyPr/>
                    <a:lstStyle/>
                    <a:p>
                      <a:pPr marL="0" marR="0" lvl="0" indent="0" algn="l" rtl="0">
                        <a:lnSpc>
                          <a:spcPct val="115000"/>
                        </a:lnSpc>
                        <a:spcBef>
                          <a:spcPts val="0"/>
                        </a:spcBef>
                        <a:spcAft>
                          <a:spcPts val="0"/>
                        </a:spcAft>
                        <a:buSzPct val="25000"/>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Content Contributors</a:t>
                      </a:r>
                    </a:p>
                    <a:p>
                      <a:pPr marL="0" marR="0" lvl="0" indent="0" algn="l" rtl="0">
                        <a:lnSpc>
                          <a:spcPct val="115000"/>
                        </a:lnSpc>
                        <a:spcBef>
                          <a:spcPts val="0"/>
                        </a:spcBef>
                        <a:spcAft>
                          <a:spcPts val="0"/>
                        </a:spcAft>
                        <a:buSzPct val="25000"/>
                        <a:buNone/>
                      </a:pPr>
                      <a:r>
                        <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(Approximately 5-8</a:t>
                      </a:r>
                      <a:r>
                        <a:rPr lang="en-US" sz="900" b="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hours/week)</a:t>
                      </a:r>
                      <a:endPar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Migrating content to the website which is not covered by Vision</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Reviewing previously migrated content</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Communications</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Coordinator</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Department</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Staff</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Clerk</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Intern</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a16="http://schemas.microsoft.com/office/drawing/2014/main" val="10007"/>
                  </a:ext>
                </a:extLst>
              </a:tr>
              <a:tr h="177728">
                <a:tc>
                  <a:txBody>
                    <a:bodyPr/>
                    <a:lstStyle/>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a16="http://schemas.microsoft.com/office/drawing/2014/main" val="10008"/>
                  </a:ext>
                </a:extLst>
              </a:tr>
              <a:tr h="903007">
                <a:tc>
                  <a:txBody>
                    <a:bodyPr/>
                    <a:lstStyle/>
                    <a:p>
                      <a:pPr marL="0" marR="0" lvl="0" indent="0" algn="l" rtl="0">
                        <a:lnSpc>
                          <a:spcPct val="115000"/>
                        </a:lnSpc>
                        <a:spcBef>
                          <a:spcPts val="0"/>
                        </a:spcBef>
                        <a:spcAft>
                          <a:spcPts val="0"/>
                        </a:spcAft>
                        <a:buSzPct val="25000"/>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Billing Contact</a:t>
                      </a:r>
                    </a:p>
                    <a:p>
                      <a:pPr marL="0" marR="0" lvl="0" indent="0" algn="l" defTabSz="457200" rtl="0" eaLnBrk="1" fontAlgn="auto" latinLnBrk="0" hangingPunct="1">
                        <a:lnSpc>
                          <a:spcPct val="115000"/>
                        </a:lnSpc>
                        <a:spcBef>
                          <a:spcPts val="0"/>
                        </a:spcBef>
                        <a:spcAft>
                          <a:spcPts val="0"/>
                        </a:spcAft>
                        <a:buClrTx/>
                        <a:buSzPct val="25000"/>
                        <a:buFontTx/>
                        <a:buNone/>
                        <a:tabLst/>
                        <a:defRPr/>
                      </a:pPr>
                      <a:r>
                        <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(Approximately 2</a:t>
                      </a:r>
                      <a:r>
                        <a:rPr lang="en-US" sz="900" b="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hours/week)</a:t>
                      </a:r>
                      <a:endPar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Closing</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final billing milestones</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Resolving questions about the  billing of the project</a:t>
                      </a: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Assistant Manager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Finance Director</a:t>
                      </a:r>
                    </a:p>
                    <a:p>
                      <a:pPr marL="342900" marR="0" lvl="0" indent="-342900" algn="l" defTabSz="457200" rtl="0" eaLnBrk="1" fontAlgn="auto" latinLnBrk="0" hangingPunct="1">
                        <a:lnSpc>
                          <a:spcPct val="115000"/>
                        </a:lnSpc>
                        <a:spcBef>
                          <a:spcPts val="0"/>
                        </a:spcBef>
                        <a:spcAft>
                          <a:spcPts val="0"/>
                        </a:spcAft>
                        <a:buClr>
                          <a:srgbClr val="3E4043"/>
                        </a:buClr>
                        <a:buSzPct val="100000"/>
                        <a:buFont typeface="Noto Sans Symbols"/>
                        <a:buChar char="∙"/>
                        <a:tabLst/>
                        <a:defRP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Clerk</a:t>
                      </a:r>
                    </a:p>
                    <a:p>
                      <a:pPr marL="0" marR="0" lvl="0" indent="0" algn="l" rtl="0">
                        <a:lnSpc>
                          <a:spcPct val="115000"/>
                        </a:lnSpc>
                        <a:spcBef>
                          <a:spcPts val="0"/>
                        </a:spcBef>
                        <a:spcAft>
                          <a:spcPts val="0"/>
                        </a:spcAft>
                        <a:buClr>
                          <a:srgbClr val="3E4043"/>
                        </a:buClr>
                        <a:buSzPct val="100000"/>
                        <a:buFont typeface="Noto Sans Symbols"/>
                        <a:buNone/>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extLst>
                  <a:ext uri="{0D108BD9-81ED-4DB2-BD59-A6C34878D82A}">
                    <a16:rowId xmlns:a16="http://schemas.microsoft.com/office/drawing/2014/main" val="10009"/>
                  </a:ext>
                </a:extLst>
              </a:tr>
            </a:tbl>
          </a:graphicData>
        </a:graphic>
      </p:graphicFrame>
      <p:sp>
        <p:nvSpPr>
          <p:cNvPr id="113" name="Shape 113"/>
          <p:cNvSpPr/>
          <p:nvPr/>
        </p:nvSpPr>
        <p:spPr>
          <a:xfrm>
            <a:off x="1327666" y="2660825"/>
            <a:ext cx="5799150" cy="556827"/>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SzPct val="25000"/>
              <a:buFont typeface="Tahoma"/>
              <a:buNone/>
            </a:pPr>
            <a:r>
              <a:rPr lang="en-US" sz="1100" dirty="0">
                <a:solidFill>
                  <a:srgbClr val="000000"/>
                </a:solidFill>
                <a:latin typeface="Tahoma"/>
                <a:ea typeface="Tahoma"/>
                <a:cs typeface="Tahoma"/>
                <a:sym typeface="Tahoma"/>
              </a:rPr>
              <a:t>The following guide is intended to help you identify who should be involved and in what capacity. Keep in mind it might make sense for multiple people to fulfill a specific role, or for one person to fill multiple roles.</a:t>
            </a:r>
          </a:p>
        </p:txBody>
      </p:sp>
    </p:spTree>
    <p:extLst>
      <p:ext uri="{BB962C8B-B14F-4D97-AF65-F5344CB8AC3E}">
        <p14:creationId xmlns:p14="http://schemas.microsoft.com/office/powerpoint/2010/main" val="4086105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panose="020B0604030504040204" pitchFamily="34" charset="0"/>
                <a:ea typeface="Tahoma" panose="020B0604030504040204" pitchFamily="34" charset="0"/>
                <a:cs typeface="Tahoma" panose="020B0604030504040204" pitchFamily="34" charset="0"/>
                <a:sym typeface="Tahoma"/>
              </a:rPr>
              <a:t>Risk Management</a:t>
            </a:r>
          </a:p>
          <a:p>
            <a:pPr marL="0" marR="0" lvl="0" indent="0" algn="l" rtl="0">
              <a:spcBef>
                <a:spcPts val="0"/>
              </a:spcBef>
              <a:buSzPct val="25000"/>
              <a:buNone/>
            </a:pPr>
            <a:r>
              <a:rPr lang="en-US" sz="3200" dirty="0">
                <a:solidFill>
                  <a:schemeClr val="dk1"/>
                </a:solidFill>
                <a:latin typeface="Tahoma" panose="020B0604030504040204" pitchFamily="34" charset="0"/>
                <a:ea typeface="Tahoma" panose="020B0604030504040204" pitchFamily="34" charset="0"/>
                <a:cs typeface="Tahoma" panose="020B0604030504040204" pitchFamily="34" charset="0"/>
                <a:sym typeface="Tahoma"/>
              </a:rPr>
              <a:t>Plan</a:t>
            </a:r>
          </a:p>
          <a:p>
            <a:pPr marL="0" marR="0" lvl="0" indent="0" algn="l" rtl="0">
              <a:spcBef>
                <a:spcPts val="0"/>
              </a:spcBef>
              <a:buSzPct val="25000"/>
              <a:buNone/>
            </a:pPr>
            <a:r>
              <a:rPr lang="en-US" sz="2400" dirty="0">
                <a:solidFill>
                  <a:schemeClr val="dk1"/>
                </a:solidFill>
                <a:latin typeface="Tahoma" panose="020B0604030504040204" pitchFamily="34" charset="0"/>
                <a:ea typeface="Tahoma" panose="020B0604030504040204" pitchFamily="34" charset="0"/>
                <a:cs typeface="Tahoma" panose="020B0604030504040204" pitchFamily="34" charset="0"/>
                <a:sym typeface="Trebuchet MS"/>
              </a:rPr>
              <a:t> </a:t>
            </a:r>
          </a:p>
        </p:txBody>
      </p:sp>
      <p:sp>
        <p:nvSpPr>
          <p:cNvPr id="119" name="Shape 11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ahoma" panose="020B0604030504040204" pitchFamily="34" charset="0"/>
                <a:ea typeface="Tahoma" panose="020B0604030504040204" pitchFamily="34" charset="0"/>
                <a:cs typeface="Tahoma" panose="020B0604030504040204" pitchFamily="34" charset="0"/>
                <a:sym typeface="Trebuchet MS"/>
              </a:rPr>
              <a:t>      </a:t>
            </a:r>
          </a:p>
        </p:txBody>
      </p:sp>
      <p:cxnSp>
        <p:nvCxnSpPr>
          <p:cNvPr id="120" name="Shape 120"/>
          <p:cNvCxnSpPr/>
          <p:nvPr/>
        </p:nvCxnSpPr>
        <p:spPr>
          <a:xfrm>
            <a:off x="1371328" y="2608960"/>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21" name="Shape 12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22" name="Shape 122"/>
          <p:cNvSpPr/>
          <p:nvPr/>
        </p:nvSpPr>
        <p:spPr>
          <a:xfrm>
            <a:off x="1364297" y="2703850"/>
            <a:ext cx="5690655" cy="78483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SzPct val="25000"/>
              <a:buFont typeface="Tahoma"/>
              <a:buNone/>
            </a:pPr>
            <a:r>
              <a:rPr lang="en-US" sz="1100" b="0" i="0" u="none" strike="noStrike" cap="none" dirty="0">
                <a:solidFill>
                  <a:srgbClr val="000000"/>
                </a:solidFill>
                <a:latin typeface="Tahoma" panose="020B0604030504040204" pitchFamily="34" charset="0"/>
                <a:ea typeface="Tahoma" panose="020B0604030504040204" pitchFamily="34" charset="0"/>
                <a:cs typeface="Tahoma" panose="020B0604030504040204" pitchFamily="34" charset="0"/>
                <a:sym typeface="Tahoma"/>
              </a:rPr>
              <a:t>A risk is an uncertain event or condition that can have a positive or negative effect on a project’s objectives </a:t>
            </a:r>
            <a:r>
              <a:rPr lang="en-US" sz="1100" dirty="0">
                <a:solidFill>
                  <a:srgbClr val="000000"/>
                </a:solidFill>
                <a:latin typeface="Tahoma" panose="020B0604030504040204" pitchFamily="34" charset="0"/>
                <a:ea typeface="Tahoma" panose="020B0604030504040204" pitchFamily="34" charset="0"/>
                <a:cs typeface="Tahoma" panose="020B0604030504040204" pitchFamily="34" charset="0"/>
                <a:sym typeface="Tahoma"/>
              </a:rPr>
              <a:t>such as scope, schedule, cost and quality. Vision can help you mitigate the most common launch risks by utilizing the Risk Management table below:</a:t>
            </a:r>
          </a:p>
          <a:p>
            <a:pPr marL="0" marR="0" lvl="0" indent="0" algn="l" rtl="0">
              <a:lnSpc>
                <a:spcPct val="100000"/>
              </a:lnSpc>
              <a:spcBef>
                <a:spcPts val="0"/>
              </a:spcBef>
              <a:spcAft>
                <a:spcPts val="0"/>
              </a:spcAft>
              <a:buClr>
                <a:schemeClr val="dk1"/>
              </a:buClr>
              <a:buFont typeface="Arial"/>
              <a:buNone/>
            </a:pPr>
            <a:endParaRPr sz="1800" b="0" i="0" u="none" strike="noStrike" cap="none" dirty="0">
              <a:solidFill>
                <a:schemeClr val="dk1"/>
              </a:solidFill>
              <a:latin typeface="Tahoma" panose="020B0604030504040204" pitchFamily="34" charset="0"/>
              <a:ea typeface="Tahoma" panose="020B0604030504040204" pitchFamily="34" charset="0"/>
              <a:cs typeface="Tahoma" panose="020B0604030504040204" pitchFamily="34" charset="0"/>
              <a:sym typeface="Arial"/>
            </a:endParaRPr>
          </a:p>
        </p:txBody>
      </p:sp>
      <p:graphicFrame>
        <p:nvGraphicFramePr>
          <p:cNvPr id="123" name="Shape 123"/>
          <p:cNvGraphicFramePr/>
          <p:nvPr>
            <p:extLst>
              <p:ext uri="{D42A27DB-BD31-4B8C-83A1-F6EECF244321}">
                <p14:modId xmlns:p14="http://schemas.microsoft.com/office/powerpoint/2010/main" val="2200108707"/>
              </p:ext>
            </p:extLst>
          </p:nvPr>
        </p:nvGraphicFramePr>
        <p:xfrm>
          <a:off x="1371328" y="3357809"/>
          <a:ext cx="5711850" cy="5825383"/>
        </p:xfrm>
        <a:graphic>
          <a:graphicData uri="http://schemas.openxmlformats.org/drawingml/2006/table">
            <a:tbl>
              <a:tblPr>
                <a:tableStyleId>{2D5ABB26-0587-4C30-8999-92F81FD0307C}</a:tableStyleId>
              </a:tblPr>
              <a:tblGrid>
                <a:gridCol w="1223826">
                  <a:extLst>
                    <a:ext uri="{9D8B030D-6E8A-4147-A177-3AD203B41FA5}">
                      <a16:colId xmlns:a16="http://schemas.microsoft.com/office/drawing/2014/main" val="20000"/>
                    </a:ext>
                  </a:extLst>
                </a:gridCol>
                <a:gridCol w="1341120">
                  <a:extLst>
                    <a:ext uri="{9D8B030D-6E8A-4147-A177-3AD203B41FA5}">
                      <a16:colId xmlns:a16="http://schemas.microsoft.com/office/drawing/2014/main" val="20001"/>
                    </a:ext>
                  </a:extLst>
                </a:gridCol>
                <a:gridCol w="1515292">
                  <a:extLst>
                    <a:ext uri="{9D8B030D-6E8A-4147-A177-3AD203B41FA5}">
                      <a16:colId xmlns:a16="http://schemas.microsoft.com/office/drawing/2014/main" val="20002"/>
                    </a:ext>
                  </a:extLst>
                </a:gridCol>
                <a:gridCol w="1631612">
                  <a:extLst>
                    <a:ext uri="{9D8B030D-6E8A-4147-A177-3AD203B41FA5}">
                      <a16:colId xmlns:a16="http://schemas.microsoft.com/office/drawing/2014/main" val="20003"/>
                    </a:ext>
                  </a:extLst>
                </a:gridCol>
              </a:tblGrid>
              <a:tr h="379189">
                <a:tc>
                  <a:txBody>
                    <a:bodyPr/>
                    <a:lstStyle/>
                    <a:p>
                      <a:pPr marL="0" marR="0" lvl="0" indent="0" algn="l" rtl="0">
                        <a:lnSpc>
                          <a:spcPct val="115000"/>
                        </a:lnSpc>
                        <a:spcBef>
                          <a:spcPts val="0"/>
                        </a:spcBef>
                        <a:spcAft>
                          <a:spcPts val="0"/>
                        </a:spcAft>
                        <a:buSzPct val="25000"/>
                        <a:buNone/>
                      </a:pPr>
                      <a:r>
                        <a:rPr lang="en-US" sz="1200" u="none" strike="noStrike" cap="none" dirty="0">
                          <a:latin typeface="Tahoma" panose="020B0604030504040204" pitchFamily="34" charset="0"/>
                          <a:ea typeface="Tahoma" panose="020B0604030504040204" pitchFamily="34" charset="0"/>
                          <a:cs typeface="Tahoma" panose="020B0604030504040204" pitchFamily="34" charset="0"/>
                          <a:sym typeface="Tahoma"/>
                        </a:rPr>
                        <a:t>What is the risk?</a:t>
                      </a:r>
                    </a:p>
                    <a:p>
                      <a:pPr marL="0" marR="0" lvl="0" indent="0" algn="l" rtl="0">
                        <a:lnSpc>
                          <a:spcPct val="115000"/>
                        </a:lnSpc>
                        <a:spcBef>
                          <a:spcPts val="0"/>
                        </a:spcBef>
                        <a:spcAft>
                          <a:spcPts val="0"/>
                        </a:spcAft>
                        <a:buSzPct val="25000"/>
                        <a:buNone/>
                      </a:pPr>
                      <a:endParaRPr sz="1200" b="1"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SzPct val="25000"/>
                        <a:buNone/>
                      </a:pPr>
                      <a:r>
                        <a:rPr lang="en-US" sz="1200" u="none" strike="noStrike" cap="none" dirty="0">
                          <a:latin typeface="Tahoma" panose="020B0604030504040204" pitchFamily="34" charset="0"/>
                          <a:ea typeface="Tahoma" panose="020B0604030504040204" pitchFamily="34" charset="0"/>
                          <a:cs typeface="Tahoma" panose="020B0604030504040204" pitchFamily="34" charset="0"/>
                          <a:sym typeface="Tahoma"/>
                        </a:rPr>
                        <a:t>How severe is it?</a:t>
                      </a:r>
                      <a:endParaRPr lang="en-US" sz="1200" b="1"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SzPct val="25000"/>
                        <a:buNone/>
                      </a:pPr>
                      <a:r>
                        <a:rPr lang="en-US" sz="1200" u="none" strike="noStrike" cap="none" dirty="0">
                          <a:latin typeface="Tahoma" panose="020B0604030504040204" pitchFamily="34" charset="0"/>
                          <a:ea typeface="Tahoma" panose="020B0604030504040204" pitchFamily="34" charset="0"/>
                          <a:cs typeface="Tahoma" panose="020B0604030504040204" pitchFamily="34" charset="0"/>
                          <a:sym typeface="Tahoma"/>
                        </a:rPr>
                        <a:t>What does it entail?</a:t>
                      </a:r>
                      <a:endParaRPr lang="en-US" sz="1200" b="1"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SzPct val="25000"/>
                        <a:buNone/>
                      </a:pPr>
                      <a:r>
                        <a:rPr lang="en-US" sz="1200" u="none" strike="noStrike" cap="none" dirty="0">
                          <a:latin typeface="Tahoma" panose="020B0604030504040204" pitchFamily="34" charset="0"/>
                          <a:ea typeface="Tahoma" panose="020B0604030504040204" pitchFamily="34" charset="0"/>
                          <a:cs typeface="Tahoma" panose="020B0604030504040204" pitchFamily="34" charset="0"/>
                          <a:sym typeface="Tahoma"/>
                        </a:rPr>
                        <a:t>How to mitigate it…</a:t>
                      </a:r>
                      <a:endParaRPr lang="en-US" sz="1200" b="1"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extLst>
                  <a:ext uri="{0D108BD9-81ED-4DB2-BD59-A6C34878D82A}">
                    <a16:rowId xmlns:a16="http://schemas.microsoft.com/office/drawing/2014/main" val="10000"/>
                  </a:ext>
                </a:extLst>
              </a:tr>
              <a:tr h="733717">
                <a:tc>
                  <a:txBody>
                    <a:bodyPr/>
                    <a:lstStyle/>
                    <a:p>
                      <a:pPr marL="0" marR="0" lvl="0" indent="0" algn="l" rtl="0">
                        <a:lnSpc>
                          <a:spcPct val="115000"/>
                        </a:lnSpc>
                        <a:spcBef>
                          <a:spcPts val="0"/>
                        </a:spcBef>
                        <a:spcAft>
                          <a:spcPts val="0"/>
                        </a:spcAft>
                        <a:buSzPct val="25000"/>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Unrealistic timeline</a:t>
                      </a: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ctr" rtl="0">
                        <a:lnSpc>
                          <a:spcPct val="115000"/>
                        </a:lnSpc>
                        <a:spcBef>
                          <a:spcPts val="0"/>
                        </a:spcBef>
                        <a:spcAft>
                          <a:spcPts val="0"/>
                        </a:spcAft>
                        <a:buClr>
                          <a:srgbClr val="3E4043"/>
                        </a:buClr>
                        <a:buSzPct val="25000"/>
                        <a:buFont typeface="Noto Sans Symbols"/>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High</a:t>
                      </a: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Not allowing sufficient time for major task completion</a:t>
                      </a: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Coordinate</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all dates with your Vision PM to ensure that the dates can be achieved.</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a16="http://schemas.microsoft.com/office/drawing/2014/main" val="10001"/>
                  </a:ext>
                </a:extLst>
              </a:tr>
              <a:tr h="149770">
                <a:tc>
                  <a:txBody>
                    <a:bodyPr/>
                    <a:lstStyle/>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ctr" rtl="0">
                        <a:lnSpc>
                          <a:spcPct val="115000"/>
                        </a:lnSpc>
                        <a:spcBef>
                          <a:spcPts val="0"/>
                        </a:spcBef>
                        <a:spcAft>
                          <a:spcPts val="0"/>
                        </a:spcAft>
                        <a:buClr>
                          <a:srgbClr val="3E4043"/>
                        </a:buClr>
                        <a:buSzPct val="25000"/>
                        <a:buFont typeface="Noto Sans Symbols"/>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a16="http://schemas.microsoft.com/office/drawing/2014/main" val="10002"/>
                  </a:ext>
                </a:extLst>
              </a:tr>
              <a:tr h="733717">
                <a:tc>
                  <a:txBody>
                    <a:bodyPr/>
                    <a:lstStyle/>
                    <a:p>
                      <a:pPr marL="0" marR="0" lvl="0" indent="0" algn="l" rtl="0">
                        <a:lnSpc>
                          <a:spcPct val="115000"/>
                        </a:lnSpc>
                        <a:spcBef>
                          <a:spcPts val="0"/>
                        </a:spcBef>
                        <a:spcAft>
                          <a:spcPts val="0"/>
                        </a:spcAft>
                        <a:buSzPct val="25000"/>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Sign off / Approval process</a:t>
                      </a: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ctr" rtl="0">
                        <a:lnSpc>
                          <a:spcPct val="115000"/>
                        </a:lnSpc>
                        <a:spcBef>
                          <a:spcPts val="0"/>
                        </a:spcBef>
                        <a:spcAft>
                          <a:spcPts val="0"/>
                        </a:spcAft>
                        <a:buClr>
                          <a:srgbClr val="3E4043"/>
                        </a:buClr>
                        <a:buSzPct val="25000"/>
                        <a:buFont typeface="Noto Sans Symbols"/>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High</a:t>
                      </a: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Punch</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List items can cause a project to proceed slowly, delaying launch; limited time to review site with key stakeholders</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Decide</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which tasks are the highest priority, resolve those and then work with Vision to identify which issues can be resolved post-launch</a:t>
                      </a:r>
                    </a:p>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a16="http://schemas.microsoft.com/office/drawing/2014/main" val="10003"/>
                  </a:ext>
                </a:extLst>
              </a:tr>
              <a:tr h="149770">
                <a:tc>
                  <a:txBody>
                    <a:bodyPr/>
                    <a:lstStyle/>
                    <a:p>
                      <a:pPr marL="0" marR="0" lvl="0" indent="0" algn="l" rtl="0">
                        <a:lnSpc>
                          <a:spcPct val="115000"/>
                        </a:lnSpc>
                        <a:spcBef>
                          <a:spcPts val="0"/>
                        </a:spcBef>
                        <a:spcAft>
                          <a:spcPts val="0"/>
                        </a:spcAft>
                        <a:buSzPct val="25000"/>
                        <a:buNone/>
                      </a:pPr>
                      <a:endParaRPr lang="en-US" sz="900" b="1"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ctr" rtl="0">
                        <a:lnSpc>
                          <a:spcPct val="115000"/>
                        </a:lnSpc>
                        <a:spcBef>
                          <a:spcPts val="0"/>
                        </a:spcBef>
                        <a:spcAft>
                          <a:spcPts val="0"/>
                        </a:spcAft>
                        <a:buClr>
                          <a:srgbClr val="3E4043"/>
                        </a:buClr>
                        <a:buSzPct val="25000"/>
                        <a:buFont typeface="Noto Sans Symbols"/>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a16="http://schemas.microsoft.com/office/drawing/2014/main" val="10004"/>
                  </a:ext>
                </a:extLst>
              </a:tr>
              <a:tr h="1033257">
                <a:tc>
                  <a:txBody>
                    <a:bodyPr/>
                    <a:lstStyle/>
                    <a:p>
                      <a:pPr marL="0" marR="0" lvl="0" indent="0" algn="l" rtl="0">
                        <a:lnSpc>
                          <a:spcPct val="115000"/>
                        </a:lnSpc>
                        <a:spcBef>
                          <a:spcPts val="0"/>
                        </a:spcBef>
                        <a:spcAft>
                          <a:spcPts val="0"/>
                        </a:spcAft>
                        <a:buSzPct val="25000"/>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Insufficient team resources</a:t>
                      </a: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ctr" rtl="0">
                        <a:lnSpc>
                          <a:spcPct val="115000"/>
                        </a:lnSpc>
                        <a:spcBef>
                          <a:spcPts val="0"/>
                        </a:spcBef>
                        <a:spcAft>
                          <a:spcPts val="0"/>
                        </a:spcAft>
                        <a:buClr>
                          <a:srgbClr val="3E4043"/>
                        </a:buClr>
                        <a:buSzPct val="25000"/>
                        <a:buFont typeface="Noto Sans Symbols"/>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Medium</a:t>
                      </a: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chemeClr val="dk1"/>
                        </a:buClr>
                        <a:buSzPct val="25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lack of resources, especially around Content Migration</a:t>
                      </a: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Be realistic about availability and plan timelines accordingly to balance workload with project deliverables</a:t>
                      </a: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a16="http://schemas.microsoft.com/office/drawing/2014/main" val="10005"/>
                  </a:ext>
                </a:extLst>
              </a:tr>
              <a:tr h="183813">
                <a:tc>
                  <a:txBody>
                    <a:bodyPr/>
                    <a:lstStyle/>
                    <a:p>
                      <a:pPr marL="0" marR="0" lvl="0" indent="0" algn="l" rtl="0">
                        <a:lnSpc>
                          <a:spcPct val="115000"/>
                        </a:lnSpc>
                        <a:spcBef>
                          <a:spcPts val="0"/>
                        </a:spcBef>
                        <a:spcAft>
                          <a:spcPts val="0"/>
                        </a:spcAft>
                        <a:buSzPct val="25000"/>
                        <a:buNone/>
                      </a:pPr>
                      <a:endParaRPr lang="en-US" sz="900" b="1"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ctr" rtl="0">
                        <a:lnSpc>
                          <a:spcPct val="115000"/>
                        </a:lnSpc>
                        <a:spcBef>
                          <a:spcPts val="0"/>
                        </a:spcBef>
                        <a:spcAft>
                          <a:spcPts val="0"/>
                        </a:spcAft>
                        <a:buClr>
                          <a:srgbClr val="3E4043"/>
                        </a:buClr>
                        <a:buSzPct val="25000"/>
                        <a:buFont typeface="Noto Sans Symbols"/>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a16="http://schemas.microsoft.com/office/drawing/2014/main" val="10006"/>
                  </a:ext>
                </a:extLst>
              </a:tr>
              <a:tr h="1033257">
                <a:tc>
                  <a:txBody>
                    <a:bodyPr/>
                    <a:lstStyle/>
                    <a:p>
                      <a:pPr marL="0" marR="0" lvl="0" indent="0" algn="l" rtl="0">
                        <a:lnSpc>
                          <a:spcPct val="115000"/>
                        </a:lnSpc>
                        <a:spcBef>
                          <a:spcPts val="0"/>
                        </a:spcBef>
                        <a:spcAft>
                          <a:spcPts val="0"/>
                        </a:spcAft>
                        <a:buSzPct val="25000"/>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Team availability</a:t>
                      </a: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ctr" rtl="0">
                        <a:lnSpc>
                          <a:spcPct val="115000"/>
                        </a:lnSpc>
                        <a:spcBef>
                          <a:spcPts val="0"/>
                        </a:spcBef>
                        <a:spcAft>
                          <a:spcPts val="0"/>
                        </a:spcAft>
                        <a:buClr>
                          <a:srgbClr val="3E4043"/>
                        </a:buClr>
                        <a:buSzPct val="25000"/>
                        <a:buFont typeface="Noto Sans Symbols"/>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Medium</a:t>
                      </a: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Key project members are unavailable for various reasons (i.e. competing projects, turnover, etc.)</a:t>
                      </a:r>
                      <a:endParaRPr lang="en-US" sz="900" u="none" strike="noStrike" cap="none" dirty="0">
                        <a:solidFill>
                          <a:srgbClr val="FF0000"/>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Make</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sure all of your launch dates are set up with your Vision PM, especially making sure your launch day is on a Monday, Tuesday, or Wednesday</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a16="http://schemas.microsoft.com/office/drawing/2014/main" val="10007"/>
                  </a:ext>
                </a:extLst>
              </a:tr>
              <a:tr h="212439">
                <a:tc>
                  <a:txBody>
                    <a:bodyPr/>
                    <a:lstStyle/>
                    <a:p>
                      <a:pPr marL="0" marR="0" lvl="0" indent="0" algn="l" rtl="0">
                        <a:lnSpc>
                          <a:spcPct val="115000"/>
                        </a:lnSpc>
                        <a:spcBef>
                          <a:spcPts val="0"/>
                        </a:spcBef>
                        <a:spcAft>
                          <a:spcPts val="0"/>
                        </a:spcAft>
                        <a:buSzPct val="25000"/>
                        <a:buNone/>
                      </a:pPr>
                      <a:endParaRPr lang="en-US" sz="900" b="1"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ctr" rtl="0">
                        <a:lnSpc>
                          <a:spcPct val="115000"/>
                        </a:lnSpc>
                        <a:spcBef>
                          <a:spcPts val="0"/>
                        </a:spcBef>
                        <a:spcAft>
                          <a:spcPts val="0"/>
                        </a:spcAft>
                        <a:buClr>
                          <a:srgbClr val="3E4043"/>
                        </a:buClr>
                        <a:buSzPct val="25000"/>
                        <a:buFont typeface="Noto Sans Symbols"/>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a16="http://schemas.microsoft.com/office/drawing/2014/main" val="10008"/>
                  </a:ext>
                </a:extLst>
              </a:tr>
              <a:tr h="881802">
                <a:tc>
                  <a:txBody>
                    <a:bodyPr/>
                    <a:lstStyle/>
                    <a:p>
                      <a:pPr marL="0" marR="0" lvl="0" indent="0" algn="l" rtl="0">
                        <a:lnSpc>
                          <a:spcPct val="115000"/>
                        </a:lnSpc>
                        <a:spcBef>
                          <a:spcPts val="0"/>
                        </a:spcBef>
                        <a:spcAft>
                          <a:spcPts val="0"/>
                        </a:spcAft>
                        <a:buSzPct val="25000"/>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Scope changes</a:t>
                      </a: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ctr" rtl="0">
                        <a:lnSpc>
                          <a:spcPct val="115000"/>
                        </a:lnSpc>
                        <a:spcBef>
                          <a:spcPts val="0"/>
                        </a:spcBef>
                        <a:spcAft>
                          <a:spcPts val="0"/>
                        </a:spcAft>
                        <a:buClr>
                          <a:srgbClr val="3E4043"/>
                        </a:buClr>
                        <a:buSzPct val="25000"/>
                        <a:buFont typeface="Noto Sans Symbols"/>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Medium</a:t>
                      </a:r>
                    </a:p>
                  </a:txBody>
                  <a:tcPr marL="48000" marR="48000" marT="0" marB="0"/>
                </a:tc>
                <a:tc>
                  <a:txBody>
                    <a:bodyPr/>
                    <a:lstStyle/>
                    <a:p>
                      <a:pPr marL="0" marR="0" lvl="0" indent="0" algn="l" defTabSz="457200" rtl="0" eaLnBrk="1" fontAlgn="auto" latinLnBrk="0" hangingPunct="1">
                        <a:lnSpc>
                          <a:spcPct val="115000"/>
                        </a:lnSpc>
                        <a:spcBef>
                          <a:spcPts val="0"/>
                        </a:spcBef>
                        <a:spcAft>
                          <a:spcPts val="0"/>
                        </a:spcAft>
                        <a:buClr>
                          <a:srgbClr val="3E4043"/>
                        </a:buClr>
                        <a:buSzPct val="100000"/>
                        <a:buFont typeface="Noto Sans Symbols"/>
                        <a:buNone/>
                        <a:tabLst/>
                        <a:defRP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Adding new feature requests</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at the end of the project </a:t>
                      </a: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increases the likelihood of an extended timeline</a:t>
                      </a:r>
                    </a:p>
                    <a:p>
                      <a:pPr marL="0" marR="0" lvl="0" indent="0" algn="l" rtl="0">
                        <a:lnSpc>
                          <a:spcPct val="115000"/>
                        </a:lnSpc>
                        <a:spcBef>
                          <a:spcPts val="0"/>
                        </a:spcBef>
                        <a:spcAft>
                          <a:spcPts val="0"/>
                        </a:spcAft>
                        <a:buClr>
                          <a:srgbClr val="3E4043"/>
                        </a:buClr>
                        <a:buSzPct val="100000"/>
                        <a:buFont typeface="Noto Sans Symbols"/>
                        <a:buNone/>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Work with your Project Manager to refine scope to</a:t>
                      </a:r>
                      <a:r>
                        <a:rPr lang="en-US" sz="90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limit the </a:t>
                      </a: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impact on your timeline</a:t>
                      </a: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7242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15070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a:ea typeface="Tahoma"/>
                <a:cs typeface="Tahoma"/>
                <a:sym typeface="Tahoma"/>
              </a:rPr>
              <a:t>Training </a:t>
            </a:r>
          </a:p>
          <a:p>
            <a:pPr marL="0" marR="0" lvl="0" indent="0" algn="l" rtl="0">
              <a:spcBef>
                <a:spcPts val="0"/>
              </a:spcBef>
              <a:buSzPct val="25000"/>
              <a:buNone/>
            </a:pPr>
            <a:r>
              <a:rPr lang="en-US" sz="3200" dirty="0">
                <a:solidFill>
                  <a:schemeClr val="dk1"/>
                </a:solidFill>
                <a:latin typeface="Tahoma"/>
                <a:ea typeface="Tahoma"/>
                <a:cs typeface="Tahoma"/>
                <a:sym typeface="Tahoma"/>
              </a:rPr>
              <a:t>Expectations</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564183"/>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1944"/>
            <a:ext cx="5799150" cy="6654068"/>
          </a:xfrm>
          <a:prstGeom prst="rect">
            <a:avLst/>
          </a:prstGeom>
          <a:noFill/>
          <a:ln>
            <a:noFill/>
          </a:ln>
        </p:spPr>
        <p:txBody>
          <a:bodyPr lIns="91425" tIns="45700" rIns="91425" bIns="45700" anchor="ctr" anchorCtr="0">
            <a:noAutofit/>
          </a:bodyPr>
          <a:lstStyle/>
          <a:p>
            <a:pPr lvl="0" fontAlgn="ctr"/>
            <a:r>
              <a:rPr lang="en-US" sz="1100" b="1" dirty="0">
                <a:latin typeface="Tahoma" panose="020B0604030504040204" pitchFamily="34" charset="0"/>
                <a:ea typeface="Tahoma" panose="020B0604030504040204" pitchFamily="34" charset="0"/>
                <a:cs typeface="Tahoma" panose="020B0604030504040204" pitchFamily="34" charset="0"/>
              </a:rPr>
              <a:t>Can you describe a “day” of training?</a:t>
            </a:r>
          </a:p>
          <a:p>
            <a:pPr lvl="0"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Typically, Vision training days are broken down into two parts: a CMS introductory lesson and a customizable advanced lesson. These trainings are focused around a “train the trainer” mentality, enabling you to onboard future users without needing to return to Vision for additional training.</a:t>
            </a: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b="1" dirty="0">
                <a:latin typeface="Tahoma" panose="020B0604030504040204" pitchFamily="34" charset="0"/>
                <a:ea typeface="Tahoma" panose="020B0604030504040204" pitchFamily="34" charset="0"/>
                <a:cs typeface="Tahoma" panose="020B0604030504040204" pitchFamily="34" charset="0"/>
              </a:rPr>
              <a:t>What is covered in the basic training?</a:t>
            </a: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The introductory lesson is more rigid to support everyone’s basic understanding of core functionality, and is calibrated for general users who will be updating content on the website. For example, we cover items such as dashboard buttons and practice transitioning from the site’s back-end to the front-end. </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Once comfortable with navigating around the CMS, we transition to covering functionality such as mega menus, site homepage, and basic page creation.</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We finish our training by discussing some of the most utilized CMS components: Image Library, Document Central, Calendar, and News. </a:t>
            </a: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b="1" dirty="0">
                <a:latin typeface="Tahoma" panose="020B0604030504040204" pitchFamily="34" charset="0"/>
                <a:ea typeface="Tahoma" panose="020B0604030504040204" pitchFamily="34" charset="0"/>
                <a:cs typeface="Tahoma" panose="020B0604030504040204" pitchFamily="34" charset="0"/>
              </a:rPr>
              <a:t>What determines the advanced lesson’s agenda?</a:t>
            </a:r>
          </a:p>
          <a:p>
            <a:pPr lvl="0"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Each client may customize the agenda by choosing five “must have” components and three “nice to have” components to be covered by the technical trainer. The advanced session is guaranteed to cover the top five most important items and will cover the next three if time allows. This training is designed for the users who will be primarily responsible for the website.</a:t>
            </a:r>
            <a:endParaRPr lang="en-US" sz="1100" dirty="0">
              <a:latin typeface="Tahoma" panose="020B0604030504040204" pitchFamily="34" charset="0"/>
              <a:ea typeface="Tahoma" panose="020B0604030504040204" pitchFamily="34" charset="0"/>
              <a:cs typeface="Tahoma" panose="020B0604030504040204" pitchFamily="34" charset="0"/>
            </a:endParaRP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a:latin typeface="Tahoma" panose="020B0604030504040204" pitchFamily="34" charset="0"/>
                <a:ea typeface="Tahoma" panose="020B0604030504040204" pitchFamily="34" charset="0"/>
                <a:cs typeface="Tahoma" panose="020B0604030504040204" pitchFamily="34" charset="0"/>
              </a:rPr>
              <a:t>How do I best scale my training across our organization?</a:t>
            </a:r>
          </a:p>
          <a:p>
            <a:pPr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Vision offers different training options to meet your organization’s unique needs. Some clients will schedule additional paid-training days on-site. Others rely on Vision’s extensive online resources available directly from within the CMS. For example, written user guides and video tutorials are included throughout the product.</a:t>
            </a: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05461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15070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a:solidFill>
                  <a:schemeClr val="dk1"/>
                </a:solidFill>
                <a:latin typeface="Tahoma"/>
                <a:ea typeface="Tahoma"/>
                <a:cs typeface="Tahoma"/>
                <a:sym typeface="Tahoma"/>
              </a:rPr>
              <a:t>3</a:t>
            </a:r>
            <a:r>
              <a:rPr lang="en-US" sz="3200" baseline="30000">
                <a:solidFill>
                  <a:schemeClr val="dk1"/>
                </a:solidFill>
                <a:latin typeface="Tahoma"/>
                <a:ea typeface="Tahoma"/>
                <a:cs typeface="Tahoma"/>
                <a:sym typeface="Tahoma"/>
              </a:rPr>
              <a:t>rd</a:t>
            </a:r>
            <a:r>
              <a:rPr lang="en-US" sz="3200">
                <a:solidFill>
                  <a:schemeClr val="dk1"/>
                </a:solidFill>
                <a:latin typeface="Tahoma"/>
                <a:ea typeface="Tahoma"/>
                <a:cs typeface="Tahoma"/>
                <a:sym typeface="Tahoma"/>
              </a:rPr>
              <a:t> Party</a:t>
            </a:r>
          </a:p>
          <a:p>
            <a:pPr marL="0" marR="0" lvl="0" indent="0" algn="l" rtl="0">
              <a:spcBef>
                <a:spcPts val="0"/>
              </a:spcBef>
              <a:buSzPct val="25000"/>
              <a:buNone/>
            </a:pPr>
            <a:r>
              <a:rPr lang="en-US" sz="3200">
                <a:solidFill>
                  <a:schemeClr val="dk1"/>
                </a:solidFill>
                <a:latin typeface="Tahoma"/>
                <a:ea typeface="Tahoma"/>
                <a:cs typeface="Tahoma"/>
                <a:sym typeface="Tahoma"/>
              </a:rPr>
              <a:t>Integrations</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564183"/>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501661"/>
            <a:ext cx="5799150" cy="6101699"/>
          </a:xfrm>
          <a:prstGeom prst="rect">
            <a:avLst/>
          </a:prstGeom>
          <a:noFill/>
          <a:ln>
            <a:noFill/>
          </a:ln>
        </p:spPr>
        <p:txBody>
          <a:bodyPr lIns="91425" tIns="45700" rIns="91425" bIns="45700" anchor="ctr" anchorCtr="0">
            <a:noAutofit/>
          </a:bodyPr>
          <a:lstStyle/>
          <a:p>
            <a:pPr lvl="0" fontAlgn="ctr"/>
            <a:r>
              <a:rPr lang="en-US" sz="1100" b="1" dirty="0">
                <a:latin typeface="Tahoma" panose="020B0604030504040204" pitchFamily="34" charset="0"/>
                <a:ea typeface="Tahoma" panose="020B0604030504040204" pitchFamily="34" charset="0"/>
                <a:cs typeface="Tahoma" panose="020B0604030504040204" pitchFamily="34" charset="0"/>
              </a:rPr>
              <a:t>What are the most common integration methods?</a:t>
            </a:r>
          </a:p>
          <a:p>
            <a:pPr lvl="0"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There are a number of ways to integrate a 3</a:t>
            </a:r>
            <a:r>
              <a:rPr lang="en-US" sz="1100" baseline="30000" dirty="0">
                <a:solidFill>
                  <a:schemeClr val="accent5"/>
                </a:solidFill>
                <a:latin typeface="Tahoma" panose="020B0604030504040204" pitchFamily="34" charset="0"/>
                <a:ea typeface="Tahoma" panose="020B0604030504040204" pitchFamily="34" charset="0"/>
                <a:cs typeface="Tahoma" panose="020B0604030504040204" pitchFamily="34" charset="0"/>
              </a:rPr>
              <a:t>rd</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party product. Each method comes with individual pros and cons. Please note that Vision cannot directly modify 3</a:t>
            </a:r>
            <a:r>
              <a:rPr lang="en-US" sz="1100" baseline="30000" dirty="0">
                <a:solidFill>
                  <a:schemeClr val="accent5"/>
                </a:solidFill>
                <a:latin typeface="Tahoma" panose="020B0604030504040204" pitchFamily="34" charset="0"/>
                <a:ea typeface="Tahoma" panose="020B0604030504040204" pitchFamily="34" charset="0"/>
                <a:cs typeface="Tahoma" panose="020B0604030504040204" pitchFamily="34" charset="0"/>
              </a:rPr>
              <a:t>rd</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party applications, but we can advise you on the best way to integrate. </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Four of the most common integration methods we support include:</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85800" lvl="1" indent="-228600" fontAlgn="ctr">
              <a:buFont typeface="+mj-lt"/>
              <a:buAutoNum type="arabicPeriod"/>
            </a:pPr>
            <a:r>
              <a:rPr lang="en-US" sz="1100" i="1" dirty="0" err="1">
                <a:solidFill>
                  <a:schemeClr val="accent5"/>
                </a:solidFill>
                <a:latin typeface="Tahoma" panose="020B0604030504040204" pitchFamily="34" charset="0"/>
                <a:ea typeface="Tahoma" panose="020B0604030504040204" pitchFamily="34" charset="0"/>
                <a:cs typeface="Tahoma" panose="020B0604030504040204" pitchFamily="34" charset="0"/>
              </a:rPr>
              <a:t>iFrames</a:t>
            </a:r>
            <a:r>
              <a:rPr lang="en-US" sz="1100" i="1" dirty="0">
                <a:solidFill>
                  <a:schemeClr val="accent5"/>
                </a:solidFill>
                <a:latin typeface="Tahoma" panose="020B0604030504040204" pitchFamily="34" charset="0"/>
                <a:ea typeface="Tahoma" panose="020B0604030504040204" pitchFamily="34" charset="0"/>
                <a:cs typeface="Tahoma" panose="020B0604030504040204" pitchFamily="34" charset="0"/>
              </a:rPr>
              <a:t>:</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a method to frame external pages within the body of your webpage</a:t>
            </a:r>
          </a:p>
          <a:p>
            <a:pPr marL="685800" lvl="1" indent="-228600" fontAlgn="ctr">
              <a:buFont typeface="+mj-lt"/>
              <a:buAutoNum type="arabicPeriod"/>
            </a:pPr>
            <a:r>
              <a:rPr lang="en-US" sz="1100" i="1" dirty="0">
                <a:solidFill>
                  <a:schemeClr val="accent5"/>
                </a:solidFill>
                <a:latin typeface="Tahoma" panose="020B0604030504040204" pitchFamily="34" charset="0"/>
                <a:ea typeface="Tahoma" panose="020B0604030504040204" pitchFamily="34" charset="0"/>
                <a:cs typeface="Tahoma" panose="020B0604030504040204" pitchFamily="34" charset="0"/>
              </a:rPr>
              <a:t>HTML Template:</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a method to make external pages match your site’s design</a:t>
            </a:r>
          </a:p>
          <a:p>
            <a:pPr marL="685800" lvl="1" indent="-228600" fontAlgn="ctr">
              <a:buFont typeface="+mj-lt"/>
              <a:buAutoNum type="arabicPeriod"/>
            </a:pPr>
            <a:r>
              <a:rPr lang="en-US" sz="1100" i="1" dirty="0">
                <a:solidFill>
                  <a:schemeClr val="accent5"/>
                </a:solidFill>
                <a:latin typeface="Tahoma" panose="020B0604030504040204" pitchFamily="34" charset="0"/>
                <a:ea typeface="Tahoma" panose="020B0604030504040204" pitchFamily="34" charset="0"/>
                <a:cs typeface="Tahoma" panose="020B0604030504040204" pitchFamily="34" charset="0"/>
              </a:rPr>
              <a:t>Embed Code:</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a method to paste compatible code into the content area </a:t>
            </a:r>
            <a:endParaRPr lang="en-US" sz="1100"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685800" lvl="1" indent="-228600" fontAlgn="ctr">
              <a:buFont typeface="+mj-lt"/>
              <a:buAutoNum type="arabicPeriod"/>
            </a:pPr>
            <a:endParaRPr lang="en-US" sz="1100" b="1"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85800" lvl="1" indent="-228600" fontAlgn="ctr">
              <a:buFont typeface="+mj-lt"/>
              <a:buAutoNum type="arabicPeriod"/>
            </a:pPr>
            <a:endParaRPr lang="en-US" sz="1100" b="1" dirty="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a:latin typeface="Tahoma" panose="020B0604030504040204" pitchFamily="34" charset="0"/>
                <a:ea typeface="Tahoma" panose="020B0604030504040204" pitchFamily="34" charset="0"/>
                <a:cs typeface="Tahoma" panose="020B0604030504040204" pitchFamily="34" charset="0"/>
              </a:rPr>
              <a:t>Can you provide examples of embedded script types?</a:t>
            </a:r>
          </a:p>
          <a:p>
            <a:pPr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Examples of embedded script types include Video Players (e.g., YouTube, Vimeo), Windows Media Player (e.g., WMV), QuickTime Videos (e.g., MOV MP4), and Java Applets as well as others. </a:t>
            </a:r>
          </a:p>
          <a:p>
            <a:pPr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a:latin typeface="Tahoma" panose="020B0604030504040204" pitchFamily="34" charset="0"/>
                <a:ea typeface="Tahoma" panose="020B0604030504040204" pitchFamily="34" charset="0"/>
                <a:cs typeface="Tahoma" panose="020B0604030504040204" pitchFamily="34" charset="0"/>
              </a:rPr>
              <a:t>Are you able to integrate with social media platforms?</a:t>
            </a:r>
          </a:p>
          <a:p>
            <a:pPr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Yes, Vision’s CMS is deeply integrated with both Facebook and Twitter. Custom integrations with Instagram and LinkedIn are also available. </a:t>
            </a:r>
          </a:p>
          <a:p>
            <a:pPr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a:latin typeface="Tahoma" panose="020B0604030504040204" pitchFamily="34" charset="0"/>
                <a:ea typeface="Tahoma" panose="020B0604030504040204" pitchFamily="34" charset="0"/>
                <a:cs typeface="Tahoma" panose="020B0604030504040204" pitchFamily="34" charset="0"/>
              </a:rPr>
              <a:t>Does Vision support advanced integrations?</a:t>
            </a:r>
          </a:p>
          <a:p>
            <a:pPr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Yes, we work directly with our clients to achieve custom integrations. Examples of larger integrations include Granicus, </a:t>
            </a:r>
            <a:r>
              <a:rPr lang="en-US" sz="1100" dirty="0" err="1">
                <a:solidFill>
                  <a:schemeClr val="accent5"/>
                </a:solidFill>
                <a:latin typeface="Tahoma" panose="020B0604030504040204" pitchFamily="34" charset="0"/>
                <a:ea typeface="Tahoma" panose="020B0604030504040204" pitchFamily="34" charset="0"/>
                <a:cs typeface="Tahoma" panose="020B0604030504040204" pitchFamily="34" charset="0"/>
              </a:rPr>
              <a:t>NeoGov</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ESRI, </a:t>
            </a:r>
            <a:r>
              <a:rPr lang="en-US" sz="1100" dirty="0" err="1">
                <a:solidFill>
                  <a:schemeClr val="accent5"/>
                </a:solidFill>
                <a:latin typeface="Tahoma" panose="020B0604030504040204" pitchFamily="34" charset="0"/>
                <a:ea typeface="Tahoma" panose="020B0604030504040204" pitchFamily="34" charset="0"/>
                <a:cs typeface="Tahoma" panose="020B0604030504040204" pitchFamily="34" charset="0"/>
              </a:rPr>
              <a:t>Swagit</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a:t>
            </a:r>
            <a:r>
              <a:rPr lang="en-US" sz="1100" dirty="0" err="1">
                <a:solidFill>
                  <a:schemeClr val="accent5"/>
                </a:solidFill>
                <a:latin typeface="Tahoma" panose="020B0604030504040204" pitchFamily="34" charset="0"/>
                <a:ea typeface="Tahoma" panose="020B0604030504040204" pitchFamily="34" charset="0"/>
                <a:cs typeface="Tahoma" panose="020B0604030504040204" pitchFamily="34" charset="0"/>
              </a:rPr>
              <a:t>Municode</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a:t>
            </a:r>
            <a:r>
              <a:rPr lang="en-US" sz="1100" dirty="0" err="1">
                <a:solidFill>
                  <a:schemeClr val="accent5"/>
                </a:solidFill>
                <a:latin typeface="Tahoma" panose="020B0604030504040204" pitchFamily="34" charset="0"/>
                <a:ea typeface="Tahoma" panose="020B0604030504040204" pitchFamily="34" charset="0"/>
                <a:cs typeface="Tahoma" panose="020B0604030504040204" pitchFamily="34" charset="0"/>
              </a:rPr>
              <a:t>Laserfiche</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and IQM2. If you have a particular integration approach in mind, let your Project Manager know and they can help facilitate a discussion about possibilities. </a:t>
            </a:r>
          </a:p>
          <a:p>
            <a:pPr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1" fontAlgn="ctr"/>
            <a:endParaRPr lang="en-US" sz="11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01496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4" y="1257300"/>
            <a:ext cx="5610763" cy="115070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a:solidFill>
                  <a:schemeClr val="dk1"/>
                </a:solidFill>
                <a:latin typeface="Tahoma"/>
                <a:ea typeface="Tahoma"/>
                <a:cs typeface="Tahoma"/>
                <a:sym typeface="Tahoma"/>
              </a:rPr>
              <a:t>Domain Name System (DNS) Initialization</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564183"/>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60453"/>
            <a:ext cx="5799150" cy="6615559"/>
          </a:xfrm>
          <a:prstGeom prst="rect">
            <a:avLst/>
          </a:prstGeom>
          <a:noFill/>
          <a:ln>
            <a:noFill/>
          </a:ln>
        </p:spPr>
        <p:txBody>
          <a:bodyPr lIns="91425" tIns="45700" rIns="91425" bIns="45700" anchor="ctr" anchorCtr="0">
            <a:noAutofit/>
          </a:bodyPr>
          <a:lstStyle/>
          <a:p>
            <a:pPr lvl="0" fontAlgn="ctr"/>
            <a:r>
              <a:rPr lang="en-US" sz="1100" b="1" dirty="0">
                <a:latin typeface="Tahoma" panose="020B0604030504040204" pitchFamily="34" charset="0"/>
                <a:ea typeface="Tahoma" panose="020B0604030504040204" pitchFamily="34" charset="0"/>
                <a:cs typeface="Tahoma" panose="020B0604030504040204" pitchFamily="34" charset="0"/>
              </a:rPr>
              <a:t>Step 1: Gather all domains used for your site</a:t>
            </a:r>
          </a:p>
          <a:p>
            <a:pPr lvl="0"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Many organizations use multiple domains for their site to help with branding. Vision needs a list of all of your domains so they can be directed to your newly launched site.</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b="1" dirty="0">
                <a:solidFill>
                  <a:schemeClr val="accent5"/>
                </a:solidFill>
                <a:latin typeface="Tahoma" panose="020B0604030504040204" pitchFamily="34" charset="0"/>
                <a:ea typeface="Tahoma" panose="020B0604030504040204" pitchFamily="34" charset="0"/>
                <a:cs typeface="Tahoma" panose="020B0604030504040204" pitchFamily="34" charset="0"/>
              </a:rPr>
              <a:t>Primary Domain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This is the official URL for your site that will be used on branding or promotional materials.</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b="1" dirty="0">
                <a:solidFill>
                  <a:schemeClr val="accent5"/>
                </a:solidFill>
                <a:latin typeface="Tahoma" panose="020B0604030504040204" pitchFamily="34" charset="0"/>
                <a:ea typeface="Tahoma" panose="020B0604030504040204" pitchFamily="34" charset="0"/>
                <a:cs typeface="Tahoma" panose="020B0604030504040204" pitchFamily="34" charset="0"/>
              </a:rPr>
              <a:t>Vanity Domains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These other domains are either considered legacy or for special use. You will get the best SEO and analytics if these are all redirected to the primary domain. </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Send the list to your Project Manager as soon as possible to prepare for launch day.</a:t>
            </a:r>
            <a:endParaRPr lang="en-US" sz="1100" b="1"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85800" lvl="1" indent="-228600" fontAlgn="ctr">
              <a:buFont typeface="+mj-lt"/>
              <a:buAutoNum type="arabicPeriod"/>
            </a:pPr>
            <a:endParaRPr lang="en-US" sz="1100" b="1" dirty="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a:latin typeface="Tahoma" panose="020B0604030504040204" pitchFamily="34" charset="0"/>
                <a:ea typeface="Tahoma" panose="020B0604030504040204" pitchFamily="34" charset="0"/>
                <a:cs typeface="Tahoma" panose="020B0604030504040204" pitchFamily="34" charset="0"/>
              </a:rPr>
              <a:t>Step 2: Prepare DNS</a:t>
            </a:r>
          </a:p>
          <a:p>
            <a:pPr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Each domain has a Domain Name System (DNS) record that tells people where to find your site. You will need to identify the company (or companies) that manage these records and verify your team has access. </a:t>
            </a:r>
          </a:p>
          <a:p>
            <a:pPr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Once you have access, change the Time-to-Live (TTL) to 5 minutes (or the minimum allowed by the provider). This is important for launch day because the world will not know your new location until they look for a new record when the TTL expires. Do this for all domains you are pointing to the site. </a:t>
            </a: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a:latin typeface="Tahoma" panose="020B0604030504040204" pitchFamily="34" charset="0"/>
                <a:ea typeface="Tahoma" panose="020B0604030504040204" pitchFamily="34" charset="0"/>
                <a:cs typeface="Tahoma" panose="020B0604030504040204" pitchFamily="34" charset="0"/>
              </a:rPr>
              <a:t>Step 3: Verify Sender Policy Framework (SPF)</a:t>
            </a:r>
          </a:p>
          <a:p>
            <a:pPr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Vision’s email server must be an authorized sender of emails on behalf of your organization so that spam filters do not block the emails. This is done by including the address of our server to the SPF record in your DNS. This is listed as a text record and will look like this: v=spf1 mx a </a:t>
            </a:r>
            <a:r>
              <a:rPr lang="en-US" sz="1100" dirty="0" err="1">
                <a:solidFill>
                  <a:schemeClr val="accent5"/>
                </a:solidFill>
                <a:latin typeface="Tahoma" panose="020B0604030504040204" pitchFamily="34" charset="0"/>
                <a:ea typeface="Tahoma" panose="020B0604030504040204" pitchFamily="34" charset="0"/>
                <a:cs typeface="Tahoma" panose="020B0604030504040204" pitchFamily="34" charset="0"/>
              </a:rPr>
              <a:t>include:enotify.visioninternet.com</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~all. The “</a:t>
            </a:r>
            <a:r>
              <a:rPr lang="en-US" sz="1100" dirty="0" err="1">
                <a:solidFill>
                  <a:schemeClr val="accent5"/>
                </a:solidFill>
                <a:latin typeface="Tahoma" panose="020B0604030504040204" pitchFamily="34" charset="0"/>
                <a:ea typeface="Tahoma" panose="020B0604030504040204" pitchFamily="34" charset="0"/>
                <a:cs typeface="Tahoma" panose="020B0604030504040204" pitchFamily="34" charset="0"/>
              </a:rPr>
              <a:t>include:enotify.visioninternet.com</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is our server and this needs to be added to the existing record. There should only be one SPF record; do not add a second record since this will confuse the email providers when checked.</a:t>
            </a:r>
          </a:p>
          <a:p>
            <a:pPr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a:latin typeface="Tahoma" panose="020B0604030504040204" pitchFamily="34" charset="0"/>
                <a:ea typeface="Tahoma" panose="020B0604030504040204" pitchFamily="34" charset="0"/>
                <a:cs typeface="Tahoma" panose="020B0604030504040204" pitchFamily="34" charset="0"/>
              </a:rPr>
              <a:t>Day of Launch</a:t>
            </a:r>
          </a:p>
          <a:p>
            <a:pPr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On launch day, the only thing you will need to change is the “A” record in the DNS for each domain. This will point all visitors to your new site. Make sure to do this for the “www” record as well.</a:t>
            </a:r>
          </a:p>
          <a:p>
            <a:pPr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fontAlgn="ct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After changing the “A” record to the new IP verify it is propagating around the world. See this in action here: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hlinkClick r:id="rId4"/>
              </a:rPr>
              <a:t>https://www.whatsmydns.net/</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497431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4" y="1257300"/>
            <a:ext cx="5610763" cy="115070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a:ea typeface="Tahoma"/>
                <a:cs typeface="Tahoma"/>
                <a:sym typeface="Tahoma"/>
              </a:rPr>
              <a:t>Search </a:t>
            </a:r>
          </a:p>
          <a:p>
            <a:pPr marL="0" marR="0" lvl="0" indent="0" algn="l" rtl="0">
              <a:spcBef>
                <a:spcPts val="0"/>
              </a:spcBef>
              <a:buSzPct val="25000"/>
              <a:buNone/>
            </a:pPr>
            <a:r>
              <a:rPr lang="en-US" sz="3200" dirty="0">
                <a:solidFill>
                  <a:schemeClr val="dk1"/>
                </a:solidFill>
                <a:latin typeface="Tahoma"/>
                <a:ea typeface="Tahoma"/>
                <a:cs typeface="Tahoma"/>
                <a:sym typeface="Tahoma"/>
              </a:rPr>
              <a:t>Expectations (I / II)</a:t>
            </a: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564183"/>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1944"/>
            <a:ext cx="5799150" cy="6654068"/>
          </a:xfrm>
          <a:prstGeom prst="rect">
            <a:avLst/>
          </a:prstGeom>
          <a:noFill/>
          <a:ln>
            <a:noFill/>
          </a:ln>
        </p:spPr>
        <p:txBody>
          <a:bodyPr lIns="91425" tIns="45700" rIns="91425" bIns="45700" anchor="ctr" anchorCtr="0">
            <a:noAutofit/>
          </a:bodyPr>
          <a:lstStyle/>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p:txBody>
      </p:sp>
      <p:sp>
        <p:nvSpPr>
          <p:cNvPr id="7" name="Shape 113"/>
          <p:cNvSpPr/>
          <p:nvPr/>
        </p:nvSpPr>
        <p:spPr>
          <a:xfrm>
            <a:off x="1480066" y="3012367"/>
            <a:ext cx="5799150" cy="6654068"/>
          </a:xfrm>
          <a:prstGeom prst="rect">
            <a:avLst/>
          </a:prstGeom>
          <a:noFill/>
          <a:ln>
            <a:noFill/>
          </a:ln>
        </p:spPr>
        <p:txBody>
          <a:bodyPr lIns="91425" tIns="45700" rIns="91425" bIns="45700" anchor="ctr" anchorCtr="0">
            <a:noAutofit/>
          </a:bodyPr>
          <a:lstStyle/>
          <a:p>
            <a:r>
              <a:rPr lang="en-US" sz="1400" b="1" dirty="0">
                <a:latin typeface="Tahoma" panose="020B0604030504040204" pitchFamily="34" charset="0"/>
                <a:ea typeface="Tahoma" panose="020B0604030504040204" pitchFamily="34" charset="0"/>
                <a:cs typeface="Tahoma" panose="020B0604030504040204" pitchFamily="34" charset="0"/>
              </a:rPr>
              <a:t>Google Search Console</a:t>
            </a:r>
            <a:br>
              <a:rPr lang="en-US" sz="1100" b="1" dirty="0">
                <a:latin typeface="Tahoma" panose="020B0604030504040204" pitchFamily="34" charset="0"/>
                <a:ea typeface="Tahoma" panose="020B0604030504040204" pitchFamily="34" charset="0"/>
                <a:cs typeface="Tahoma" panose="020B0604030504040204" pitchFamily="34" charset="0"/>
              </a:rPr>
            </a:br>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b="1" dirty="0">
                <a:latin typeface="Tahoma" panose="020B0604030504040204" pitchFamily="34" charset="0"/>
                <a:ea typeface="Tahoma" panose="020B0604030504040204" pitchFamily="34" charset="0"/>
                <a:cs typeface="Tahoma" panose="020B0604030504040204" pitchFamily="34" charset="0"/>
              </a:rPr>
              <a:t>How can residents efficiently locate my newly launched site?</a:t>
            </a:r>
          </a:p>
          <a:p>
            <a:pPr lvl="0"/>
            <a:r>
              <a:rPr lang="en-US" sz="1100" b="1" dirty="0">
                <a:latin typeface="Tahoma" panose="020B0604030504040204" pitchFamily="34" charset="0"/>
                <a:ea typeface="Tahoma" panose="020B0604030504040204" pitchFamily="34" charset="0"/>
                <a:cs typeface="Tahoma" panose="020B0604030504040204" pitchFamily="34" charset="0"/>
              </a:rPr>
              <a:t> </a:t>
            </a: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To return the best search results, Vision can help configure settings in the Google Search Console (</a:t>
            </a:r>
            <a:r>
              <a:rPr lang="en-US" sz="1100" u="sng" dirty="0">
                <a:latin typeface="Tahoma" panose="020B0604030504040204" pitchFamily="34" charset="0"/>
                <a:ea typeface="Tahoma" panose="020B0604030504040204" pitchFamily="34" charset="0"/>
                <a:cs typeface="Tahoma" panose="020B0604030504040204" pitchFamily="34" charset="0"/>
                <a:hlinkClick r:id="rId4"/>
              </a:rPr>
              <a:t>https://www.google.com/webmasters/tools/home</a:t>
            </a:r>
            <a:r>
              <a:rPr lang="en-US" sz="1100" dirty="0">
                <a:latin typeface="Tahoma" panose="020B0604030504040204" pitchFamily="34" charset="0"/>
                <a:ea typeface="Tahoma" panose="020B0604030504040204" pitchFamily="34" charset="0"/>
                <a:cs typeface="Tahoma" panose="020B0604030504040204" pitchFamily="34" charset="0"/>
              </a:rPr>
              <a:t>)</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This tool will be the key to returning current Google search results as quickly as possible. If Vision has access, we can submit the site for indexing and add the new site map to accelerate this process.</a:t>
            </a:r>
          </a:p>
          <a:p>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If verification is needed, using the linked Analytics account is the easiest way to accomplish this, but if this is not possible due to the current site not having Analytics then use the system of adding a file to the existing site. </a:t>
            </a:r>
          </a:p>
          <a:p>
            <a:endParaRPr lang="en-US" sz="1100"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b="1" dirty="0">
                <a:latin typeface="Tahoma" panose="020B0604030504040204" pitchFamily="34" charset="0"/>
                <a:ea typeface="Tahoma" panose="020B0604030504040204" pitchFamily="34" charset="0"/>
                <a:cs typeface="Tahoma" panose="020B0604030504040204" pitchFamily="34" charset="0"/>
              </a:rPr>
              <a:t>Did you recently change your domain?</a:t>
            </a:r>
            <a:br>
              <a:rPr lang="en-US" sz="1100" b="1" dirty="0">
                <a:latin typeface="Tahoma" panose="020B0604030504040204" pitchFamily="34" charset="0"/>
                <a:ea typeface="Tahoma" panose="020B0604030504040204" pitchFamily="34" charset="0"/>
                <a:cs typeface="Tahoma" panose="020B0604030504040204" pitchFamily="34" charset="0"/>
              </a:rPr>
            </a:br>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When changing domains it is important to alert Google so they can transfer the domain reputation from the old to the new. This supports search engine optimization and improves page rankings. </a:t>
            </a:r>
          </a:p>
          <a:p>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See the below screenshot for locations where you can manage these changes</a:t>
            </a:r>
          </a:p>
          <a:p>
            <a:endParaRPr lang="en-US" sz="1100"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b="1" dirty="0">
                <a:latin typeface="Tahoma" panose="020B0604030504040204" pitchFamily="34" charset="0"/>
                <a:ea typeface="Tahoma" panose="020B0604030504040204" pitchFamily="34" charset="0"/>
                <a:cs typeface="Tahoma" panose="020B0604030504040204" pitchFamily="34" charset="0"/>
              </a:rPr>
              <a:t>What happens on the day of launch?</a:t>
            </a:r>
            <a:br>
              <a:rPr lang="en-US" sz="1100" b="1" dirty="0">
                <a:latin typeface="Tahoma" panose="020B0604030504040204" pitchFamily="34" charset="0"/>
                <a:ea typeface="Tahoma" panose="020B0604030504040204" pitchFamily="34" charset="0"/>
                <a:cs typeface="Tahoma" panose="020B0604030504040204" pitchFamily="34" charset="0"/>
              </a:rPr>
            </a:br>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Vision will submit the following indexing requests on launch day:</a:t>
            </a:r>
          </a:p>
          <a:p>
            <a:pPr marL="628650" lvl="1" indent="-171450">
              <a:buFont typeface="Trebuchet MS" panose="020B0603020202020204" pitchFamily="34" charset="0"/>
              <a:buChar char="−"/>
            </a:pP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A request to index the homepage and all other direct links</a:t>
            </a:r>
          </a:p>
          <a:p>
            <a:pPr marL="628650" lvl="1" indent="-171450">
              <a:buFont typeface="Trebuchet MS" panose="020B0603020202020204" pitchFamily="34" charset="0"/>
              <a:buChar char="−"/>
            </a:pP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A request to index the sitemap (e.g., /sitemap.xml)</a:t>
            </a:r>
          </a:p>
          <a:p>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endParaRPr lang="en-US" sz="1100" dirty="0">
              <a:latin typeface="Tahoma" panose="020B0604030504040204" pitchFamily="34" charset="0"/>
              <a:ea typeface="Tahoma" panose="020B0604030504040204" pitchFamily="34" charset="0"/>
              <a:cs typeface="Tahoma" panose="020B0604030504040204" pitchFamily="34" charset="0"/>
            </a:endParaRPr>
          </a:p>
          <a:p>
            <a:endParaRPr lang="en-US" sz="1100" dirty="0">
              <a:latin typeface="Tahoma" panose="020B0604030504040204" pitchFamily="34" charset="0"/>
              <a:ea typeface="Tahoma" panose="020B0604030504040204" pitchFamily="34" charset="0"/>
              <a:cs typeface="Tahoma" panose="020B0604030504040204" pitchFamily="34" charset="0"/>
            </a:endParaRPr>
          </a:p>
          <a:p>
            <a:endParaRPr lang="en-US" sz="1100" dirty="0">
              <a:latin typeface="Tahoma" panose="020B0604030504040204" pitchFamily="34" charset="0"/>
              <a:ea typeface="Tahoma" panose="020B0604030504040204" pitchFamily="34" charset="0"/>
              <a:cs typeface="Tahoma" panose="020B0604030504040204" pitchFamily="34" charset="0"/>
            </a:endParaRPr>
          </a:p>
          <a:p>
            <a:endParaRPr lang="en-US" sz="1100" dirty="0">
              <a:latin typeface="Tahoma" panose="020B0604030504040204" pitchFamily="34" charset="0"/>
              <a:ea typeface="Tahoma" panose="020B0604030504040204" pitchFamily="34" charset="0"/>
              <a:cs typeface="Tahoma" panose="020B0604030504040204" pitchFamily="34" charset="0"/>
            </a:endParaRPr>
          </a:p>
        </p:txBody>
      </p:sp>
      <p:pic>
        <p:nvPicPr>
          <p:cNvPr id="8" name="Picture 7"/>
          <p:cNvPicPr/>
          <p:nvPr/>
        </p:nvPicPr>
        <p:blipFill>
          <a:blip r:embed="rId5" cstate="print">
            <a:extLst>
              <a:ext uri="{28A0092B-C50C-407E-A947-70E740481C1C}">
                <a14:useLocalDpi xmlns:a14="http://schemas.microsoft.com/office/drawing/2010/main" val="0"/>
              </a:ext>
            </a:extLst>
          </a:blip>
          <a:stretch>
            <a:fillRect/>
          </a:stretch>
        </p:blipFill>
        <p:spPr>
          <a:xfrm>
            <a:off x="1052423" y="6452515"/>
            <a:ext cx="6564702" cy="1483787"/>
          </a:xfrm>
          <a:prstGeom prst="rect">
            <a:avLst/>
          </a:prstGeom>
        </p:spPr>
      </p:pic>
    </p:spTree>
    <p:extLst>
      <p:ext uri="{BB962C8B-B14F-4D97-AF65-F5344CB8AC3E}">
        <p14:creationId xmlns:p14="http://schemas.microsoft.com/office/powerpoint/2010/main" val="396867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4" y="1257300"/>
            <a:ext cx="5610763" cy="1150709"/>
          </a:xfrm>
          <a:prstGeom prst="rect">
            <a:avLst/>
          </a:prstGeom>
          <a:noFill/>
          <a:ln>
            <a:noFill/>
          </a:ln>
        </p:spPr>
        <p:txBody>
          <a:bodyPr lIns="91425" tIns="45700" rIns="91425" bIns="45700" anchor="t" anchorCtr="0">
            <a:noAutofit/>
          </a:bodyPr>
          <a:lstStyle/>
          <a:p>
            <a:pPr lvl="0">
              <a:buSzPct val="25000"/>
            </a:pPr>
            <a:r>
              <a:rPr lang="en-US" sz="3200" dirty="0">
                <a:solidFill>
                  <a:schemeClr val="dk1"/>
                </a:solidFill>
                <a:latin typeface="Tahoma"/>
                <a:ea typeface="Tahoma"/>
                <a:cs typeface="Tahoma"/>
                <a:sym typeface="Tahoma"/>
              </a:rPr>
              <a:t>Search </a:t>
            </a:r>
          </a:p>
          <a:p>
            <a:pPr lvl="0">
              <a:buSzPct val="25000"/>
            </a:pPr>
            <a:r>
              <a:rPr lang="en-US" sz="3200" dirty="0">
                <a:solidFill>
                  <a:schemeClr val="dk1"/>
                </a:solidFill>
                <a:latin typeface="Tahoma"/>
                <a:ea typeface="Tahoma"/>
                <a:cs typeface="Tahoma"/>
                <a:sym typeface="Tahoma"/>
              </a:rPr>
              <a:t>Expectations (II / II)</a:t>
            </a: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564183"/>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1944"/>
            <a:ext cx="5799150" cy="6654068"/>
          </a:xfrm>
          <a:prstGeom prst="rect">
            <a:avLst/>
          </a:prstGeom>
          <a:noFill/>
          <a:ln>
            <a:noFill/>
          </a:ln>
        </p:spPr>
        <p:txBody>
          <a:bodyPr lIns="91425" tIns="45700" rIns="91425" bIns="45700" anchor="ctr" anchorCtr="0">
            <a:noAutofit/>
          </a:bodyPr>
          <a:lstStyle/>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p:txBody>
      </p:sp>
      <p:sp>
        <p:nvSpPr>
          <p:cNvPr id="7" name="Shape 113"/>
          <p:cNvSpPr/>
          <p:nvPr/>
        </p:nvSpPr>
        <p:spPr>
          <a:xfrm>
            <a:off x="1480066" y="2874343"/>
            <a:ext cx="5799150" cy="5185136"/>
          </a:xfrm>
          <a:prstGeom prst="rect">
            <a:avLst/>
          </a:prstGeom>
          <a:noFill/>
          <a:ln>
            <a:noFill/>
          </a:ln>
        </p:spPr>
        <p:txBody>
          <a:bodyPr lIns="91425" tIns="45700" rIns="91425" bIns="45700" anchor="ctr" anchorCtr="0">
            <a:noAutofit/>
          </a:bodyPr>
          <a:lstStyle/>
          <a:p>
            <a:r>
              <a:rPr lang="en-US" sz="1400" b="1" dirty="0" err="1">
                <a:latin typeface="Tahoma" panose="020B0604030504040204" pitchFamily="34" charset="0"/>
                <a:ea typeface="Tahoma" panose="020B0604030504040204" pitchFamily="34" charset="0"/>
                <a:cs typeface="Tahoma" panose="020B0604030504040204" pitchFamily="34" charset="0"/>
              </a:rPr>
              <a:t>visionSearch</a:t>
            </a:r>
            <a:endParaRPr lang="en-US" sz="1400" b="1" dirty="0">
              <a:latin typeface="Tahoma" panose="020B0604030504040204" pitchFamily="34" charset="0"/>
              <a:ea typeface="Tahoma" panose="020B0604030504040204" pitchFamily="34" charset="0"/>
              <a:cs typeface="Tahoma" panose="020B0604030504040204" pitchFamily="34" charset="0"/>
            </a:endParaRPr>
          </a:p>
          <a:p>
            <a:br>
              <a:rPr lang="en-US" sz="1100" b="1" dirty="0">
                <a:latin typeface="Tahoma" panose="020B0604030504040204" pitchFamily="34" charset="0"/>
                <a:ea typeface="Tahoma" panose="020B0604030504040204" pitchFamily="34" charset="0"/>
                <a:cs typeface="Tahoma" panose="020B0604030504040204" pitchFamily="34" charset="0"/>
              </a:rPr>
            </a:br>
            <a:r>
              <a:rPr lang="en-US" sz="1100" b="1" dirty="0">
                <a:latin typeface="Tahoma" panose="020B0604030504040204" pitchFamily="34" charset="0"/>
                <a:ea typeface="Tahoma" panose="020B0604030504040204" pitchFamily="34" charset="0"/>
                <a:cs typeface="Tahoma" panose="020B0604030504040204" pitchFamily="34" charset="0"/>
              </a:rPr>
              <a:t>Once on our site, how do residents search for specific results? </a:t>
            </a:r>
            <a:br>
              <a:rPr lang="en-US" sz="1100" b="1" dirty="0">
                <a:latin typeface="Tahoma" panose="020B0604030504040204" pitchFamily="34" charset="0"/>
                <a:ea typeface="Tahoma" panose="020B0604030504040204" pitchFamily="34" charset="0"/>
                <a:cs typeface="Tahoma" panose="020B0604030504040204" pitchFamily="34" charset="0"/>
              </a:rPr>
            </a:br>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By default, </a:t>
            </a:r>
            <a:r>
              <a:rPr lang="en-US" sz="1100" dirty="0" err="1">
                <a:solidFill>
                  <a:schemeClr val="accent5"/>
                </a:solidFill>
                <a:latin typeface="Tahoma" panose="020B0604030504040204" pitchFamily="34" charset="0"/>
                <a:ea typeface="Tahoma" panose="020B0604030504040204" pitchFamily="34" charset="0"/>
                <a:cs typeface="Tahoma" panose="020B0604030504040204" pitchFamily="34" charset="0"/>
              </a:rPr>
              <a:t>visionSearch</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will behave like Google by indexing all pages that are publicly accessible. If a page is hidden from showing in the navigation and there are no direct links to the page it will not show up in search results. </a:t>
            </a:r>
          </a:p>
          <a:p>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The system will regularly crawl the entire site each week. We will schedule a full crawl the first night of your launch to quickly populate the search results but this will result in the site being slow overnight as the process runs.</a:t>
            </a:r>
          </a:p>
          <a:p>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Here are a few things to think about before launch:</a:t>
            </a:r>
          </a:p>
          <a:p>
            <a:pPr lvl="0"/>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28650" lvl="1" indent="-171450">
              <a:buFont typeface="Tahoma" panose="020B0604030504040204" pitchFamily="34" charset="0"/>
              <a:buChar char="−"/>
            </a:pP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You can populate commonly used synonyms within your organization by following this navigation path: </a:t>
            </a:r>
            <a:b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br>
            <a:b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b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Site Settings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Site Configurations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Search Management: </a:t>
            </a:r>
            <a:b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b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28650" lvl="1" indent="-171450">
              <a:buFont typeface="Tahoma" panose="020B0604030504040204" pitchFamily="34" charset="0"/>
              <a:buChar char="−"/>
            </a:pP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Make sure all pages and directories you prefer excluded from search results are not showing in the navigation.</a:t>
            </a:r>
          </a:p>
          <a:p>
            <a:pPr marL="628650" lvl="1" indent="-171450">
              <a:buFont typeface="Tahoma" panose="020B0604030504040204" pitchFamily="34" charset="0"/>
              <a:buChar char="−"/>
            </a:pP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28650" lvl="1" indent="-171450">
              <a:buFont typeface="Tahoma" panose="020B0604030504040204" pitchFamily="34" charset="0"/>
              <a:buChar char="−"/>
            </a:pP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Let your PM know the URL of any other sites that you would like to be included in site search results.</a:t>
            </a:r>
          </a:p>
          <a:p>
            <a:r>
              <a:rPr lang="en-US" sz="1100" dirty="0">
                <a:latin typeface="Tahoma" panose="020B0604030504040204" pitchFamily="34" charset="0"/>
                <a:ea typeface="Tahoma" panose="020B0604030504040204" pitchFamily="34" charset="0"/>
                <a:cs typeface="Tahoma" panose="020B0604030504040204" pitchFamily="34" charset="0"/>
              </a:rPr>
              <a:t> </a:t>
            </a:r>
          </a:p>
          <a:p>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b="1" dirty="0">
                <a:latin typeface="Tahoma" panose="020B0604030504040204" pitchFamily="34" charset="0"/>
                <a:ea typeface="Tahoma" panose="020B0604030504040204" pitchFamily="34" charset="0"/>
                <a:cs typeface="Tahoma" panose="020B0604030504040204" pitchFamily="34" charset="0"/>
              </a:rPr>
              <a:t>Google Custom Search Engine (CSE)</a:t>
            </a:r>
            <a:br>
              <a:rPr lang="en-US" sz="1100" b="1" dirty="0">
                <a:latin typeface="Tahoma" panose="020B0604030504040204" pitchFamily="34" charset="0"/>
                <a:ea typeface="Tahoma" panose="020B0604030504040204" pitchFamily="34" charset="0"/>
                <a:cs typeface="Tahoma" panose="020B0604030504040204" pitchFamily="34" charset="0"/>
              </a:rPr>
            </a:br>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Google may take up to two weeks before all search results are available. If your old site was very large, this may take longer because Google still needs to verify all prior links. Smaller sites may be able to index more quickly. </a:t>
            </a:r>
          </a:p>
        </p:txBody>
      </p:sp>
    </p:spTree>
    <p:extLst>
      <p:ext uri="{BB962C8B-B14F-4D97-AF65-F5344CB8AC3E}">
        <p14:creationId xmlns:p14="http://schemas.microsoft.com/office/powerpoint/2010/main" val="3433204184"/>
      </p:ext>
    </p:extLst>
  </p:cSld>
  <p:clrMapOvr>
    <a:masterClrMapping/>
  </p:clrMapOvr>
</p:sld>
</file>

<file path=ppt/theme/theme1.xml><?xml version="1.0" encoding="utf-8"?>
<a:theme xmlns:a="http://schemas.openxmlformats.org/drawingml/2006/main" name="1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Vision_PPT_v2.potx</Template>
  <TotalTime>38466</TotalTime>
  <Words>2137</Words>
  <Application>Microsoft Office PowerPoint</Application>
  <PresentationFormat>Custom</PresentationFormat>
  <Paragraphs>295</Paragraphs>
  <Slides>12</Slides>
  <Notes>10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12</vt:i4>
      </vt:variant>
    </vt:vector>
  </HeadingPairs>
  <TitlesOfParts>
    <vt:vector size="22" baseType="lpstr">
      <vt:lpstr>Arial</vt:lpstr>
      <vt:lpstr>Calibri</vt:lpstr>
      <vt:lpstr>Noto Sans Symbols</vt:lpstr>
      <vt:lpstr>Tahoma</vt:lpstr>
      <vt:lpstr>Times New Roman</vt:lpstr>
      <vt:lpstr>Trebuchet MS</vt:lpstr>
      <vt:lpstr>Wingdings</vt:lpstr>
      <vt:lpstr>1_Vision_PPT_v2</vt:lpstr>
      <vt:lpstr>2_Vision_PPT_v2</vt:lpstr>
      <vt:lpstr>3_Vision_PPT_v2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Thermostat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Shawn Rosenberger</dc:creator>
  <cp:lastModifiedBy>Lyman Benton</cp:lastModifiedBy>
  <cp:revision>361</cp:revision>
  <cp:lastPrinted>2016-07-14T22:24:58Z</cp:lastPrinted>
  <dcterms:created xsi:type="dcterms:W3CDTF">2016-05-03T22:12:29Z</dcterms:created>
  <dcterms:modified xsi:type="dcterms:W3CDTF">2018-01-03T23:15:25Z</dcterms:modified>
</cp:coreProperties>
</file>