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  <p:sldMasterId id="2147483659" r:id="rId3"/>
    <p:sldMasterId id="2147483663" r:id="rId4"/>
    <p:sldMasterId id="2147483667" r:id="rId5"/>
  </p:sldMasterIdLst>
  <p:notesMasterIdLst>
    <p:notesMasterId r:id="rId18"/>
  </p:notesMasterIdLst>
  <p:handoutMasterIdLst>
    <p:handoutMasterId r:id="rId19"/>
  </p:handoutMasterIdLst>
  <p:sldIdLst>
    <p:sldId id="256" r:id="rId6"/>
    <p:sldId id="257" r:id="rId7"/>
    <p:sldId id="260" r:id="rId8"/>
    <p:sldId id="267" r:id="rId9"/>
    <p:sldId id="259" r:id="rId10"/>
    <p:sldId id="258" r:id="rId11"/>
    <p:sldId id="261" r:id="rId12"/>
    <p:sldId id="265" r:id="rId13"/>
    <p:sldId id="268" r:id="rId14"/>
    <p:sldId id="269" r:id="rId15"/>
    <p:sldId id="264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105C"/>
    <a:srgbClr val="381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510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92B37-64D0-C248-BE68-AE990967768F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CEBED-FC1C-264D-A920-2A8AEF22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324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8F8CD-D28B-9342-A786-443E0EC46AC8}" type="datetimeFigureOut">
              <a:rPr lang="en-US" smtClean="0"/>
              <a:t>10/19/2016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7F8D8-23A3-CD43-89FE-0B856731D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212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5020" y="2640423"/>
            <a:ext cx="467318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5020" y="4261825"/>
            <a:ext cx="3987380" cy="83481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5020" y="5233242"/>
            <a:ext cx="2133600" cy="365125"/>
          </a:xfr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 smtClean="0"/>
          </a:p>
          <a:p>
            <a:fld id="{C76E3D7C-1D9A-DC43-97AF-21EB0C5D6672}" type="datetime1">
              <a:rPr lang="en-US" sz="1050" smtClean="0"/>
              <a:t>10/19/2016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279" y="1295145"/>
            <a:ext cx="7951519" cy="660106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rgbClr val="26105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22365"/>
            <a:ext cx="5111750" cy="363536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26105C"/>
                </a:solidFill>
              </a:defRPr>
            </a:lvl1pPr>
            <a:lvl2pPr>
              <a:defRPr sz="1800">
                <a:solidFill>
                  <a:srgbClr val="26105C"/>
                </a:solidFill>
              </a:defRPr>
            </a:lvl2pPr>
            <a:lvl3pPr>
              <a:defRPr sz="1800">
                <a:solidFill>
                  <a:srgbClr val="26105C"/>
                </a:solidFill>
              </a:defRPr>
            </a:lvl3pPr>
            <a:lvl4pPr>
              <a:defRPr sz="1800">
                <a:solidFill>
                  <a:srgbClr val="26105C"/>
                </a:solidFill>
              </a:defRPr>
            </a:lvl4pPr>
            <a:lvl5pPr>
              <a:defRPr sz="1800">
                <a:solidFill>
                  <a:srgbClr val="26105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280" y="2122365"/>
            <a:ext cx="2730233" cy="363535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35280" y="150404"/>
            <a:ext cx="7678662" cy="710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61991"/>
            <a:ext cx="5486400" cy="37859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35280" y="150404"/>
            <a:ext cx="7678662" cy="710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088A8-7AD3-1B4D-A245-C05826B08DE4}" type="datetime1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85020" y="4303223"/>
            <a:ext cx="2133600" cy="365125"/>
          </a:xfrm>
        </p:spPr>
        <p:txBody>
          <a:bodyPr/>
          <a:lstStyle/>
          <a:p>
            <a:fld id="{85926C0C-45B9-214B-9D55-31034073425B}" type="datetime1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5020" y="2640423"/>
            <a:ext cx="467318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5020" y="4261825"/>
            <a:ext cx="3987380" cy="83481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5020" y="5233242"/>
            <a:ext cx="2133600" cy="365125"/>
          </a:xfr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 smtClean="0"/>
          </a:p>
          <a:p>
            <a:fld id="{FAF41952-F075-DB44-86A9-8C7DA8DFA622}" type="datetime1">
              <a:rPr lang="en-US" sz="1050" smtClean="0"/>
              <a:t>10/19/2016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A051B-9E1D-014C-A99A-8134B59306EA}" type="datetime1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85020" y="4303223"/>
            <a:ext cx="2133600" cy="365125"/>
          </a:xfrm>
        </p:spPr>
        <p:txBody>
          <a:bodyPr/>
          <a:lstStyle/>
          <a:p>
            <a:fld id="{03140C2F-0472-3646-A569-C263A6637146}" type="datetime1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5020" y="2640423"/>
            <a:ext cx="467318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5020" y="4261825"/>
            <a:ext cx="3987380" cy="83481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5020" y="5233242"/>
            <a:ext cx="2133600" cy="365125"/>
          </a:xfr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 smtClean="0"/>
          </a:p>
          <a:p>
            <a:fld id="{FD634E7C-A242-F748-8B72-646CEC7A92B7}" type="datetime1">
              <a:rPr lang="en-US" sz="1050" smtClean="0"/>
              <a:t>10/19/2016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41C1-8A2A-A24C-A068-EE524861B4C9}" type="datetime1">
              <a:rPr lang="en-US" smtClean="0"/>
              <a:t>10/19/2016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85020" y="4303223"/>
            <a:ext cx="2133600" cy="365125"/>
          </a:xfrm>
        </p:spPr>
        <p:txBody>
          <a:bodyPr/>
          <a:lstStyle/>
          <a:p>
            <a:fld id="{62B8EA10-6873-9344-9602-A85D3FC0A1EE}" type="datetime1">
              <a:rPr lang="en-US" smtClean="0"/>
              <a:t>10/19/2016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1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5020" y="2643730"/>
            <a:ext cx="4901779" cy="152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5020" y="4311578"/>
            <a:ext cx="4901780" cy="1136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5020" y="55983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679CDDFB-DCBE-5B40-9EFF-E081C61181FF}" type="datetime1">
              <a:rPr lang="en-US" smtClean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995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bg1">
                    <a:lumMod val="40000"/>
                    <a:lumOff val="60000"/>
                  </a:schemeClr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217" y="6356350"/>
            <a:ext cx="92458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>
                    <a:lumMod val="40000"/>
                    <a:lumOff val="60000"/>
                  </a:schemeClr>
                </a:solidFill>
                <a:latin typeface="Tahoma"/>
                <a:cs typeface="Tahoma"/>
              </a:defRPr>
            </a:lvl1pPr>
          </a:lstStyle>
          <a:p>
            <a:fld id="{AD2FDAB6-CBA2-3245-AFD9-79F5F584E3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Vison_logo_reversed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53200" y="687670"/>
            <a:ext cx="2200729" cy="402349"/>
          </a:xfrm>
          <a:prstGeom prst="rect">
            <a:avLst/>
          </a:prstGeom>
        </p:spPr>
      </p:pic>
      <p:pic>
        <p:nvPicPr>
          <p:cNvPr id="11" name="Picture 10" descr="Vision_PointScreen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9030"/>
            <a:ext cx="3557135" cy="683994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rot="10800000">
            <a:off x="492972" y="6342034"/>
            <a:ext cx="8193828" cy="1588"/>
          </a:xfrm>
          <a:prstGeom prst="line">
            <a:avLst/>
          </a:prstGeom>
          <a:ln w="1270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1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5020" y="2643730"/>
            <a:ext cx="4901779" cy="152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5020" y="4311578"/>
            <a:ext cx="4901780" cy="1136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5020" y="55983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A08B534-593C-7B4A-85B9-3AA3807E1ABF}" type="datetime1">
              <a:rPr lang="en-US" smtClean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995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bg1">
                    <a:lumMod val="40000"/>
                    <a:lumOff val="60000"/>
                  </a:schemeClr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217" y="6356350"/>
            <a:ext cx="92458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>
                    <a:lumMod val="40000"/>
                    <a:lumOff val="60000"/>
                  </a:schemeClr>
                </a:solidFill>
                <a:latin typeface="Tahoma"/>
                <a:cs typeface="Tahoma"/>
              </a:defRPr>
            </a:lvl1pPr>
          </a:lstStyle>
          <a:p>
            <a:fld id="{AD2FDAB6-CBA2-3245-AFD9-79F5F584E3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Vison_logo_reversed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53200" y="687670"/>
            <a:ext cx="2200729" cy="402349"/>
          </a:xfrm>
          <a:prstGeom prst="rect">
            <a:avLst/>
          </a:prstGeom>
        </p:spPr>
      </p:pic>
      <p:pic>
        <p:nvPicPr>
          <p:cNvPr id="14" name="Picture 13" descr="Vision_Arrows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9030"/>
            <a:ext cx="3554087" cy="6839940"/>
          </a:xfrm>
          <a:prstGeom prst="rect">
            <a:avLst/>
          </a:prstGeom>
          <a:ln>
            <a:noFill/>
          </a:ln>
        </p:spPr>
      </p:pic>
      <p:cxnSp>
        <p:nvCxnSpPr>
          <p:cNvPr id="13" name="Straight Connector 12"/>
          <p:cNvCxnSpPr/>
          <p:nvPr userDrawn="1"/>
        </p:nvCxnSpPr>
        <p:spPr>
          <a:xfrm rot="10800000">
            <a:off x="492972" y="6342034"/>
            <a:ext cx="8193828" cy="1588"/>
          </a:xfrm>
          <a:prstGeom prst="line">
            <a:avLst/>
          </a:prstGeom>
          <a:ln w="1270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1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5020" y="2643730"/>
            <a:ext cx="4901779" cy="152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5020" y="4311578"/>
            <a:ext cx="4901780" cy="1136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5020" y="55983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52CFA570-0DC6-5C4B-A75E-91FED927997D}" type="datetime1">
              <a:rPr lang="en-US" smtClean="0"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995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bg1">
                    <a:lumMod val="40000"/>
                    <a:lumOff val="60000"/>
                  </a:schemeClr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217" y="6356350"/>
            <a:ext cx="92458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>
                    <a:lumMod val="40000"/>
                    <a:lumOff val="60000"/>
                  </a:schemeClr>
                </a:solidFill>
                <a:latin typeface="Tahoma"/>
                <a:cs typeface="Tahoma"/>
              </a:defRPr>
            </a:lvl1pPr>
          </a:lstStyle>
          <a:p>
            <a:fld id="{AD2FDAB6-CBA2-3245-AFD9-79F5F584E3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Vison_logo_reversed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53200" y="687670"/>
            <a:ext cx="2200729" cy="402349"/>
          </a:xfrm>
          <a:prstGeom prst="rect">
            <a:avLst/>
          </a:prstGeom>
        </p:spPr>
      </p:pic>
      <p:pic>
        <p:nvPicPr>
          <p:cNvPr id="11" name="Picture 10" descr="Vision_Default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9030"/>
            <a:ext cx="3554087" cy="6839940"/>
          </a:xfrm>
          <a:prstGeom prst="rect">
            <a:avLst/>
          </a:prstGeom>
          <a:ln>
            <a:noFill/>
          </a:ln>
        </p:spPr>
      </p:pic>
      <p:cxnSp>
        <p:nvCxnSpPr>
          <p:cNvPr id="13" name="Straight Connector 12"/>
          <p:cNvCxnSpPr/>
          <p:nvPr userDrawn="1"/>
        </p:nvCxnSpPr>
        <p:spPr>
          <a:xfrm rot="10800000">
            <a:off x="492972" y="6342034"/>
            <a:ext cx="8193828" cy="1588"/>
          </a:xfrm>
          <a:prstGeom prst="line">
            <a:avLst/>
          </a:prstGeom>
          <a:ln w="1270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Vision_SequeBox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181128"/>
            <a:ext cx="5977327" cy="181057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436" y="2643730"/>
            <a:ext cx="4901779" cy="915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9959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ln>
                  <a:noFill/>
                </a:ln>
                <a:solidFill>
                  <a:srgbClr val="26105C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217" y="6356350"/>
            <a:ext cx="92458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ln>
                  <a:noFill/>
                </a:ln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fld id="{AD2FDAB6-CBA2-3245-AFD9-79F5F584E3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Vison_logo_smal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2972" y="6414842"/>
            <a:ext cx="853468" cy="155453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rot="10800000">
            <a:off x="492972" y="6342034"/>
            <a:ext cx="8193828" cy="1588"/>
          </a:xfrm>
          <a:prstGeom prst="line">
            <a:avLst/>
          </a:prstGeom>
          <a:ln w="12700" cap="flat" cmpd="sng" algn="ctr">
            <a:solidFill>
              <a:srgbClr val="26105C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bg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sion_TopBar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2303" y="0"/>
            <a:ext cx="8199394" cy="111865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280" y="150404"/>
            <a:ext cx="7678662" cy="710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280" y="1470616"/>
            <a:ext cx="7951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9506" y="6354308"/>
            <a:ext cx="335053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rgbClr val="26105C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5638" y="6356350"/>
            <a:ext cx="891161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rgbClr val="26105C"/>
                </a:solidFill>
                <a:latin typeface="Tahoma"/>
                <a:cs typeface="Tahoma"/>
              </a:defRPr>
            </a:lvl1pPr>
          </a:lstStyle>
          <a:p>
            <a:fld id="{B799E8BE-8203-E44E-B7B4-9A507008A5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Vison_logo_small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92972" y="6414842"/>
            <a:ext cx="853468" cy="155453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rot="10800000">
            <a:off x="492972" y="6342034"/>
            <a:ext cx="8193828" cy="158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73" r:id="rId4"/>
    <p:sldLayoutId id="2147483675" r:id="rId5"/>
    <p:sldLayoutId id="2147483676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bg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New Website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smtClean="0"/>
          </a:p>
          <a:p>
            <a:fld id="{571CAFD2-3DB3-6A4E-84B0-975936C6F76D}" type="datetime1">
              <a:rPr lang="en-US" sz="1050" smtClean="0"/>
              <a:t>10/19/2016</a:t>
            </a:fld>
            <a:endParaRPr lang="en-US" sz="105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Website Design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2"/>
          <a:stretch/>
        </p:blipFill>
        <p:spPr>
          <a:xfrm>
            <a:off x="3073519" y="1190845"/>
            <a:ext cx="3002184" cy="50868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3491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Mobile-Friendly Design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24" y="2351435"/>
            <a:ext cx="5149857" cy="288360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11</a:t>
            </a:fld>
            <a:endParaRPr lang="en-US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622006" y="1302818"/>
            <a:ext cx="7878724" cy="469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i="1" dirty="0" smtClean="0"/>
              <a:t>&lt;Nearly half&gt; </a:t>
            </a:r>
            <a:r>
              <a:rPr lang="en-US" dirty="0" smtClean="0"/>
              <a:t>of our website traffic is mobile, the new website will also automatically resize to fit all mobile devices.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49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&lt;insert your contact information&gt;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88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Website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67" y="1343271"/>
            <a:ext cx="6416571" cy="452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8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0740" y="1249326"/>
            <a:ext cx="8086060" cy="474725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met with </a:t>
            </a:r>
            <a:r>
              <a:rPr lang="en-US" i="1" dirty="0" smtClean="0"/>
              <a:t>&lt;staff and council&gt; </a:t>
            </a:r>
            <a:r>
              <a:rPr lang="en-US" dirty="0" smtClean="0"/>
              <a:t>before the project to determine major project goals.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These included: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&lt;Insert specific goals gathered at the beginning of the project from stakeholders&gt;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i="1" dirty="0" smtClean="0"/>
              <a:t>Creating an information portal</a:t>
            </a:r>
          </a:p>
          <a:p>
            <a:r>
              <a:rPr lang="en-US" i="1" dirty="0" smtClean="0"/>
              <a:t>Quality of execution</a:t>
            </a:r>
          </a:p>
          <a:p>
            <a:r>
              <a:rPr lang="en-US" i="1" dirty="0" smtClean="0"/>
              <a:t>Being better than other websites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31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11372" y="1270592"/>
            <a:ext cx="8075428" cy="47259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also conducted a User Experience analysis of our existing website and received feedback from the community about what they would like to see on the new website.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process included: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Qualitative Study</a:t>
            </a:r>
          </a:p>
          <a:p>
            <a:pPr lvl="1"/>
            <a:r>
              <a:rPr lang="en-US" dirty="0" smtClean="0"/>
              <a:t>Conducting a survey to compile feedback from the community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Quantitative Study</a:t>
            </a:r>
          </a:p>
          <a:p>
            <a:pPr lvl="1"/>
            <a:r>
              <a:rPr lang="en-US" dirty="0" smtClean="0"/>
              <a:t>Reviewing our website analytics files to identify use patterns</a:t>
            </a:r>
          </a:p>
          <a:p>
            <a:pPr lvl="1"/>
            <a:r>
              <a:rPr lang="en-US" dirty="0" smtClean="0"/>
              <a:t>Capturing heat maps to learn how the community uses our website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3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Feedback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7321" y="1212112"/>
            <a:ext cx="8059479" cy="47844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Likes?</a:t>
            </a:r>
          </a:p>
          <a:p>
            <a:r>
              <a:rPr lang="en-US" dirty="0" smtClean="0"/>
              <a:t>&lt;fill in with survey results&gt;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Dislikes?</a:t>
            </a:r>
          </a:p>
          <a:p>
            <a:r>
              <a:rPr lang="en-US" dirty="0" smtClean="0"/>
              <a:t>&lt;fill in with survey results&gt;</a:t>
            </a:r>
          </a:p>
          <a:p>
            <a:r>
              <a:rPr lang="en-US" i="1" dirty="0" smtClean="0"/>
              <a:t>Information is difficult to find</a:t>
            </a:r>
          </a:p>
          <a:p>
            <a:r>
              <a:rPr lang="en-US" i="1" dirty="0" smtClean="0"/>
              <a:t>Tough to find out about community events</a:t>
            </a:r>
            <a:endParaRPr lang="en-US" i="1" dirty="0"/>
          </a:p>
          <a:p>
            <a:endParaRPr lang="en-US" i="1" dirty="0" smtClean="0"/>
          </a:p>
          <a:p>
            <a:pPr marL="0" indent="0">
              <a:buNone/>
            </a:pPr>
            <a:r>
              <a:rPr lang="en-US" dirty="0" smtClean="0"/>
              <a:t>Other feedback?</a:t>
            </a:r>
          </a:p>
          <a:p>
            <a:r>
              <a:rPr lang="en-US" i="1" dirty="0" smtClean="0"/>
              <a:t>&lt;fill in with anything else of relevance from your survey&gt;</a:t>
            </a:r>
          </a:p>
          <a:p>
            <a:r>
              <a:rPr lang="en-US" dirty="0" smtClean="0"/>
              <a:t>Several surveys indicated Adult Sports League information was hard to find</a:t>
            </a:r>
          </a:p>
          <a:p>
            <a:r>
              <a:rPr lang="en-US" dirty="0" smtClean="0"/>
              <a:t>There were numerous requests for online tax payments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46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Community Uses </a:t>
            </a:r>
            <a:r>
              <a:rPr lang="en-US" dirty="0"/>
              <a:t>O</a:t>
            </a:r>
            <a:r>
              <a:rPr lang="en-US" dirty="0" smtClean="0"/>
              <a:t>ur Website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" b="49545"/>
          <a:stretch>
            <a:fillRect/>
          </a:stretch>
        </p:blipFill>
        <p:spPr bwMode="auto">
          <a:xfrm>
            <a:off x="4854747" y="3763983"/>
            <a:ext cx="3632021" cy="217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83" y="3763984"/>
            <a:ext cx="3900828" cy="21751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1108" y="3484549"/>
            <a:ext cx="3839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>
                <a:latin typeface="Tahoma"/>
                <a:cs typeface="Tahoma"/>
              </a:rPr>
              <a:t>Where Users Clicked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1093" y="3484186"/>
            <a:ext cx="3839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 dirty="0">
                <a:latin typeface="Tahoma"/>
                <a:cs typeface="Tahoma"/>
              </a:rPr>
              <a:t>Where Users </a:t>
            </a:r>
            <a:r>
              <a:rPr lang="en-US" sz="1400" dirty="0" smtClean="0">
                <a:latin typeface="Tahoma"/>
                <a:cs typeface="Tahoma"/>
              </a:rPr>
              <a:t>Looked</a:t>
            </a:r>
            <a:endParaRPr lang="en-US" sz="1400" dirty="0">
              <a:latin typeface="Tahoma"/>
              <a:cs typeface="Tahom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108" y="1278251"/>
            <a:ext cx="7916641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>
                <a:latin typeface="Tahoma"/>
                <a:cs typeface="Tahoma"/>
              </a:rPr>
              <a:t>The User Experience (UX) Analysis allowed us to understand how our community is actually using the website.  </a:t>
            </a:r>
            <a:r>
              <a:rPr lang="en-US" dirty="0" smtClean="0">
                <a:latin typeface="Tahoma"/>
                <a:cs typeface="Tahoma"/>
              </a:rPr>
              <a:t>We learned:</a:t>
            </a:r>
          </a:p>
          <a:p>
            <a:pPr>
              <a:spcBef>
                <a:spcPct val="20000"/>
              </a:spcBef>
            </a:pPr>
            <a:endParaRPr lang="en-US" dirty="0" smtClean="0">
              <a:latin typeface="Tahoma"/>
              <a:cs typeface="Tahoma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ahoma"/>
                <a:cs typeface="Tahoma"/>
              </a:rPr>
              <a:t>Search is very frequently used</a:t>
            </a: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i="1" dirty="0" smtClean="0">
                <a:latin typeface="Tahoma"/>
                <a:cs typeface="Tahoma"/>
              </a:rPr>
              <a:t>Our homepage buttons were not used or accessed</a:t>
            </a:r>
            <a:endParaRPr lang="en-US" i="1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26784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Frequently Visited Pages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00740" y="1289862"/>
            <a:ext cx="8086059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We reviewed our website analytics data to identify what content our community accessed most often. Our top pages include: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&lt;insert the list from your usability report&gt;</a:t>
            </a:r>
          </a:p>
          <a:p>
            <a:r>
              <a:rPr lang="en-US" i="1" dirty="0" smtClean="0"/>
              <a:t>Home</a:t>
            </a:r>
          </a:p>
          <a:p>
            <a:r>
              <a:rPr lang="en-US" i="1" dirty="0" smtClean="0"/>
              <a:t>Parks &amp; Rec</a:t>
            </a:r>
          </a:p>
          <a:p>
            <a:r>
              <a:rPr lang="en-US" i="1" dirty="0" smtClean="0"/>
              <a:t>Paying utility bills</a:t>
            </a:r>
          </a:p>
          <a:p>
            <a:r>
              <a:rPr lang="en-US" i="1" dirty="0" smtClean="0"/>
              <a:t>Sports programs</a:t>
            </a:r>
          </a:p>
          <a:p>
            <a:r>
              <a:rPr lang="en-US" i="1" dirty="0" smtClean="0"/>
              <a:t>Weekly </a:t>
            </a:r>
            <a:r>
              <a:rPr lang="en-US" i="1" dirty="0" err="1" smtClean="0"/>
              <a:t>eNews</a:t>
            </a:r>
            <a:endParaRPr lang="en-US" i="1" dirty="0" smtClean="0"/>
          </a:p>
          <a:p>
            <a:r>
              <a:rPr lang="en-US" i="1" dirty="0" smtClean="0"/>
              <a:t>Archive</a:t>
            </a:r>
          </a:p>
          <a:p>
            <a:r>
              <a:rPr lang="en-US" i="1" dirty="0" smtClean="0"/>
              <a:t>City departments</a:t>
            </a:r>
          </a:p>
          <a:p>
            <a:r>
              <a:rPr lang="en-US" i="1" dirty="0" smtClean="0"/>
              <a:t>Employment opportunities</a:t>
            </a:r>
          </a:p>
          <a:p>
            <a:r>
              <a:rPr lang="en-US" i="1" dirty="0" smtClean="0"/>
              <a:t>Police</a:t>
            </a:r>
          </a:p>
          <a:p>
            <a:r>
              <a:rPr lang="en-US" i="1" dirty="0" smtClean="0"/>
              <a:t>Youth baseball/softball leagues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9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Website </a:t>
            </a:r>
            <a:r>
              <a:rPr lang="en-US" dirty="0" smtClean="0"/>
              <a:t>Layout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11371" y="1302818"/>
            <a:ext cx="5071731" cy="49757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developed the new website </a:t>
            </a:r>
            <a:r>
              <a:rPr lang="en-US" dirty="0" smtClean="0"/>
              <a:t>layout </a:t>
            </a:r>
            <a:r>
              <a:rPr lang="en-US" dirty="0" smtClean="0"/>
              <a:t>to serve the needs of the community that were uncovered through the process: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1600" dirty="0" smtClean="0"/>
              <a:t>&lt;Insert key takeaways&gt;</a:t>
            </a:r>
          </a:p>
          <a:p>
            <a:r>
              <a:rPr lang="en-US" sz="1600" i="1" dirty="0" smtClean="0"/>
              <a:t>45% of our traffic is mobile, so the homepage is a long-scroll format to optimize the viewing experience</a:t>
            </a:r>
          </a:p>
          <a:p>
            <a:r>
              <a:rPr lang="en-US" sz="1600" i="1" dirty="0" smtClean="0"/>
              <a:t>Community surveys indicated our residents prefer to search, so a search bar was added as a primary way to access content</a:t>
            </a:r>
          </a:p>
          <a:p>
            <a:r>
              <a:rPr lang="en-US" sz="1600" i="1" dirty="0" smtClean="0"/>
              <a:t>The Most Requested buttons provide immediate access to our top four pages, as determined by our website analytics data</a:t>
            </a:r>
            <a:endParaRPr lang="en-US" sz="1600" i="1" dirty="0"/>
          </a:p>
        </p:txBody>
      </p:sp>
      <p:pic>
        <p:nvPicPr>
          <p:cNvPr id="10" name="Content Placeholder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0" r="46733"/>
          <a:stretch/>
        </p:blipFill>
        <p:spPr>
          <a:xfrm>
            <a:off x="6012713" y="1242425"/>
            <a:ext cx="2472070" cy="490539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96720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Website Design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8"/>
          <a:stretch/>
        </p:blipFill>
        <p:spPr>
          <a:xfrm>
            <a:off x="5575470" y="1626780"/>
            <a:ext cx="2946526" cy="4216115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74461" y="1348197"/>
            <a:ext cx="2466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Mood Board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595779" y="1302818"/>
            <a:ext cx="4773664" cy="4975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Tahoma"/>
                <a:ea typeface="+mn-ea"/>
                <a:cs typeface="Tahom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We conducted surveys to develop the direction for the website’s design.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0" indent="0">
              <a:buFont typeface="Arial"/>
              <a:buNone/>
            </a:pPr>
            <a:r>
              <a:rPr lang="en-US" dirty="0" smtClean="0"/>
              <a:t>The surveys revealed the primary goals: </a:t>
            </a:r>
          </a:p>
          <a:p>
            <a:pPr marL="0" indent="0">
              <a:buFont typeface="Arial"/>
              <a:buNone/>
            </a:pPr>
            <a:endParaRPr lang="en-US" dirty="0" smtClean="0"/>
          </a:p>
          <a:p>
            <a:r>
              <a:rPr lang="en-US" sz="1600" dirty="0" smtClean="0"/>
              <a:t>&lt;Insert key takeaways&gt;</a:t>
            </a:r>
          </a:p>
          <a:p>
            <a:r>
              <a:rPr lang="en-US" sz="1600" i="1" dirty="0" smtClean="0"/>
              <a:t>Reinvent the city’s image</a:t>
            </a:r>
          </a:p>
          <a:p>
            <a:r>
              <a:rPr lang="en-US" sz="1600" i="1" dirty="0" smtClean="0"/>
              <a:t>Represent Raymore as a progressive, growing city</a:t>
            </a:r>
          </a:p>
          <a:p>
            <a:r>
              <a:rPr lang="en-US" sz="1600" i="1" dirty="0" smtClean="0"/>
              <a:t>Highlight community programs in parks and the arts</a:t>
            </a:r>
          </a:p>
          <a:p>
            <a:r>
              <a:rPr lang="en-US" sz="1600" i="1" dirty="0" smtClean="0"/>
              <a:t>Promote economic development efforts</a:t>
            </a:r>
          </a:p>
          <a:p>
            <a:r>
              <a:rPr lang="en-US" sz="1600" i="1" dirty="0" smtClean="0"/>
              <a:t>Flexible enough to incorporate new branding down the road</a:t>
            </a:r>
          </a:p>
          <a:p>
            <a:pPr marL="0" indent="0">
              <a:buNone/>
            </a:pP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467042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sion">
      <a:dk1>
        <a:srgbClr val="381F6B"/>
      </a:dk1>
      <a:lt1>
        <a:srgbClr val="FFFFFF"/>
      </a:lt1>
      <a:dk2>
        <a:srgbClr val="381F6B"/>
      </a:dk2>
      <a:lt2>
        <a:srgbClr val="FFCF1E"/>
      </a:lt2>
      <a:accent1>
        <a:srgbClr val="77C1E3"/>
      </a:accent1>
      <a:accent2>
        <a:srgbClr val="FF9900"/>
      </a:accent2>
      <a:accent3>
        <a:srgbClr val="8E82BE"/>
      </a:accent3>
      <a:accent4>
        <a:srgbClr val="BAAED6"/>
      </a:accent4>
      <a:accent5>
        <a:srgbClr val="53565A"/>
      </a:accent5>
      <a:accent6>
        <a:srgbClr val="C8C9C7"/>
      </a:accent6>
      <a:hlink>
        <a:srgbClr val="007C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Vision">
      <a:dk1>
        <a:srgbClr val="381F6B"/>
      </a:dk1>
      <a:lt1>
        <a:srgbClr val="FFFFFF"/>
      </a:lt1>
      <a:dk2>
        <a:srgbClr val="381F6B"/>
      </a:dk2>
      <a:lt2>
        <a:srgbClr val="FFCF1E"/>
      </a:lt2>
      <a:accent1>
        <a:srgbClr val="77C1E3"/>
      </a:accent1>
      <a:accent2>
        <a:srgbClr val="FF9900"/>
      </a:accent2>
      <a:accent3>
        <a:srgbClr val="8E82BE"/>
      </a:accent3>
      <a:accent4>
        <a:srgbClr val="BAAED6"/>
      </a:accent4>
      <a:accent5>
        <a:srgbClr val="53565A"/>
      </a:accent5>
      <a:accent6>
        <a:srgbClr val="C8C9C7"/>
      </a:accent6>
      <a:hlink>
        <a:srgbClr val="007C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Vision">
      <a:dk1>
        <a:srgbClr val="381F6B"/>
      </a:dk1>
      <a:lt1>
        <a:srgbClr val="FFFFFF"/>
      </a:lt1>
      <a:dk2>
        <a:srgbClr val="381F6B"/>
      </a:dk2>
      <a:lt2>
        <a:srgbClr val="FFCF1E"/>
      </a:lt2>
      <a:accent1>
        <a:srgbClr val="77C1E3"/>
      </a:accent1>
      <a:accent2>
        <a:srgbClr val="FF9900"/>
      </a:accent2>
      <a:accent3>
        <a:srgbClr val="8E82BE"/>
      </a:accent3>
      <a:accent4>
        <a:srgbClr val="BAAED6"/>
      </a:accent4>
      <a:accent5>
        <a:srgbClr val="53565A"/>
      </a:accent5>
      <a:accent6>
        <a:srgbClr val="C8C9C7"/>
      </a:accent6>
      <a:hlink>
        <a:srgbClr val="007C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Custom 7">
      <a:dk1>
        <a:srgbClr val="26105C"/>
      </a:dk1>
      <a:lt1>
        <a:srgbClr val="FFFFFF"/>
      </a:lt1>
      <a:dk2>
        <a:srgbClr val="26105C"/>
      </a:dk2>
      <a:lt2>
        <a:srgbClr val="FFCF1E"/>
      </a:lt2>
      <a:accent1>
        <a:srgbClr val="77C1E3"/>
      </a:accent1>
      <a:accent2>
        <a:srgbClr val="FF9900"/>
      </a:accent2>
      <a:accent3>
        <a:srgbClr val="8E82BE"/>
      </a:accent3>
      <a:accent4>
        <a:srgbClr val="BAAED6"/>
      </a:accent4>
      <a:accent5>
        <a:srgbClr val="53565A"/>
      </a:accent5>
      <a:accent6>
        <a:srgbClr val="C8C9C7"/>
      </a:accent6>
      <a:hlink>
        <a:srgbClr val="007C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Vision_PPT</Template>
  <TotalTime>94</TotalTime>
  <Words>491</Words>
  <Application>Microsoft Office PowerPoint</Application>
  <PresentationFormat>On-screen Show (4:3)</PresentationFormat>
  <Paragraphs>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Tahoma</vt:lpstr>
      <vt:lpstr>Office Theme</vt:lpstr>
      <vt:lpstr>1_Office Theme</vt:lpstr>
      <vt:lpstr>2_Office Theme</vt:lpstr>
      <vt:lpstr>3_Office Theme</vt:lpstr>
      <vt:lpstr>Office Theme</vt:lpstr>
      <vt:lpstr>Our New Website</vt:lpstr>
      <vt:lpstr>Current Website</vt:lpstr>
      <vt:lpstr>Project Goals</vt:lpstr>
      <vt:lpstr>Project Goals</vt:lpstr>
      <vt:lpstr>Community Feedback </vt:lpstr>
      <vt:lpstr>How the Community Uses Our Website</vt:lpstr>
      <vt:lpstr>Most Frequently Visited Pages</vt:lpstr>
      <vt:lpstr>New Website Layout</vt:lpstr>
      <vt:lpstr>New Website Design</vt:lpstr>
      <vt:lpstr>New Website Design</vt:lpstr>
      <vt:lpstr>Mobile-Friendly Design 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New Website</dc:title>
  <dc:creator>Ashley Fruechting</dc:creator>
  <cp:lastModifiedBy>Ashley Fruechting</cp:lastModifiedBy>
  <cp:revision>11</cp:revision>
  <dcterms:created xsi:type="dcterms:W3CDTF">2016-08-31T14:47:55Z</dcterms:created>
  <dcterms:modified xsi:type="dcterms:W3CDTF">2016-10-19T14:34:32Z</dcterms:modified>
</cp:coreProperties>
</file>