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  <p:sldMasterId id="2147483667" r:id="rId2"/>
  </p:sldMasterIdLst>
  <p:notesMasterIdLst>
    <p:notesMasterId r:id="rId16"/>
  </p:notesMasterIdLst>
  <p:handoutMasterIdLst>
    <p:handoutMasterId r:id="rId17"/>
  </p:handoutMasterIdLst>
  <p:sldIdLst>
    <p:sldId id="256" r:id="rId3"/>
    <p:sldId id="268" r:id="rId4"/>
    <p:sldId id="269" r:id="rId5"/>
    <p:sldId id="270" r:id="rId6"/>
    <p:sldId id="271" r:id="rId7"/>
    <p:sldId id="260" r:id="rId8"/>
    <p:sldId id="272" r:id="rId9"/>
    <p:sldId id="273" r:id="rId10"/>
    <p:sldId id="274" r:id="rId11"/>
    <p:sldId id="275" r:id="rId12"/>
    <p:sldId id="276" r:id="rId13"/>
    <p:sldId id="277" r:id="rId14"/>
    <p:sldId id="278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105C"/>
    <a:srgbClr val="381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660" y="7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92B37-64D0-C248-BE68-AE990967768F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CEBED-FC1C-264D-A920-2A8AEF22F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067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8F8CD-D28B-9342-A786-443E0EC46AC8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7F8D8-23A3-CD43-89FE-0B856731D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197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BF61E-FE23-4AB7-977A-5786D890F02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66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1BF61E-FE23-4AB7-977A-5786D890F02C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43252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BF61E-FE23-4AB7-977A-5786D890F02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13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BF61E-FE23-4AB7-977A-5786D890F02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70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1BF61E-FE23-4AB7-977A-5786D890F02C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46595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1BF61E-FE23-4AB7-977A-5786D890F02C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67027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1BF61E-FE23-4AB7-977A-5786D890F02C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44654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1BF61E-FE23-4AB7-977A-5786D890F02C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80988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1BF61E-FE23-4AB7-977A-5786D890F02C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32455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1BF61E-FE23-4AB7-977A-5786D890F02C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61507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5020" y="1980318"/>
            <a:ext cx="467318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5020" y="3196369"/>
            <a:ext cx="3987380" cy="62610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5020" y="3924932"/>
            <a:ext cx="2133600" cy="273844"/>
          </a:xfrm>
        </p:spPr>
        <p:txBody>
          <a:bodyPr/>
          <a:lstStyle>
            <a:lvl1pPr>
              <a:defRPr>
                <a:latin typeface="Tahoma"/>
                <a:cs typeface="Tahoma"/>
              </a:defRPr>
            </a:lvl1pPr>
          </a:lstStyle>
          <a:p>
            <a:endParaRPr lang="en-US"/>
          </a:p>
          <a:p>
            <a:fld id="{FD634E7C-A242-F748-8B72-646CEC7A92B7}" type="datetime1">
              <a:rPr lang="en-US" sz="1050" smtClean="0"/>
              <a:t>7/27/2016</a:t>
            </a:fld>
            <a:endParaRPr lang="en-US" sz="10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DAB6-CBA2-3245-AFD9-79F5F584E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21494"/>
            <a:ext cx="5486400" cy="28394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E8BE-8203-E44E-B7B4-9A507008A52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735280" y="112803"/>
            <a:ext cx="7678662" cy="532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141C1-8A2A-A24C-A068-EE524861B4C9}" type="datetime1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DAB6-CBA2-3245-AFD9-79F5F584E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785020" y="3227418"/>
            <a:ext cx="2133600" cy="273844"/>
          </a:xfrm>
        </p:spPr>
        <p:txBody>
          <a:bodyPr/>
          <a:lstStyle/>
          <a:p>
            <a:fld id="{62B8EA10-6873-9344-9602-A85D3FC0A1EE}" type="datetime1">
              <a:rPr lang="en-US" smtClean="0"/>
              <a:t>7/27/2016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DAB6-CBA2-3245-AFD9-79F5F584E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venir-Light" pitchFamily="34" charset="0"/>
              </a:defRPr>
            </a:lvl1pPr>
            <a:lvl2pPr marL="557213" indent="-214313">
              <a:buFontTx/>
              <a:buBlip>
                <a:blip r:embed="rId2"/>
              </a:buBlip>
              <a:defRPr b="0">
                <a:latin typeface="Avenir-Light" pitchFamily="34" charset="0"/>
              </a:defRPr>
            </a:lvl2pPr>
            <a:lvl3pPr marL="857250" indent="-171450">
              <a:buFontTx/>
              <a:buBlip>
                <a:blip r:embed="rId2"/>
              </a:buBlip>
              <a:defRPr b="0">
                <a:latin typeface="Avenir-Light" pitchFamily="34" charset="0"/>
              </a:defRPr>
            </a:lvl3pPr>
            <a:lvl4pPr marL="1200150" indent="-171450">
              <a:buFontTx/>
              <a:buBlip>
                <a:blip r:embed="rId2"/>
              </a:buBlip>
              <a:defRPr b="0">
                <a:latin typeface="Avenir-Light" pitchFamily="34" charset="0"/>
              </a:defRPr>
            </a:lvl4pPr>
            <a:lvl5pPr marL="1543050" indent="-171450">
              <a:buFontTx/>
              <a:buBlip>
                <a:blip r:embed="rId2"/>
              </a:buBlip>
              <a:defRPr b="0">
                <a:latin typeface="Avenir-Ligh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>
            <a:lvl1pPr>
              <a:defRPr sz="1875" baseline="0">
                <a:solidFill>
                  <a:srgbClr val="6294B0"/>
                </a:solidFill>
                <a:latin typeface="Avenir-Medium" pitchFamily="34" charset="0"/>
              </a:defRPr>
            </a:lvl1pPr>
          </a:lstStyle>
          <a:p>
            <a:r>
              <a:rPr lang="en-US" dirty="0"/>
              <a:t>SUBTITLE/SLIDE TITLE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143000" y="0"/>
            <a:ext cx="7010400" cy="400050"/>
          </a:xfrm>
        </p:spPr>
        <p:txBody>
          <a:bodyPr>
            <a:noAutofit/>
          </a:bodyPr>
          <a:lstStyle>
            <a:lvl1pPr>
              <a:defRPr sz="2250">
                <a:solidFill>
                  <a:schemeClr val="bg1"/>
                </a:solidFill>
                <a:latin typeface="Avenir-Heavy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176767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E8BE-8203-E44E-B7B4-9A507008A5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E8BE-8203-E44E-B7B4-9A507008A5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E8BE-8203-E44E-B7B4-9A507008A5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E8BE-8203-E44E-B7B4-9A507008A5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280" y="971359"/>
            <a:ext cx="7951519" cy="495080"/>
          </a:xfrm>
        </p:spPr>
        <p:txBody>
          <a:bodyPr anchor="b">
            <a:normAutofit/>
          </a:bodyPr>
          <a:lstStyle>
            <a:lvl1pPr algn="l">
              <a:defRPr sz="1800" b="1">
                <a:solidFill>
                  <a:srgbClr val="261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91774"/>
            <a:ext cx="5111750" cy="272652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26105C"/>
                </a:solidFill>
              </a:defRPr>
            </a:lvl1pPr>
            <a:lvl2pPr>
              <a:defRPr sz="1800">
                <a:solidFill>
                  <a:srgbClr val="26105C"/>
                </a:solidFill>
              </a:defRPr>
            </a:lvl2pPr>
            <a:lvl3pPr>
              <a:defRPr sz="1800">
                <a:solidFill>
                  <a:srgbClr val="26105C"/>
                </a:solidFill>
              </a:defRPr>
            </a:lvl3pPr>
            <a:lvl4pPr>
              <a:defRPr sz="1800">
                <a:solidFill>
                  <a:srgbClr val="26105C"/>
                </a:solidFill>
              </a:defRPr>
            </a:lvl4pPr>
            <a:lvl5pPr>
              <a:defRPr sz="1800">
                <a:solidFill>
                  <a:srgbClr val="26105C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5281" y="1591774"/>
            <a:ext cx="2730233" cy="2726519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E8BE-8203-E44E-B7B4-9A507008A52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735280" y="112803"/>
            <a:ext cx="7678662" cy="532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61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5021" y="1982798"/>
            <a:ext cx="4901779" cy="11443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5020" y="3233684"/>
            <a:ext cx="4901780" cy="852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5020" y="419877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52CFA570-0DC6-5C4B-A75E-91FED927997D}" type="datetime1">
              <a:rPr lang="en-US" smtClean="0"/>
              <a:t>7/27/2016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69959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chemeClr val="bg1">
                    <a:lumMod val="40000"/>
                    <a:lumOff val="60000"/>
                  </a:schemeClr>
                </a:solidFill>
                <a:latin typeface="Tahoma"/>
                <a:cs typeface="Tahom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2217" y="4767263"/>
            <a:ext cx="924582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>
                <a:solidFill>
                  <a:schemeClr val="bg1">
                    <a:lumMod val="40000"/>
                    <a:lumOff val="60000"/>
                  </a:schemeClr>
                </a:solidFill>
                <a:latin typeface="Tahoma"/>
                <a:cs typeface="Tahoma"/>
              </a:defRPr>
            </a:lvl1pPr>
          </a:lstStyle>
          <a:p>
            <a:fld id="{AD2FDAB6-CBA2-3245-AFD9-79F5F584E3A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Vison_logo_reversed.png"/>
          <p:cNvPicPr>
            <a:picLocks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553201" y="515746"/>
            <a:ext cx="2200729" cy="402337"/>
          </a:xfrm>
          <a:prstGeom prst="rect">
            <a:avLst/>
          </a:prstGeom>
        </p:spPr>
      </p:pic>
      <p:pic>
        <p:nvPicPr>
          <p:cNvPr id="11" name="Picture 10" descr="Vision_Default.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2672602" cy="5143500"/>
          </a:xfrm>
          <a:prstGeom prst="rect">
            <a:avLst/>
          </a:prstGeom>
          <a:ln>
            <a:noFill/>
          </a:ln>
        </p:spPr>
      </p:pic>
      <p:cxnSp>
        <p:nvCxnSpPr>
          <p:cNvPr id="13" name="Straight Connector 12"/>
          <p:cNvCxnSpPr/>
          <p:nvPr userDrawn="1"/>
        </p:nvCxnSpPr>
        <p:spPr>
          <a:xfrm rot="10800000">
            <a:off x="492972" y="4756526"/>
            <a:ext cx="8193828" cy="1191"/>
          </a:xfrm>
          <a:prstGeom prst="line">
            <a:avLst/>
          </a:prstGeom>
          <a:ln w="12700" cap="flat" cmpd="sng" algn="ctr">
            <a:solidFill>
              <a:schemeClr val="bg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77" r:id="rId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1800" b="1" kern="1200">
          <a:solidFill>
            <a:schemeClr val="tx1"/>
          </a:solidFill>
          <a:latin typeface="Tahoma"/>
          <a:ea typeface="+mj-ea"/>
          <a:cs typeface="Tahom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050" kern="1200">
          <a:solidFill>
            <a:schemeClr val="tx1"/>
          </a:solidFill>
          <a:latin typeface="Tahoma"/>
          <a:ea typeface="+mn-ea"/>
          <a:cs typeface="Tahom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050" kern="1200">
          <a:solidFill>
            <a:schemeClr val="tx1"/>
          </a:solidFill>
          <a:latin typeface="Tahoma"/>
          <a:ea typeface="+mn-ea"/>
          <a:cs typeface="Tahom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50" kern="1200">
          <a:solidFill>
            <a:schemeClr val="tx1"/>
          </a:solidFill>
          <a:latin typeface="Tahoma"/>
          <a:ea typeface="+mn-ea"/>
          <a:cs typeface="Tahom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50" kern="1200">
          <a:solidFill>
            <a:schemeClr val="tx1"/>
          </a:solidFill>
          <a:latin typeface="Tahoma"/>
          <a:ea typeface="+mn-ea"/>
          <a:cs typeface="Tahom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50" kern="1200">
          <a:solidFill>
            <a:schemeClr val="tx1"/>
          </a:solidFill>
          <a:latin typeface="Tahoma"/>
          <a:ea typeface="+mn-ea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ision_TopBar.pn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72303" y="0"/>
            <a:ext cx="8199394" cy="8389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280" y="112803"/>
            <a:ext cx="7678662" cy="532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280" y="1102963"/>
            <a:ext cx="795152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9506" y="4765731"/>
            <a:ext cx="3350536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rgbClr val="26105C"/>
                </a:solidFill>
                <a:latin typeface="Tahoma"/>
                <a:cs typeface="Tahom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95639" y="4767263"/>
            <a:ext cx="891161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>
                <a:solidFill>
                  <a:srgbClr val="26105C"/>
                </a:solidFill>
                <a:latin typeface="Tahoma"/>
                <a:cs typeface="Tahoma"/>
              </a:defRPr>
            </a:lvl1pPr>
          </a:lstStyle>
          <a:p>
            <a:fld id="{B799E8BE-8203-E44E-B7B4-9A507008A5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Vison_logo_small.png"/>
          <p:cNvPicPr>
            <a:picLocks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92972" y="4811132"/>
            <a:ext cx="853468" cy="15544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rot="10800000">
            <a:off x="492972" y="4756526"/>
            <a:ext cx="8193828" cy="1191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1" r:id="rId2"/>
    <p:sldLayoutId id="2147483672" r:id="rId3"/>
    <p:sldLayoutId id="2147483673" r:id="rId4"/>
    <p:sldLayoutId id="2147483675" r:id="rId5"/>
    <p:sldLayoutId id="2147483676" r:id="rId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1800" b="1" kern="1200">
          <a:solidFill>
            <a:schemeClr val="bg1"/>
          </a:solidFill>
          <a:latin typeface="Tahoma"/>
          <a:ea typeface="+mj-ea"/>
          <a:cs typeface="Tahom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Tahoma"/>
          <a:ea typeface="+mn-ea"/>
          <a:cs typeface="Tahom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Tahoma"/>
          <a:ea typeface="+mn-ea"/>
          <a:cs typeface="Tahom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Tahoma"/>
          <a:ea typeface="+mn-ea"/>
          <a:cs typeface="Tahom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Tahoma"/>
          <a:ea typeface="+mn-ea"/>
          <a:cs typeface="Tahom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Tahoma"/>
          <a:ea typeface="+mn-ea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drodriguez@visioninternet.co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2950132" y="1491363"/>
            <a:ext cx="5458371" cy="1102519"/>
          </a:xfrm>
        </p:spPr>
        <p:txBody>
          <a:bodyPr>
            <a:noAutofit/>
          </a:bodyPr>
          <a:lstStyle/>
          <a:p>
            <a:r>
              <a:rPr lang="en-US" sz="2400" dirty="0"/>
              <a:t>Website Redesign Project Kick-Off</a:t>
            </a:r>
            <a:br>
              <a:rPr lang="en-US" sz="2400" dirty="0"/>
            </a:br>
            <a:r>
              <a:rPr lang="en-US" sz="2400" b="0" dirty="0">
                <a:solidFill>
                  <a:srgbClr val="FFFF00"/>
                </a:solidFill>
              </a:rPr>
              <a:t>Project Name</a:t>
            </a:r>
            <a:br>
              <a:rPr lang="en-US" sz="2400" b="0" dirty="0"/>
            </a:br>
            <a:br>
              <a:rPr lang="en-US" sz="2400" b="0" dirty="0"/>
            </a:br>
            <a:r>
              <a:rPr lang="en-US" b="0" dirty="0">
                <a:solidFill>
                  <a:srgbClr val="FFFF00"/>
                </a:solidFill>
              </a:rPr>
              <a:t>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DAB6-CBA2-3245-AFD9-79F5F584E3AA}" type="slidenum">
              <a:rPr lang="en-US" smtClean="0"/>
              <a:t>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50132" y="3272768"/>
            <a:ext cx="2904712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36"/>
              </a:spcBef>
            </a:pPr>
            <a:r>
              <a:rPr lang="en-US" sz="14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Name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Project Manager</a:t>
            </a:r>
          </a:p>
          <a:p>
            <a:pPr>
              <a:spcBef>
                <a:spcPts val="336"/>
              </a:spcBef>
            </a:pPr>
            <a:r>
              <a:rPr lang="en-US" sz="14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yourname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@visioninternet.com</a:t>
            </a:r>
          </a:p>
          <a:p>
            <a:pPr>
              <a:spcBef>
                <a:spcPts val="336"/>
              </a:spcBef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310-656-3100 x </a:t>
            </a:r>
            <a:r>
              <a:rPr lang="en-US" sz="14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extension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3814762" y="569891"/>
            <a:ext cx="4186238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Roles &amp; Approval Process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735280" y="1106777"/>
            <a:ext cx="7951520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Key Roles: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Sponsor: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Sign-off Decision Maker: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IT Contact: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Content &amp; Assets Coordinator:</a:t>
            </a:r>
          </a:p>
          <a:p>
            <a:pPr marL="0" indent="0">
              <a:buNone/>
            </a:pP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Approval Process: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Helps to understand your decision-making and approval process in order to anticipate any timing related needs before they arise for tasks such as: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Finalizing your site map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Finalizing home page and interior page designs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Going live</a:t>
            </a:r>
          </a:p>
        </p:txBody>
      </p:sp>
    </p:spTree>
    <p:extLst>
      <p:ext uri="{BB962C8B-B14F-4D97-AF65-F5344CB8AC3E}">
        <p14:creationId xmlns:p14="http://schemas.microsoft.com/office/powerpoint/2010/main" val="1865959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3814762" y="569891"/>
            <a:ext cx="4186238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Together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597491" y="1003180"/>
            <a:ext cx="7954239" cy="36479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Our communication tools: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Email or phone for ongoing communication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FTP, </a:t>
            </a:r>
            <a:r>
              <a:rPr lang="en-US" sz="1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DropBox</a:t>
            </a:r>
            <a:r>
              <a:rPr lang="en-US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 or another tool as desired for file sharing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InVision</a:t>
            </a:r>
            <a:r>
              <a:rPr lang="en-US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 for collaboration throughout the design phase</a:t>
            </a:r>
          </a:p>
          <a:p>
            <a:pPr marL="457200" indent="-457200"/>
            <a:endParaRPr lang="en-US" sz="13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Our communication standards: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In-office:</a:t>
            </a:r>
            <a:r>
              <a:rPr lang="en-US" sz="13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1 business day maximum for emails and phone calls (even if we don’t have an answer)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Out-of-office: will notify you in advance and provide an alternate contact for time sensitive questions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You may also contact our Manager of Project Implementation, David Rodriguez, at </a:t>
            </a:r>
            <a:r>
              <a:rPr lang="en-US" sz="1300" dirty="0"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drodriguez@visioninternet.com</a:t>
            </a:r>
            <a:r>
              <a:rPr lang="en-US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 or (310) 656-2100 x 388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Project status updates every 2 weeks by email</a:t>
            </a:r>
          </a:p>
          <a:p>
            <a:endParaRPr lang="en-US" sz="13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Our requests of you:</a:t>
            </a:r>
          </a:p>
          <a:p>
            <a:r>
              <a:rPr lang="en-US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Design feedback</a:t>
            </a:r>
            <a:endParaRPr lang="en-US" sz="13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Satisfaction surveys</a:t>
            </a:r>
          </a:p>
        </p:txBody>
      </p:sp>
    </p:spTree>
    <p:extLst>
      <p:ext uri="{BB962C8B-B14F-4D97-AF65-F5344CB8AC3E}">
        <p14:creationId xmlns:p14="http://schemas.microsoft.com/office/powerpoint/2010/main" val="2324279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3814762" y="569891"/>
            <a:ext cx="4186238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598851" y="1102963"/>
            <a:ext cx="7951520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Next Step: 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Begin the UX phase</a:t>
            </a:r>
          </a:p>
          <a:p>
            <a:pPr marL="457200" indent="-457200"/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Pearland Deliverables:</a:t>
            </a:r>
          </a:p>
          <a:p>
            <a:pPr marL="457200" indent="-457200"/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2 surveys due by </a:t>
            </a:r>
            <a:r>
              <a:rPr lang="en-US" sz="1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date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: Website planning and design</a:t>
            </a:r>
          </a:p>
          <a:p>
            <a:pPr marL="457200" indent="-457200"/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Insert Google Analytics and heat mapping code to current website ASAP</a:t>
            </a:r>
          </a:p>
          <a:p>
            <a:pPr marL="457200" indent="-457200"/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Timeline:</a:t>
            </a:r>
          </a:p>
          <a:p>
            <a:pPr marL="457200" indent="-457200"/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This process takes 3 weeks to: </a:t>
            </a:r>
          </a:p>
          <a:p>
            <a:pPr marL="857250" lvl="1" indent="-457200"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complete the surveys </a:t>
            </a:r>
          </a:p>
          <a:p>
            <a:pPr marL="857250" lvl="1" indent="-457200"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engage with the right people internally</a:t>
            </a:r>
          </a:p>
          <a:p>
            <a:pPr marL="857250" lvl="1" indent="-457200"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gather enough web traffic history through the analytics tools</a:t>
            </a:r>
          </a:p>
          <a:p>
            <a:pPr marL="457200" indent="-457200"/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After these 3 weeks, we will hold our consulting workshop on </a:t>
            </a:r>
            <a:r>
              <a:rPr lang="en-US" sz="1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date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indent="0">
              <a:buFont typeface="Arial" pitchFamily="34" charset="0"/>
              <a:buChar char="•"/>
            </a:pPr>
            <a:endParaRPr lang="en-US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385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3814762" y="569891"/>
            <a:ext cx="4186238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Closing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598851" y="1152378"/>
            <a:ext cx="7951520" cy="3394472"/>
          </a:xfrm>
        </p:spPr>
        <p:txBody>
          <a:bodyPr>
            <a:noAutofit/>
          </a:bodyPr>
          <a:lstStyle/>
          <a:p>
            <a:pPr marL="457200" indent="-457200"/>
            <a:r>
              <a:rPr lang="en-US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Thank you for your time today!</a:t>
            </a:r>
          </a:p>
          <a:p>
            <a:pPr marL="457200" indent="-457200"/>
            <a:endParaRPr lang="en-US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/>
            <a:r>
              <a:rPr lang="en-US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Any other questions? Are the next steps clear?</a:t>
            </a:r>
          </a:p>
          <a:p>
            <a:pPr marL="457200" indent="-457200"/>
            <a:endParaRPr lang="en-US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/>
            <a:r>
              <a:rPr lang="en-US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Follow-up with summary email</a:t>
            </a:r>
          </a:p>
          <a:p>
            <a:pPr marL="457200" indent="-457200"/>
            <a:endParaRPr lang="en-US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/>
            <a:r>
              <a:rPr lang="en-US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Talk to you soon!</a:t>
            </a:r>
          </a:p>
          <a:p>
            <a:pPr lvl="1" indent="0">
              <a:buFont typeface="Arial" pitchFamily="34" charset="0"/>
              <a:buChar char="•"/>
            </a:pPr>
            <a:endParaRPr lang="en-US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200150" lvl="1" indent="-457200">
              <a:buFont typeface="Arial" pitchFamily="34" charset="0"/>
              <a:buChar char="•"/>
            </a:pPr>
            <a:endParaRPr lang="en-US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/>
            <a:endParaRPr lang="en-US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/>
            <a:endParaRPr lang="en-US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/>
            <a:endParaRPr lang="en-US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/>
            <a:endParaRPr lang="en-US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/>
            <a:endParaRPr lang="en-US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092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Agenda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598851" y="1013511"/>
            <a:ext cx="7951520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400" dirty="0">
              <a:solidFill>
                <a:srgbClr val="58595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85763" indent="-385763">
              <a:buFont typeface="+mj-lt"/>
              <a:buAutoNum type="arabicPeriod"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Introductions. 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Introduce ourselves and start to get to know each other.</a:t>
            </a:r>
            <a:b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85763" indent="-385763">
              <a:buFont typeface="+mj-lt"/>
              <a:buAutoNum type="arabicPeriod"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Project scope.  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Discuss the overall project scope and confirm your key priorities. </a:t>
            </a:r>
          </a:p>
          <a:p>
            <a:pPr marL="385763" indent="-385763">
              <a:buFont typeface="+mj-lt"/>
              <a:buAutoNum type="arabicPeriod"/>
            </a:pP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85763" indent="-385763">
              <a:buFont typeface="+mj-lt"/>
              <a:buAutoNum type="arabicPeriod"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Implementation process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. Walk through Vision’s website implementation process, identifying key deliverables and turnaround times expected by both teams.</a:t>
            </a:r>
            <a:b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85763" indent="-385763">
              <a:buFont typeface="+mj-lt"/>
              <a:buAutoNum type="arabicPeriod"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Project roles and client approval process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. Describe my role and other key team roles. Discuss your approval processes and plan for any timing constraints.</a:t>
            </a:r>
            <a:b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85763" indent="-385763">
              <a:buFont typeface="+mj-lt"/>
              <a:buAutoNum type="arabicPeriod"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Working together. 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Discuss and agree on how we will communicate and work together.</a:t>
            </a:r>
            <a:b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85763" indent="-385763">
              <a:buFont typeface="+mj-lt"/>
              <a:buAutoNum type="arabicPeriod"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Next steps.  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Introduce the UX Consulting phase.</a:t>
            </a:r>
          </a:p>
          <a:p>
            <a:pPr>
              <a:buBlip>
                <a:blip r:embed="rId3"/>
              </a:buBlip>
            </a:pPr>
            <a:endParaRPr lang="en-US" sz="1400" dirty="0">
              <a:solidFill>
                <a:srgbClr val="58595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011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 </a:t>
            </a:r>
            <a:r>
              <a:rPr lang="en-US"/>
              <a:t>&amp;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851" y="1323162"/>
            <a:ext cx="7951520" cy="2763359"/>
          </a:xfrm>
        </p:spPr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Confirm your priorities and expectations about the implementation process</a:t>
            </a:r>
          </a:p>
          <a:p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Create a solid foundation for our working relationship</a:t>
            </a:r>
          </a:p>
          <a:p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Answer your questions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Clarify the next steps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DAB6-CBA2-3245-AFD9-79F5F584E3A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04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678364" y="1093024"/>
            <a:ext cx="7792494" cy="3394472"/>
          </a:xfrm>
        </p:spPr>
        <p:txBody>
          <a:bodyPr>
            <a:noAutofit/>
          </a:bodyPr>
          <a:lstStyle/>
          <a:p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Name</a:t>
            </a:r>
          </a:p>
          <a:p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Title and responsibilities</a:t>
            </a:r>
          </a:p>
          <a:p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Project role</a:t>
            </a:r>
          </a:p>
          <a:p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Any additional information that might help us work together, such as:</a:t>
            </a:r>
          </a:p>
          <a:p>
            <a:pPr marL="0" indent="0">
              <a:buNone/>
            </a:pP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42938" lvl="1" indent="-342900">
              <a:buFont typeface="Courier New" panose="02070309020205020404" pitchFamily="49" charset="0"/>
              <a:buChar char="o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Work Schedule? Upcoming time off?</a:t>
            </a:r>
          </a:p>
          <a:p>
            <a:pPr marL="642938" lvl="1" indent="-342900">
              <a:buFont typeface="Courier New" panose="02070309020205020404" pitchFamily="49" charset="0"/>
              <a:buChar char="o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Previous experience with web development?</a:t>
            </a:r>
          </a:p>
          <a:p>
            <a:pPr marL="642938" lvl="1" indent="-342900">
              <a:buFont typeface="Courier New" panose="02070309020205020404" pitchFamily="49" charset="0"/>
              <a:buChar char="o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CMS experience level?</a:t>
            </a:r>
          </a:p>
        </p:txBody>
      </p:sp>
    </p:spTree>
    <p:extLst>
      <p:ext uri="{BB962C8B-B14F-4D97-AF65-F5344CB8AC3E}">
        <p14:creationId xmlns:p14="http://schemas.microsoft.com/office/powerpoint/2010/main" val="290559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3814762" y="569891"/>
            <a:ext cx="4186238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25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Scope &amp; Priorities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851" y="1026308"/>
            <a:ext cx="7951520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85788" lvl="1">
              <a:buFont typeface="Arial" panose="020B0604020202020204" pitchFamily="34" charset="0"/>
              <a:buChar char="•"/>
            </a:pPr>
            <a:r>
              <a:rPr lang="en-US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Scope</a:t>
            </a:r>
          </a:p>
          <a:p>
            <a:pPr marL="1042988" lvl="2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Unique components or services included in the contract</a:t>
            </a:r>
          </a:p>
          <a:p>
            <a:pPr marL="585788" lvl="1">
              <a:buFont typeface="Arial" panose="020B0604020202020204" pitchFamily="34" charset="0"/>
              <a:buChar char="•"/>
            </a:pP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85788" lvl="1">
              <a:buFont typeface="Arial" panose="020B0604020202020204" pitchFamily="34" charset="0"/>
              <a:buChar char="•"/>
            </a:pPr>
            <a:r>
              <a:rPr lang="en-US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Priorities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that will make this project successful for you, such as:</a:t>
            </a:r>
          </a:p>
          <a:p>
            <a:pPr marL="1042988" lvl="2" indent="-342900">
              <a:buFont typeface="Courier New" panose="02070309020205020404" pitchFamily="49" charset="0"/>
              <a:buChar char="o"/>
            </a:pP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Design, functionality?</a:t>
            </a:r>
          </a:p>
          <a:p>
            <a:pPr marL="1042988" lvl="2" indent="-342900">
              <a:buFont typeface="Courier New" panose="02070309020205020404" pitchFamily="49" charset="0"/>
              <a:buChar char="o"/>
            </a:pP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Target launch date?</a:t>
            </a:r>
          </a:p>
          <a:p>
            <a:pPr marL="600075" lvl="2" indent="0">
              <a:buNone/>
            </a:pP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91105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9573" y="4074395"/>
            <a:ext cx="8617227" cy="9005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Implementation Timeline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7443" y="-12542"/>
            <a:ext cx="8617227" cy="9005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843" y="0"/>
            <a:ext cx="7072313" cy="5143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843" y="0"/>
            <a:ext cx="7072313" cy="51435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843" y="0"/>
            <a:ext cx="7072313" cy="5143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843" y="0"/>
            <a:ext cx="7072313" cy="51435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843" y="0"/>
            <a:ext cx="7072313" cy="51435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5843" y="0"/>
            <a:ext cx="70723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17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3814762" y="569891"/>
            <a:ext cx="4186238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Process: A Closer Look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598851" y="1055452"/>
            <a:ext cx="7951520" cy="35165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UX Consulting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UX Manager will email you to begin this phase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Planning surveys should be filled out by your core team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Design surveys should be filled out by key stakeholders</a:t>
            </a:r>
            <a:b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Graphic Design 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Commit to a turnaround time (recommended 2 business days max)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Once the homepage design is signed off on, any changes to the design will result in Extra Work as per your contract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Content Migration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Review number of pages contracted for compared to total number in site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We do migration but do not rewrite or reformat content</a:t>
            </a:r>
          </a:p>
          <a:p>
            <a:pPr marL="0" indent="0">
              <a:buNone/>
            </a:pP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35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3814762" y="569891"/>
            <a:ext cx="4186238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Process: A Closer Look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598851" y="1108438"/>
            <a:ext cx="7951520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Customizations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Our CMS is highly configurable to your meet needs, and it is in both of our best interests to avoid customizing the platform beyond these configurations.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If any requests become a customization, I will let you know and help you accomplish your needs without customization</a:t>
            </a:r>
          </a:p>
          <a:p>
            <a:pPr marL="0" indent="0">
              <a:buNone/>
            </a:pPr>
            <a:endParaRPr lang="en-US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Soft Launch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If you already have an existing website, you will be updating both sites in parallel once we migrate content and before we go live with the new site</a:t>
            </a:r>
          </a:p>
          <a:p>
            <a:pPr marL="0" indent="0">
              <a:buNone/>
            </a:pPr>
            <a:endParaRPr lang="en-US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Launch 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For a successful launch, we recommend launching the new website on a Monday, Tuesday, or Wednesday during business hours for maximum support</a:t>
            </a:r>
            <a:endParaRPr lang="en-US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384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3814762" y="569891"/>
            <a:ext cx="4186238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in the Vision Team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735280" y="1102572"/>
            <a:ext cx="7951520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My Role as Project Manager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My job is to guide the development of your site: to ensure we understand your priorities and needs, to set and meet overall project expectations, keep the project within scope, and coordinate Vision’s internal resources.</a:t>
            </a:r>
          </a:p>
          <a:p>
            <a:pPr marL="0" indent="0">
              <a:buNone/>
            </a:pPr>
            <a:endParaRPr lang="en-US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Other key members of the Vision team: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UX - 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Ensures that your website will have a solid architecture that will maximize engagement with your residents and website users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Designers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Production team 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and </a:t>
            </a: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Developers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Training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-  Teaches your super users and web editors on how to use the CMS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Technical Support 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and </a:t>
            </a: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Customer Success 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- Support team who will take care of you on an ongoing basis after we have implemented your site</a:t>
            </a:r>
            <a:endParaRPr lang="en-US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455833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Vision">
      <a:dk1>
        <a:srgbClr val="381F6B"/>
      </a:dk1>
      <a:lt1>
        <a:srgbClr val="FFFFFF"/>
      </a:lt1>
      <a:dk2>
        <a:srgbClr val="381F6B"/>
      </a:dk2>
      <a:lt2>
        <a:srgbClr val="FFCF1E"/>
      </a:lt2>
      <a:accent1>
        <a:srgbClr val="77C1E3"/>
      </a:accent1>
      <a:accent2>
        <a:srgbClr val="FF9900"/>
      </a:accent2>
      <a:accent3>
        <a:srgbClr val="8E82BE"/>
      </a:accent3>
      <a:accent4>
        <a:srgbClr val="BAAED6"/>
      </a:accent4>
      <a:accent5>
        <a:srgbClr val="53565A"/>
      </a:accent5>
      <a:accent6>
        <a:srgbClr val="C8C9C7"/>
      </a:accent6>
      <a:hlink>
        <a:srgbClr val="007C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ヒラギノ丸ゴ Pro W4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ヒラギノ丸ゴ Pro W4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kickoff agenda 042616</Template>
  <TotalTime>262</TotalTime>
  <Words>686</Words>
  <Application>Microsoft Office PowerPoint</Application>
  <PresentationFormat>On-screen Show (16:9)</PresentationFormat>
  <Paragraphs>136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Avenir-Heavy</vt:lpstr>
      <vt:lpstr>Avenir-Light</vt:lpstr>
      <vt:lpstr>Avenir-Medium</vt:lpstr>
      <vt:lpstr>Calibri</vt:lpstr>
      <vt:lpstr>Courier New</vt:lpstr>
      <vt:lpstr>Tahoma</vt:lpstr>
      <vt:lpstr>Wingdings</vt:lpstr>
      <vt:lpstr>2_Office Theme</vt:lpstr>
      <vt:lpstr>Office Theme</vt:lpstr>
      <vt:lpstr>Website Redesign Project Kick-Off Project Name  Date</vt:lpstr>
      <vt:lpstr>Today’s Agenda</vt:lpstr>
      <vt:lpstr>Today’s Goals &amp; Objectives</vt:lpstr>
      <vt:lpstr>Introductions</vt:lpstr>
      <vt:lpstr>Project Scope &amp; Priorities</vt:lpstr>
      <vt:lpstr>3. Implementation Timeline</vt:lpstr>
      <vt:lpstr>Implementation Process: A Closer Look</vt:lpstr>
      <vt:lpstr>Implementation Process: A Closer Look</vt:lpstr>
      <vt:lpstr>Roles in the Vision Team</vt:lpstr>
      <vt:lpstr>Client Roles &amp; Approval Process</vt:lpstr>
      <vt:lpstr>Working Together</vt:lpstr>
      <vt:lpstr>Next Step</vt:lpstr>
      <vt:lpstr>In Closing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Website Redesign Project Kick-Off Olathe, KS</dc:title>
  <dc:creator>Michaela Fraser</dc:creator>
  <cp:lastModifiedBy>Michaela Fraser</cp:lastModifiedBy>
  <cp:revision>33</cp:revision>
  <dcterms:created xsi:type="dcterms:W3CDTF">2016-04-28T00:00:03Z</dcterms:created>
  <dcterms:modified xsi:type="dcterms:W3CDTF">2016-07-27T20:24:40Z</dcterms:modified>
</cp:coreProperties>
</file>