
<file path=[Content_Types].xml><?xml version="1.0" encoding="utf-8"?>
<Types xmlns="http://schemas.openxmlformats.org/package/2006/content-types">
  <Default Extension="png" ContentType="image/png"/>
  <Default Extension="pdf" ContentType="application/pd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
  <p:sldMasterIdLst>
    <p:sldMasterId id="2147483664" r:id="rId1"/>
    <p:sldMasterId id="2147483666" r:id="rId2"/>
    <p:sldMasterId id="2147483668" r:id="rId3"/>
  </p:sldMasterIdLst>
  <p:notesMasterIdLst>
    <p:notesMasterId r:id="rId13"/>
  </p:notesMasterIdLst>
  <p:handoutMasterIdLst>
    <p:handoutMasterId r:id="rId14"/>
  </p:handoutMasterIdLst>
  <p:sldIdLst>
    <p:sldId id="311" r:id="rId4"/>
    <p:sldId id="353" r:id="rId5"/>
    <p:sldId id="354" r:id="rId6"/>
    <p:sldId id="350" r:id="rId7"/>
    <p:sldId id="355" r:id="rId8"/>
    <p:sldId id="356" r:id="rId9"/>
    <p:sldId id="357" r:id="rId10"/>
    <p:sldId id="358" r:id="rId11"/>
    <p:sldId id="360" r:id="rId12"/>
  </p:sldIdLst>
  <p:sldSz cx="7772400" cy="10058400"/>
  <p:notesSz cx="7016750" cy="93027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7">
          <p15:clr>
            <a:srgbClr val="A4A3A4"/>
          </p15:clr>
        </p15:guide>
        <p15:guide id="2" pos="144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van Blanco" initials="EB" lastIdx="12" clrIdx="0">
    <p:extLst>
      <p:ext uri="{19B8F6BF-5375-455C-9EA6-DF929625EA0E}">
        <p15:presenceInfo xmlns:p15="http://schemas.microsoft.com/office/powerpoint/2012/main" userId="S-1-5-21-606747145-1417001333-2073383307-4669" providerId="AD"/>
      </p:ext>
    </p:extLst>
  </p:cmAuthor>
  <p:cmAuthor id="2" name="Michaela Fraser" initials="MF" lastIdx="15" clrIdx="1">
    <p:extLst>
      <p:ext uri="{19B8F6BF-5375-455C-9EA6-DF929625EA0E}">
        <p15:presenceInfo xmlns:p15="http://schemas.microsoft.com/office/powerpoint/2012/main" userId="S-1-5-21-606747145-1417001333-2073383307-467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81F6B"/>
    <a:srgbClr val="F9F9F9"/>
    <a:srgbClr val="76C1E3"/>
    <a:srgbClr val="FF99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9" autoAdjust="0"/>
    <p:restoredTop sz="89988" autoAdjust="0"/>
  </p:normalViewPr>
  <p:slideViewPr>
    <p:cSldViewPr snapToGrid="0" snapToObjects="1">
      <p:cViewPr varScale="1">
        <p:scale>
          <a:sx n="71" d="100"/>
          <a:sy n="71" d="100"/>
        </p:scale>
        <p:origin x="2370" y="90"/>
      </p:cViewPr>
      <p:guideLst>
        <p:guide orient="horz" pos="3147"/>
        <p:guide pos="1449"/>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0592" cy="465138"/>
          </a:xfrm>
          <a:prstGeom prst="rect">
            <a:avLst/>
          </a:prstGeom>
        </p:spPr>
        <p:txBody>
          <a:bodyPr vert="horz" lIns="93251" tIns="46625" rIns="93251" bIns="46625" rtlCol="0"/>
          <a:lstStyle>
            <a:lvl1pPr algn="l">
              <a:defRPr sz="1200"/>
            </a:lvl1pPr>
          </a:lstStyle>
          <a:p>
            <a:endParaRPr lang="en-US"/>
          </a:p>
        </p:txBody>
      </p:sp>
      <p:sp>
        <p:nvSpPr>
          <p:cNvPr id="3" name="Date Placeholder 2"/>
          <p:cNvSpPr>
            <a:spLocks noGrp="1"/>
          </p:cNvSpPr>
          <p:nvPr>
            <p:ph type="dt" sz="quarter" idx="1"/>
          </p:nvPr>
        </p:nvSpPr>
        <p:spPr>
          <a:xfrm>
            <a:off x="3974534" y="0"/>
            <a:ext cx="3040592" cy="465138"/>
          </a:xfrm>
          <a:prstGeom prst="rect">
            <a:avLst/>
          </a:prstGeom>
        </p:spPr>
        <p:txBody>
          <a:bodyPr vert="horz" lIns="93251" tIns="46625" rIns="93251" bIns="46625" rtlCol="0"/>
          <a:lstStyle>
            <a:lvl1pPr algn="r">
              <a:defRPr sz="1200"/>
            </a:lvl1pPr>
          </a:lstStyle>
          <a:p>
            <a:fld id="{112C5567-9408-5249-96DD-D104ECDA8444}" type="datetime1">
              <a:rPr lang="en-US" smtClean="0"/>
              <a:pPr/>
              <a:t>2/17/2017</a:t>
            </a:fld>
            <a:endParaRPr lang="en-US"/>
          </a:p>
        </p:txBody>
      </p:sp>
      <p:sp>
        <p:nvSpPr>
          <p:cNvPr id="4" name="Footer Placeholder 3"/>
          <p:cNvSpPr>
            <a:spLocks noGrp="1"/>
          </p:cNvSpPr>
          <p:nvPr>
            <p:ph type="ftr" sz="quarter" idx="2"/>
          </p:nvPr>
        </p:nvSpPr>
        <p:spPr>
          <a:xfrm>
            <a:off x="0" y="8835998"/>
            <a:ext cx="3040592" cy="465138"/>
          </a:xfrm>
          <a:prstGeom prst="rect">
            <a:avLst/>
          </a:prstGeom>
        </p:spPr>
        <p:txBody>
          <a:bodyPr vert="horz" lIns="93251" tIns="46625" rIns="93251" bIns="46625" rtlCol="0" anchor="b"/>
          <a:lstStyle>
            <a:lvl1pPr algn="l">
              <a:defRPr sz="1200"/>
            </a:lvl1pPr>
          </a:lstStyle>
          <a:p>
            <a:endParaRPr lang="en-US"/>
          </a:p>
        </p:txBody>
      </p:sp>
      <p:sp>
        <p:nvSpPr>
          <p:cNvPr id="5" name="Slide Number Placeholder 4"/>
          <p:cNvSpPr>
            <a:spLocks noGrp="1"/>
          </p:cNvSpPr>
          <p:nvPr>
            <p:ph type="sldNum" sz="quarter" idx="3"/>
          </p:nvPr>
        </p:nvSpPr>
        <p:spPr>
          <a:xfrm>
            <a:off x="3974534" y="8835998"/>
            <a:ext cx="3040592" cy="465138"/>
          </a:xfrm>
          <a:prstGeom prst="rect">
            <a:avLst/>
          </a:prstGeom>
        </p:spPr>
        <p:txBody>
          <a:bodyPr vert="horz" lIns="93251" tIns="46625" rIns="93251" bIns="46625" rtlCol="0" anchor="b"/>
          <a:lstStyle>
            <a:lvl1pPr algn="r">
              <a:defRPr sz="1200"/>
            </a:lvl1pPr>
          </a:lstStyle>
          <a:p>
            <a:fld id="{B9FCF9ED-5388-094E-8448-3DA068822931}" type="slidenum">
              <a:rPr lang="en-US" smtClean="0"/>
              <a:pPr/>
              <a:t>‹#›</a:t>
            </a:fld>
            <a:endParaRPr lang="en-US"/>
          </a:p>
        </p:txBody>
      </p:sp>
    </p:spTree>
    <p:extLst>
      <p:ext uri="{BB962C8B-B14F-4D97-AF65-F5344CB8AC3E}">
        <p14:creationId xmlns:p14="http://schemas.microsoft.com/office/powerpoint/2010/main" val="26375572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0592" cy="465138"/>
          </a:xfrm>
          <a:prstGeom prst="rect">
            <a:avLst/>
          </a:prstGeom>
        </p:spPr>
        <p:txBody>
          <a:bodyPr vert="horz" lIns="93251" tIns="46625" rIns="93251" bIns="46625" rtlCol="0"/>
          <a:lstStyle>
            <a:lvl1pPr algn="l">
              <a:defRPr sz="1200"/>
            </a:lvl1pPr>
          </a:lstStyle>
          <a:p>
            <a:endParaRPr lang="en-US"/>
          </a:p>
        </p:txBody>
      </p:sp>
      <p:sp>
        <p:nvSpPr>
          <p:cNvPr id="3" name="Date Placeholder 2"/>
          <p:cNvSpPr>
            <a:spLocks noGrp="1"/>
          </p:cNvSpPr>
          <p:nvPr>
            <p:ph type="dt" idx="1"/>
          </p:nvPr>
        </p:nvSpPr>
        <p:spPr>
          <a:xfrm>
            <a:off x="3974534" y="0"/>
            <a:ext cx="3040592" cy="465138"/>
          </a:xfrm>
          <a:prstGeom prst="rect">
            <a:avLst/>
          </a:prstGeom>
        </p:spPr>
        <p:txBody>
          <a:bodyPr vert="horz" lIns="93251" tIns="46625" rIns="93251" bIns="46625" rtlCol="0"/>
          <a:lstStyle>
            <a:lvl1pPr algn="r">
              <a:defRPr sz="1200"/>
            </a:lvl1pPr>
          </a:lstStyle>
          <a:p>
            <a:fld id="{FCB457B2-8B38-7748-870C-071E48B983B4}" type="datetime1">
              <a:rPr lang="en-US" smtClean="0"/>
              <a:pPr/>
              <a:t>2/17/2017</a:t>
            </a:fld>
            <a:endParaRPr lang="en-US"/>
          </a:p>
        </p:txBody>
      </p:sp>
      <p:sp>
        <p:nvSpPr>
          <p:cNvPr id="4" name="Slide Image Placeholder 3"/>
          <p:cNvSpPr>
            <a:spLocks noGrp="1" noRot="1" noChangeAspect="1"/>
          </p:cNvSpPr>
          <p:nvPr>
            <p:ph type="sldImg" idx="2"/>
          </p:nvPr>
        </p:nvSpPr>
        <p:spPr>
          <a:xfrm>
            <a:off x="2160588" y="696913"/>
            <a:ext cx="2695575" cy="3489325"/>
          </a:xfrm>
          <a:prstGeom prst="rect">
            <a:avLst/>
          </a:prstGeom>
          <a:noFill/>
          <a:ln w="12700">
            <a:solidFill>
              <a:prstClr val="black"/>
            </a:solidFill>
          </a:ln>
        </p:spPr>
        <p:txBody>
          <a:bodyPr vert="horz" lIns="93251" tIns="46625" rIns="93251" bIns="46625" rtlCol="0" anchor="ctr"/>
          <a:lstStyle/>
          <a:p>
            <a:endParaRPr lang="en-US"/>
          </a:p>
        </p:txBody>
      </p:sp>
      <p:sp>
        <p:nvSpPr>
          <p:cNvPr id="5" name="Notes Placeholder 4"/>
          <p:cNvSpPr>
            <a:spLocks noGrp="1"/>
          </p:cNvSpPr>
          <p:nvPr>
            <p:ph type="body" sz="quarter" idx="3"/>
          </p:nvPr>
        </p:nvSpPr>
        <p:spPr>
          <a:xfrm>
            <a:off x="701675" y="4418806"/>
            <a:ext cx="5613400" cy="4186238"/>
          </a:xfrm>
          <a:prstGeom prst="rect">
            <a:avLst/>
          </a:prstGeom>
        </p:spPr>
        <p:txBody>
          <a:bodyPr vert="horz" lIns="93251" tIns="46625" rIns="93251" bIns="466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5998"/>
            <a:ext cx="3040592" cy="465138"/>
          </a:xfrm>
          <a:prstGeom prst="rect">
            <a:avLst/>
          </a:prstGeom>
        </p:spPr>
        <p:txBody>
          <a:bodyPr vert="horz" lIns="93251" tIns="46625" rIns="93251" bIns="46625" rtlCol="0" anchor="b"/>
          <a:lstStyle>
            <a:lvl1pPr algn="l">
              <a:defRPr sz="1200"/>
            </a:lvl1pPr>
          </a:lstStyle>
          <a:p>
            <a:endParaRPr lang="en-US"/>
          </a:p>
        </p:txBody>
      </p:sp>
      <p:sp>
        <p:nvSpPr>
          <p:cNvPr id="7" name="Slide Number Placeholder 6"/>
          <p:cNvSpPr>
            <a:spLocks noGrp="1"/>
          </p:cNvSpPr>
          <p:nvPr>
            <p:ph type="sldNum" sz="quarter" idx="5"/>
          </p:nvPr>
        </p:nvSpPr>
        <p:spPr>
          <a:xfrm>
            <a:off x="3974534" y="8835998"/>
            <a:ext cx="3040592" cy="465138"/>
          </a:xfrm>
          <a:prstGeom prst="rect">
            <a:avLst/>
          </a:prstGeom>
        </p:spPr>
        <p:txBody>
          <a:bodyPr vert="horz" lIns="93251" tIns="46625" rIns="93251" bIns="46625" rtlCol="0" anchor="b"/>
          <a:lstStyle>
            <a:lvl1pPr algn="r">
              <a:defRPr sz="1200"/>
            </a:lvl1pPr>
          </a:lstStyle>
          <a:p>
            <a:fld id="{244EEFE2-EF1D-E846-8B93-6F1FB3CDEDD4}" type="slidenum">
              <a:rPr lang="en-US" smtClean="0"/>
              <a:pPr/>
              <a:t>‹#›</a:t>
            </a:fld>
            <a:endParaRPr lang="en-US"/>
          </a:p>
        </p:txBody>
      </p:sp>
    </p:spTree>
    <p:extLst>
      <p:ext uri="{BB962C8B-B14F-4D97-AF65-F5344CB8AC3E}">
        <p14:creationId xmlns:p14="http://schemas.microsoft.com/office/powerpoint/2010/main" val="269306011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p:txBody>
      </p:sp>
      <p:sp>
        <p:nvSpPr>
          <p:cNvPr id="4" name="Slide Number Placeholder 3"/>
          <p:cNvSpPr>
            <a:spLocks noGrp="1"/>
          </p:cNvSpPr>
          <p:nvPr>
            <p:ph type="sldNum" sz="quarter" idx="10"/>
          </p:nvPr>
        </p:nvSpPr>
        <p:spPr/>
        <p:txBody>
          <a:bodyPr/>
          <a:lstStyle/>
          <a:p>
            <a:fld id="{244EEFE2-EF1D-E846-8B93-6F1FB3CDEDD4}" type="slidenum">
              <a:rPr lang="en-US" smtClean="0"/>
              <a:pPr/>
              <a:t>2</a:t>
            </a:fld>
            <a:endParaRPr lang="en-US"/>
          </a:p>
        </p:txBody>
      </p:sp>
    </p:spTree>
    <p:extLst>
      <p:ext uri="{BB962C8B-B14F-4D97-AF65-F5344CB8AC3E}">
        <p14:creationId xmlns:p14="http://schemas.microsoft.com/office/powerpoint/2010/main" val="2745715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txBox="1">
            <a:spLocks noGrp="1"/>
          </p:cNvSpPr>
          <p:nvPr>
            <p:ph type="body" idx="1"/>
          </p:nvPr>
        </p:nvSpPr>
        <p:spPr>
          <a:xfrm>
            <a:off x="701675" y="4418805"/>
            <a:ext cx="5613399" cy="4186238"/>
          </a:xfrm>
          <a:prstGeom prst="rect">
            <a:avLst/>
          </a:prstGeom>
        </p:spPr>
        <p:txBody>
          <a:bodyPr lIns="91425" tIns="91425" rIns="91425" bIns="91425" anchor="t" anchorCtr="0">
            <a:noAutofit/>
          </a:bodyPr>
          <a:lstStyle/>
          <a:p>
            <a:pPr lvl="0">
              <a:spcBef>
                <a:spcPts val="0"/>
              </a:spcBef>
              <a:buNone/>
            </a:pPr>
            <a:endParaRPr/>
          </a:p>
        </p:txBody>
      </p:sp>
      <p:sp>
        <p:nvSpPr>
          <p:cNvPr id="106" name="Shape 106"/>
          <p:cNvSpPr>
            <a:spLocks noGrp="1" noRot="1" noChangeAspect="1"/>
          </p:cNvSpPr>
          <p:nvPr>
            <p:ph type="sldImg" idx="2"/>
          </p:nvPr>
        </p:nvSpPr>
        <p:spPr>
          <a:xfrm>
            <a:off x="2160588" y="696913"/>
            <a:ext cx="2695575" cy="348932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89595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txBox="1">
            <a:spLocks noGrp="1"/>
          </p:cNvSpPr>
          <p:nvPr>
            <p:ph type="body" idx="1"/>
          </p:nvPr>
        </p:nvSpPr>
        <p:spPr>
          <a:xfrm>
            <a:off x="701675" y="4418805"/>
            <a:ext cx="5613399" cy="4186238"/>
          </a:xfrm>
          <a:prstGeom prst="rect">
            <a:avLst/>
          </a:prstGeom>
        </p:spPr>
        <p:txBody>
          <a:bodyPr lIns="91425" tIns="91425" rIns="91425" bIns="91425" anchor="t" anchorCtr="0">
            <a:noAutofit/>
          </a:bodyPr>
          <a:lstStyle/>
          <a:p>
            <a:pPr lvl="0">
              <a:spcBef>
                <a:spcPts val="0"/>
              </a:spcBef>
              <a:buNone/>
            </a:pPr>
            <a:endParaRPr/>
          </a:p>
        </p:txBody>
      </p:sp>
      <p:sp>
        <p:nvSpPr>
          <p:cNvPr id="106" name="Shape 106"/>
          <p:cNvSpPr>
            <a:spLocks noGrp="1" noRot="1" noChangeAspect="1"/>
          </p:cNvSpPr>
          <p:nvPr>
            <p:ph type="sldImg" idx="2"/>
          </p:nvPr>
        </p:nvSpPr>
        <p:spPr>
          <a:xfrm>
            <a:off x="2160588" y="696913"/>
            <a:ext cx="2695575" cy="348932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39478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txBox="1">
            <a:spLocks noGrp="1"/>
          </p:cNvSpPr>
          <p:nvPr>
            <p:ph type="body" idx="1"/>
          </p:nvPr>
        </p:nvSpPr>
        <p:spPr>
          <a:xfrm>
            <a:off x="701675" y="4418805"/>
            <a:ext cx="5613399" cy="4186238"/>
          </a:xfrm>
          <a:prstGeom prst="rect">
            <a:avLst/>
          </a:prstGeom>
        </p:spPr>
        <p:txBody>
          <a:bodyPr lIns="91425" tIns="91425" rIns="91425" bIns="91425" anchor="t" anchorCtr="0">
            <a:noAutofit/>
          </a:bodyPr>
          <a:lstStyle/>
          <a:p>
            <a:pPr lvl="0">
              <a:spcBef>
                <a:spcPts val="0"/>
              </a:spcBef>
              <a:buNone/>
            </a:pPr>
            <a:endParaRPr/>
          </a:p>
        </p:txBody>
      </p:sp>
      <p:sp>
        <p:nvSpPr>
          <p:cNvPr id="106" name="Shape 106"/>
          <p:cNvSpPr>
            <a:spLocks noGrp="1" noRot="1" noChangeAspect="1"/>
          </p:cNvSpPr>
          <p:nvPr>
            <p:ph type="sldImg" idx="2"/>
          </p:nvPr>
        </p:nvSpPr>
        <p:spPr>
          <a:xfrm>
            <a:off x="2160588" y="696913"/>
            <a:ext cx="2695575" cy="348932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645879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txBox="1">
            <a:spLocks noGrp="1"/>
          </p:cNvSpPr>
          <p:nvPr>
            <p:ph type="body" idx="1"/>
          </p:nvPr>
        </p:nvSpPr>
        <p:spPr>
          <a:xfrm>
            <a:off x="701675" y="4418805"/>
            <a:ext cx="5613399" cy="4186238"/>
          </a:xfrm>
          <a:prstGeom prst="rect">
            <a:avLst/>
          </a:prstGeom>
        </p:spPr>
        <p:txBody>
          <a:bodyPr lIns="91425" tIns="91425" rIns="91425" bIns="91425" anchor="t" anchorCtr="0">
            <a:noAutofit/>
          </a:bodyPr>
          <a:lstStyle/>
          <a:p>
            <a:pPr lvl="0">
              <a:spcBef>
                <a:spcPts val="0"/>
              </a:spcBef>
              <a:buNone/>
            </a:pPr>
            <a:endParaRPr/>
          </a:p>
        </p:txBody>
      </p:sp>
      <p:sp>
        <p:nvSpPr>
          <p:cNvPr id="106" name="Shape 106"/>
          <p:cNvSpPr>
            <a:spLocks noGrp="1" noRot="1" noChangeAspect="1"/>
          </p:cNvSpPr>
          <p:nvPr>
            <p:ph type="sldImg" idx="2"/>
          </p:nvPr>
        </p:nvSpPr>
        <p:spPr>
          <a:xfrm>
            <a:off x="2160588" y="696913"/>
            <a:ext cx="2695575" cy="348932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328222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txBox="1">
            <a:spLocks noGrp="1"/>
          </p:cNvSpPr>
          <p:nvPr>
            <p:ph type="body" idx="1"/>
          </p:nvPr>
        </p:nvSpPr>
        <p:spPr>
          <a:xfrm>
            <a:off x="701675" y="4418805"/>
            <a:ext cx="5613399" cy="4186238"/>
          </a:xfrm>
          <a:prstGeom prst="rect">
            <a:avLst/>
          </a:prstGeom>
        </p:spPr>
        <p:txBody>
          <a:bodyPr lIns="91425" tIns="91425" rIns="91425" bIns="91425" anchor="t" anchorCtr="0">
            <a:noAutofit/>
          </a:bodyPr>
          <a:lstStyle/>
          <a:p>
            <a:pPr lvl="0">
              <a:spcBef>
                <a:spcPts val="0"/>
              </a:spcBef>
              <a:buNone/>
            </a:pPr>
            <a:endParaRPr/>
          </a:p>
        </p:txBody>
      </p:sp>
      <p:sp>
        <p:nvSpPr>
          <p:cNvPr id="106" name="Shape 106"/>
          <p:cNvSpPr>
            <a:spLocks noGrp="1" noRot="1" noChangeAspect="1"/>
          </p:cNvSpPr>
          <p:nvPr>
            <p:ph type="sldImg" idx="2"/>
          </p:nvPr>
        </p:nvSpPr>
        <p:spPr>
          <a:xfrm>
            <a:off x="2160588" y="696913"/>
            <a:ext cx="2695575" cy="348932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187338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txBox="1">
            <a:spLocks noGrp="1"/>
          </p:cNvSpPr>
          <p:nvPr>
            <p:ph type="body" idx="1"/>
          </p:nvPr>
        </p:nvSpPr>
        <p:spPr>
          <a:xfrm>
            <a:off x="701675" y="4418805"/>
            <a:ext cx="5613399" cy="4186238"/>
          </a:xfrm>
          <a:prstGeom prst="rect">
            <a:avLst/>
          </a:prstGeom>
        </p:spPr>
        <p:txBody>
          <a:bodyPr lIns="91425" tIns="91425" rIns="91425" bIns="91425" anchor="t" anchorCtr="0">
            <a:noAutofit/>
          </a:bodyPr>
          <a:lstStyle/>
          <a:p>
            <a:pPr lvl="0">
              <a:spcBef>
                <a:spcPts val="0"/>
              </a:spcBef>
              <a:buNone/>
            </a:pPr>
            <a:endParaRPr/>
          </a:p>
        </p:txBody>
      </p:sp>
      <p:sp>
        <p:nvSpPr>
          <p:cNvPr id="106" name="Shape 106"/>
          <p:cNvSpPr>
            <a:spLocks noGrp="1" noRot="1" noChangeAspect="1"/>
          </p:cNvSpPr>
          <p:nvPr>
            <p:ph type="sldImg" idx="2"/>
          </p:nvPr>
        </p:nvSpPr>
        <p:spPr>
          <a:xfrm>
            <a:off x="2160588" y="696913"/>
            <a:ext cx="2695575" cy="348932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842162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1079501" y="1371598"/>
            <a:ext cx="5805170" cy="7772401"/>
          </a:xfrm>
        </p:spPr>
        <p:txBody>
          <a:bodyPr>
            <a:normAutofit/>
          </a:bodyPr>
          <a:lstStyle>
            <a:lvl1pPr marL="0">
              <a:buFont typeface="Arial"/>
              <a:buNone/>
              <a:defRPr sz="950"/>
            </a:lvl1pPr>
            <a:lvl2pPr marL="0">
              <a:buFont typeface="Arial"/>
              <a:buNone/>
              <a:defRPr sz="950"/>
            </a:lvl2pPr>
            <a:lvl3pPr marL="0">
              <a:buFont typeface="Arial"/>
              <a:buNone/>
              <a:defRPr sz="950"/>
            </a:lvl3pPr>
            <a:lvl4pPr marL="0">
              <a:buFont typeface="Arial"/>
              <a:buNone/>
              <a:defRPr sz="950"/>
            </a:lvl4pPr>
            <a:lvl5pPr marL="0">
              <a:buFont typeface="Arial"/>
              <a:buNone/>
              <a:defRPr sz="9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extBox 3"/>
          <p:cNvSpPr txBox="1"/>
          <p:nvPr userDrawn="1"/>
        </p:nvSpPr>
        <p:spPr>
          <a:xfrm>
            <a:off x="1608667" y="1371598"/>
            <a:ext cx="5486401" cy="7755469"/>
          </a:xfrm>
          <a:prstGeom prst="rect">
            <a:avLst/>
          </a:prstGeom>
          <a:noFill/>
        </p:spPr>
        <p:txBody>
          <a:bodyPr wrap="square" rtlCol="0">
            <a:spAutoFit/>
          </a:bodyPr>
          <a:lstStyle/>
          <a:p>
            <a:endParaRPr lang="en-US" dirty="0"/>
          </a:p>
        </p:txBody>
      </p:sp>
      <p:sp>
        <p:nvSpPr>
          <p:cNvPr id="6" name="Text Placeholder 5"/>
          <p:cNvSpPr>
            <a:spLocks noGrp="1"/>
          </p:cNvSpPr>
          <p:nvPr>
            <p:ph type="body" sz="quarter" idx="10"/>
          </p:nvPr>
        </p:nvSpPr>
        <p:spPr>
          <a:xfrm>
            <a:off x="1130301" y="1371597"/>
            <a:ext cx="5710767" cy="775546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extBox 3"/>
          <p:cNvSpPr txBox="1"/>
          <p:nvPr userDrawn="1"/>
        </p:nvSpPr>
        <p:spPr>
          <a:xfrm>
            <a:off x="1608667" y="1371598"/>
            <a:ext cx="5486401" cy="7755469"/>
          </a:xfrm>
          <a:prstGeom prst="rect">
            <a:avLst/>
          </a:prstGeom>
          <a:noFill/>
        </p:spPr>
        <p:txBody>
          <a:bodyPr wrap="square" rtlCol="0">
            <a:spAutoFit/>
          </a:bodyPr>
          <a:lstStyle/>
          <a:p>
            <a:endParaRPr lang="en-US" dirty="0"/>
          </a:p>
        </p:txBody>
      </p:sp>
      <p:sp>
        <p:nvSpPr>
          <p:cNvPr id="6" name="Text Placeholder 5"/>
          <p:cNvSpPr>
            <a:spLocks noGrp="1"/>
          </p:cNvSpPr>
          <p:nvPr>
            <p:ph type="body" sz="quarter" idx="10"/>
          </p:nvPr>
        </p:nvSpPr>
        <p:spPr>
          <a:xfrm>
            <a:off x="1130301" y="1371597"/>
            <a:ext cx="5710767" cy="775546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00668" y="3877471"/>
            <a:ext cx="5710768" cy="1100929"/>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1100668" y="5143500"/>
            <a:ext cx="5710767" cy="41021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descr="Vision_Logo_RGB.png"/>
          <p:cNvPicPr>
            <a:picLocks noChangeAspect="1"/>
          </p:cNvPicPr>
          <p:nvPr userDrawn="1"/>
        </p:nvPicPr>
        <p:blipFill>
          <a:blip r:embed="rId3"/>
          <a:stretch>
            <a:fillRect/>
          </a:stretch>
        </p:blipFill>
        <p:spPr>
          <a:xfrm>
            <a:off x="5168714" y="430445"/>
            <a:ext cx="1977153" cy="359664"/>
          </a:xfrm>
          <a:prstGeom prst="rect">
            <a:avLst/>
          </a:prstGeom>
        </p:spPr>
      </p:pic>
      <p:sp>
        <p:nvSpPr>
          <p:cNvPr id="6" name="Text Placeholder 4"/>
          <p:cNvSpPr txBox="1">
            <a:spLocks/>
          </p:cNvSpPr>
          <p:nvPr userDrawn="1"/>
        </p:nvSpPr>
        <p:spPr>
          <a:xfrm>
            <a:off x="4309535" y="9423400"/>
            <a:ext cx="2501900" cy="348989"/>
          </a:xfrm>
          <a:prstGeom prst="rect">
            <a:avLst/>
          </a:prstGeom>
        </p:spPr>
        <p:txBody>
          <a:bodyPr vert="horz" lIns="91440" tIns="45720" rIns="91440" bIns="45720" rtlCol="0">
            <a:normAutofit/>
          </a:bodyPr>
          <a:lstStyle>
            <a:lvl1pPr algn="r">
              <a:defRPr/>
            </a:lvl1pPr>
          </a:lstStyle>
          <a:p>
            <a:pPr marL="342900" marR="0" lvl="0" indent="-342900" algn="r" defTabSz="457200" rtl="0" eaLnBrk="1" fontAlgn="auto" latinLnBrk="0" hangingPunct="1">
              <a:lnSpc>
                <a:spcPct val="100000"/>
              </a:lnSpc>
              <a:spcBef>
                <a:spcPct val="20000"/>
              </a:spcBef>
              <a:spcAft>
                <a:spcPts val="0"/>
              </a:spcAft>
              <a:buClrTx/>
              <a:buSzTx/>
              <a:buFont typeface="Arial"/>
              <a:buNone/>
              <a:tabLst/>
              <a:defRPr/>
            </a:pPr>
            <a:fld id="{E0EFAA7C-DA08-FB4B-B726-2D33357680DB}" type="slidenum">
              <a:rPr kumimoji="0" lang="en-US" sz="1050" b="0" i="0" u="none" strike="noStrike" kern="1200" cap="none" spc="0" normalizeH="0" baseline="0" noProof="0" smtClean="0">
                <a:ln>
                  <a:noFill/>
                </a:ln>
                <a:solidFill>
                  <a:srgbClr val="000000"/>
                </a:solidFill>
                <a:effectLst/>
                <a:uLnTx/>
                <a:uFillTx/>
                <a:latin typeface="Tahoma"/>
                <a:ea typeface="+mn-ea"/>
                <a:cs typeface="Tahoma"/>
              </a:rPr>
              <a:pPr marL="342900" marR="0" lvl="0" indent="-342900" algn="r" defTabSz="457200" rtl="0" eaLnBrk="1" fontAlgn="auto" latinLnBrk="0" hangingPunct="1">
                <a:lnSpc>
                  <a:spcPct val="100000"/>
                </a:lnSpc>
                <a:spcBef>
                  <a:spcPct val="20000"/>
                </a:spcBef>
                <a:spcAft>
                  <a:spcPts val="0"/>
                </a:spcAft>
                <a:buClrTx/>
                <a:buSzTx/>
                <a:buFont typeface="Arial"/>
                <a:buNone/>
                <a:tabLst/>
                <a:defRPr/>
              </a:pPr>
              <a:t>‹#›</a:t>
            </a:fld>
            <a:endParaRPr kumimoji="0" lang="en-US" sz="1050" b="0" i="0" u="none" strike="noStrike" kern="1200" cap="none" spc="0" normalizeH="0" baseline="0" noProof="0" dirty="0">
              <a:ln>
                <a:noFill/>
              </a:ln>
              <a:solidFill>
                <a:srgbClr val="000000"/>
              </a:solidFill>
              <a:effectLst/>
              <a:uLnTx/>
              <a:uFillTx/>
              <a:latin typeface="Tahoma"/>
              <a:ea typeface="+mn-ea"/>
              <a:cs typeface="Tahoma"/>
            </a:endParaRPr>
          </a:p>
        </p:txBody>
      </p:sp>
    </p:spTree>
  </p:cSld>
  <p:clrMap bg1="lt1" tx1="dk1" bg2="lt2" tx2="dk2" accent1="accent1" accent2="accent2" accent3="accent3" accent4="accent4" accent5="accent5" accent6="accent6" hlink="hlink" folHlink="folHlink"/>
  <p:sldLayoutIdLst>
    <p:sldLayoutId id="2147483665" r:id="rId1"/>
  </p:sldLayoutIdLst>
  <p:hf hdr="0" ftr="0" dt="0"/>
  <p:txStyles>
    <p:titleStyle>
      <a:lvl1pPr algn="l" defTabSz="457200" rtl="0" eaLnBrk="1" latinLnBrk="0" hangingPunct="1">
        <a:spcBef>
          <a:spcPct val="0"/>
        </a:spcBef>
        <a:buNone/>
        <a:defRPr sz="2400" b="0" kern="1200">
          <a:solidFill>
            <a:schemeClr val="tx1"/>
          </a:solidFill>
          <a:latin typeface="Tahoma"/>
          <a:ea typeface="+mj-ea"/>
          <a:cs typeface="Tahoma"/>
        </a:defRPr>
      </a:lvl1pPr>
    </p:titleStyle>
    <p:bodyStyle>
      <a:lvl1pPr marL="0" indent="-342900" algn="l" defTabSz="457200" rtl="0" eaLnBrk="1" latinLnBrk="0" hangingPunct="1">
        <a:spcBef>
          <a:spcPct val="20000"/>
        </a:spcBef>
        <a:buFontTx/>
        <a:buNone/>
        <a:defRPr sz="950" kern="1200">
          <a:solidFill>
            <a:srgbClr val="000000"/>
          </a:solidFill>
          <a:latin typeface="Tahoma"/>
          <a:ea typeface="+mn-ea"/>
          <a:cs typeface="Tahoma"/>
        </a:defRPr>
      </a:lvl1pPr>
      <a:lvl2pPr marL="0" indent="-285750" algn="l" defTabSz="457200" rtl="0" eaLnBrk="1" latinLnBrk="0" hangingPunct="1">
        <a:spcBef>
          <a:spcPct val="20000"/>
        </a:spcBef>
        <a:buFontTx/>
        <a:buNone/>
        <a:defRPr sz="950" kern="1200">
          <a:solidFill>
            <a:srgbClr val="000000"/>
          </a:solidFill>
          <a:latin typeface="Tahoma"/>
          <a:ea typeface="+mn-ea"/>
          <a:cs typeface="Tahoma"/>
        </a:defRPr>
      </a:lvl2pPr>
      <a:lvl3pPr marL="0" indent="-228600" algn="l" defTabSz="457200" rtl="0" eaLnBrk="1" latinLnBrk="0" hangingPunct="1">
        <a:spcBef>
          <a:spcPct val="20000"/>
        </a:spcBef>
        <a:buFontTx/>
        <a:buNone/>
        <a:defRPr sz="950" kern="1200">
          <a:solidFill>
            <a:srgbClr val="000000"/>
          </a:solidFill>
          <a:latin typeface="Tahoma"/>
          <a:ea typeface="+mn-ea"/>
          <a:cs typeface="Tahoma"/>
        </a:defRPr>
      </a:lvl3pPr>
      <a:lvl4pPr marL="0" indent="-228600" algn="l" defTabSz="457200" rtl="0" eaLnBrk="1" latinLnBrk="0" hangingPunct="1">
        <a:spcBef>
          <a:spcPct val="20000"/>
        </a:spcBef>
        <a:buFontTx/>
        <a:buNone/>
        <a:defRPr sz="950" kern="1200">
          <a:solidFill>
            <a:srgbClr val="000000"/>
          </a:solidFill>
          <a:latin typeface="Tahoma"/>
          <a:ea typeface="+mn-ea"/>
          <a:cs typeface="Tahoma"/>
        </a:defRPr>
      </a:lvl4pPr>
      <a:lvl5pPr marL="0" indent="-228600" algn="l" defTabSz="457200" rtl="0" eaLnBrk="1" latinLnBrk="0" hangingPunct="1">
        <a:spcBef>
          <a:spcPct val="20000"/>
        </a:spcBef>
        <a:buFontTx/>
        <a:buNone/>
        <a:defRPr sz="950" kern="1200">
          <a:solidFill>
            <a:srgbClr val="000000"/>
          </a:solidFill>
          <a:latin typeface="Tahoma"/>
          <a:ea typeface="+mn-ea"/>
          <a:cs typeface="Tahom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13368" y="3877471"/>
            <a:ext cx="5710768" cy="1100929"/>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1113368" y="5143500"/>
            <a:ext cx="5710767" cy="41021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descr="Vision_Logo_RGB.png"/>
          <p:cNvPicPr>
            <a:picLocks noChangeAspect="1"/>
          </p:cNvPicPr>
          <p:nvPr userDrawn="1"/>
        </p:nvPicPr>
        <p:blipFill>
          <a:blip r:embed="rId3"/>
          <a:stretch>
            <a:fillRect/>
          </a:stretch>
        </p:blipFill>
        <p:spPr>
          <a:xfrm>
            <a:off x="5168714" y="430445"/>
            <a:ext cx="1977153" cy="359664"/>
          </a:xfrm>
          <a:prstGeom prst="rect">
            <a:avLst/>
          </a:prstGeom>
        </p:spPr>
      </p:pic>
      <p:sp>
        <p:nvSpPr>
          <p:cNvPr id="7" name="Text Placeholder 4"/>
          <p:cNvSpPr txBox="1">
            <a:spLocks/>
          </p:cNvSpPr>
          <p:nvPr userDrawn="1"/>
        </p:nvSpPr>
        <p:spPr>
          <a:xfrm>
            <a:off x="4309535" y="9423400"/>
            <a:ext cx="2501900" cy="348989"/>
          </a:xfrm>
          <a:prstGeom prst="rect">
            <a:avLst/>
          </a:prstGeom>
        </p:spPr>
        <p:txBody>
          <a:bodyPr vert="horz" lIns="91440" tIns="45720" rIns="91440" bIns="45720" rtlCol="0">
            <a:normAutofit/>
          </a:bodyPr>
          <a:lstStyle>
            <a:lvl1pPr algn="r">
              <a:defRPr/>
            </a:lvl1pPr>
          </a:lstStyle>
          <a:p>
            <a:pPr marL="342900" marR="0" lvl="0" indent="-342900" algn="r" defTabSz="457200" rtl="0" eaLnBrk="1" fontAlgn="auto" latinLnBrk="0" hangingPunct="1">
              <a:lnSpc>
                <a:spcPct val="100000"/>
              </a:lnSpc>
              <a:spcBef>
                <a:spcPct val="20000"/>
              </a:spcBef>
              <a:spcAft>
                <a:spcPts val="0"/>
              </a:spcAft>
              <a:buClrTx/>
              <a:buSzTx/>
              <a:buFont typeface="Arial"/>
              <a:buNone/>
              <a:tabLst/>
              <a:defRPr/>
            </a:pPr>
            <a:fld id="{E0EFAA7C-DA08-FB4B-B726-2D33357680DB}" type="slidenum">
              <a:rPr kumimoji="0" lang="en-US" sz="1050" b="0" i="0" u="none" strike="noStrike" kern="1200" cap="none" spc="0" normalizeH="0" baseline="0" noProof="0" smtClean="0">
                <a:ln>
                  <a:noFill/>
                </a:ln>
                <a:solidFill>
                  <a:srgbClr val="000000"/>
                </a:solidFill>
                <a:effectLst/>
                <a:uLnTx/>
                <a:uFillTx/>
                <a:latin typeface="Tahoma"/>
                <a:ea typeface="+mn-ea"/>
                <a:cs typeface="Tahoma"/>
              </a:rPr>
              <a:pPr marL="342900" marR="0" lvl="0" indent="-342900" algn="r" defTabSz="457200" rtl="0" eaLnBrk="1" fontAlgn="auto" latinLnBrk="0" hangingPunct="1">
                <a:lnSpc>
                  <a:spcPct val="100000"/>
                </a:lnSpc>
                <a:spcBef>
                  <a:spcPct val="20000"/>
                </a:spcBef>
                <a:spcAft>
                  <a:spcPts val="0"/>
                </a:spcAft>
                <a:buClrTx/>
                <a:buSzTx/>
                <a:buFont typeface="Arial"/>
                <a:buNone/>
                <a:tabLst/>
                <a:defRPr/>
              </a:pPr>
              <a:t>‹#›</a:t>
            </a:fld>
            <a:endParaRPr kumimoji="0" lang="en-US" sz="1050" b="0" i="0" u="none" strike="noStrike" kern="1200" cap="none" spc="0" normalizeH="0" baseline="0" noProof="0" dirty="0">
              <a:ln>
                <a:noFill/>
              </a:ln>
              <a:solidFill>
                <a:srgbClr val="000000"/>
              </a:solidFill>
              <a:effectLst/>
              <a:uLnTx/>
              <a:uFillTx/>
              <a:latin typeface="Tahoma"/>
              <a:ea typeface="+mn-ea"/>
              <a:cs typeface="Tahoma"/>
            </a:endParaRPr>
          </a:p>
        </p:txBody>
      </p:sp>
    </p:spTree>
  </p:cSld>
  <p:clrMap bg1="lt1" tx1="dk1" bg2="lt2" tx2="dk2" accent1="accent1" accent2="accent2" accent3="accent3" accent4="accent4" accent5="accent5" accent6="accent6" hlink="hlink" folHlink="folHlink"/>
  <p:sldLayoutIdLst>
    <p:sldLayoutId id="2147483667" r:id="rId1"/>
  </p:sldLayoutIdLst>
  <p:hf hdr="0" ftr="0" dt="0"/>
  <p:txStyles>
    <p:titleStyle>
      <a:lvl1pPr algn="l" defTabSz="457200" rtl="0" eaLnBrk="1" latinLnBrk="0" hangingPunct="1">
        <a:spcBef>
          <a:spcPct val="0"/>
        </a:spcBef>
        <a:buNone/>
        <a:defRPr sz="2400" b="0" kern="1200">
          <a:solidFill>
            <a:schemeClr val="tx1"/>
          </a:solidFill>
          <a:latin typeface="Tahoma"/>
          <a:ea typeface="+mj-ea"/>
          <a:cs typeface="Tahoma"/>
        </a:defRPr>
      </a:lvl1pPr>
    </p:titleStyle>
    <p:bodyStyle>
      <a:lvl1pPr marL="0" indent="-342900" algn="l" defTabSz="457200" rtl="0" eaLnBrk="1" latinLnBrk="0" hangingPunct="1">
        <a:spcBef>
          <a:spcPct val="20000"/>
        </a:spcBef>
        <a:buFontTx/>
        <a:buNone/>
        <a:defRPr sz="950" kern="1200">
          <a:solidFill>
            <a:srgbClr val="000000"/>
          </a:solidFill>
          <a:latin typeface="Tahoma"/>
          <a:ea typeface="+mn-ea"/>
          <a:cs typeface="Tahoma"/>
        </a:defRPr>
      </a:lvl1pPr>
      <a:lvl2pPr marL="0" indent="-285750" algn="l" defTabSz="457200" rtl="0" eaLnBrk="1" latinLnBrk="0" hangingPunct="1">
        <a:spcBef>
          <a:spcPct val="20000"/>
        </a:spcBef>
        <a:buFontTx/>
        <a:buNone/>
        <a:defRPr sz="950" kern="1200">
          <a:solidFill>
            <a:srgbClr val="000000"/>
          </a:solidFill>
          <a:latin typeface="Tahoma"/>
          <a:ea typeface="+mn-ea"/>
          <a:cs typeface="Tahoma"/>
        </a:defRPr>
      </a:lvl2pPr>
      <a:lvl3pPr marL="0" indent="-228600" algn="l" defTabSz="457200" rtl="0" eaLnBrk="1" latinLnBrk="0" hangingPunct="1">
        <a:spcBef>
          <a:spcPct val="20000"/>
        </a:spcBef>
        <a:buFontTx/>
        <a:buNone/>
        <a:defRPr sz="950" kern="1200">
          <a:solidFill>
            <a:srgbClr val="000000"/>
          </a:solidFill>
          <a:latin typeface="Tahoma"/>
          <a:ea typeface="+mn-ea"/>
          <a:cs typeface="Tahoma"/>
        </a:defRPr>
      </a:lvl3pPr>
      <a:lvl4pPr marL="0" indent="-228600" algn="l" defTabSz="457200" rtl="0" eaLnBrk="1" latinLnBrk="0" hangingPunct="1">
        <a:spcBef>
          <a:spcPct val="20000"/>
        </a:spcBef>
        <a:buFontTx/>
        <a:buNone/>
        <a:defRPr sz="950" kern="1200">
          <a:solidFill>
            <a:srgbClr val="000000"/>
          </a:solidFill>
          <a:latin typeface="Tahoma"/>
          <a:ea typeface="+mn-ea"/>
          <a:cs typeface="Tahoma"/>
        </a:defRPr>
      </a:lvl4pPr>
      <a:lvl5pPr marL="0" indent="-228600" algn="l" defTabSz="457200" rtl="0" eaLnBrk="1" latinLnBrk="0" hangingPunct="1">
        <a:spcBef>
          <a:spcPct val="20000"/>
        </a:spcBef>
        <a:buFontTx/>
        <a:buNone/>
        <a:defRPr sz="950" kern="1200">
          <a:solidFill>
            <a:srgbClr val="000000"/>
          </a:solidFill>
          <a:latin typeface="Tahoma"/>
          <a:ea typeface="+mn-ea"/>
          <a:cs typeface="Tahom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13368" y="3877471"/>
            <a:ext cx="5710768" cy="1100929"/>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1113368" y="5143500"/>
            <a:ext cx="5710767" cy="41021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4"/>
          <p:cNvSpPr txBox="1">
            <a:spLocks/>
          </p:cNvSpPr>
          <p:nvPr userDrawn="1"/>
        </p:nvSpPr>
        <p:spPr>
          <a:xfrm>
            <a:off x="4309535" y="9423400"/>
            <a:ext cx="2501900" cy="348989"/>
          </a:xfrm>
          <a:prstGeom prst="rect">
            <a:avLst/>
          </a:prstGeom>
        </p:spPr>
        <p:txBody>
          <a:bodyPr vert="horz" lIns="91440" tIns="45720" rIns="91440" bIns="45720" rtlCol="0">
            <a:normAutofit/>
          </a:bodyPr>
          <a:lstStyle>
            <a:lvl1pPr algn="r">
              <a:defRPr/>
            </a:lvl1pPr>
          </a:lstStyle>
          <a:p>
            <a:pPr marL="342900" marR="0" lvl="0" indent="-342900" algn="r" defTabSz="457200" rtl="0" eaLnBrk="1" fontAlgn="auto" latinLnBrk="0" hangingPunct="1">
              <a:lnSpc>
                <a:spcPct val="100000"/>
              </a:lnSpc>
              <a:spcBef>
                <a:spcPct val="20000"/>
              </a:spcBef>
              <a:spcAft>
                <a:spcPts val="0"/>
              </a:spcAft>
              <a:buClrTx/>
              <a:buSzTx/>
              <a:buFont typeface="Arial"/>
              <a:buNone/>
              <a:tabLst/>
              <a:defRPr/>
            </a:pPr>
            <a:fld id="{E0EFAA7C-DA08-FB4B-B726-2D33357680DB}" type="slidenum">
              <a:rPr kumimoji="0" lang="en-US" sz="1050" b="0" i="0" u="none" strike="noStrike" kern="1200" cap="none" spc="0" normalizeH="0" baseline="0" noProof="0" smtClean="0">
                <a:ln>
                  <a:noFill/>
                </a:ln>
                <a:solidFill>
                  <a:srgbClr val="000000"/>
                </a:solidFill>
                <a:effectLst/>
                <a:uLnTx/>
                <a:uFillTx/>
                <a:latin typeface="Tahoma"/>
                <a:ea typeface="+mn-ea"/>
                <a:cs typeface="Tahoma"/>
              </a:rPr>
              <a:pPr marL="342900" marR="0" lvl="0" indent="-342900" algn="r" defTabSz="457200" rtl="0" eaLnBrk="1" fontAlgn="auto" latinLnBrk="0" hangingPunct="1">
                <a:lnSpc>
                  <a:spcPct val="100000"/>
                </a:lnSpc>
                <a:spcBef>
                  <a:spcPct val="20000"/>
                </a:spcBef>
                <a:spcAft>
                  <a:spcPts val="0"/>
                </a:spcAft>
                <a:buClrTx/>
                <a:buSzTx/>
                <a:buFont typeface="Arial"/>
                <a:buNone/>
                <a:tabLst/>
                <a:defRPr/>
              </a:pPr>
              <a:t>‹#›</a:t>
            </a:fld>
            <a:endParaRPr kumimoji="0" lang="en-US" sz="1050" b="0" i="0" u="none" strike="noStrike" kern="1200" cap="none" spc="0" normalizeH="0" baseline="0" noProof="0" dirty="0">
              <a:ln>
                <a:noFill/>
              </a:ln>
              <a:solidFill>
                <a:srgbClr val="000000"/>
              </a:solidFill>
              <a:effectLst/>
              <a:uLnTx/>
              <a:uFillTx/>
              <a:latin typeface="Tahoma"/>
              <a:ea typeface="+mn-ea"/>
              <a:cs typeface="Tahoma"/>
            </a:endParaRPr>
          </a:p>
        </p:txBody>
      </p:sp>
    </p:spTree>
  </p:cSld>
  <p:clrMap bg1="lt1" tx1="dk1" bg2="lt2" tx2="dk2" accent1="accent1" accent2="accent2" accent3="accent3" accent4="accent4" accent5="accent5" accent6="accent6" hlink="hlink" folHlink="folHlink"/>
  <p:sldLayoutIdLst>
    <p:sldLayoutId id="2147483669" r:id="rId1"/>
  </p:sldLayoutIdLst>
  <p:hf hdr="0" ftr="0" dt="0"/>
  <p:txStyles>
    <p:titleStyle>
      <a:lvl1pPr algn="l" defTabSz="457200" rtl="0" eaLnBrk="1" latinLnBrk="0" hangingPunct="1">
        <a:spcBef>
          <a:spcPct val="0"/>
        </a:spcBef>
        <a:buNone/>
        <a:defRPr sz="2400" b="0" kern="1200">
          <a:solidFill>
            <a:schemeClr val="tx1"/>
          </a:solidFill>
          <a:latin typeface="Tahoma"/>
          <a:ea typeface="+mj-ea"/>
          <a:cs typeface="Tahoma"/>
        </a:defRPr>
      </a:lvl1pPr>
    </p:titleStyle>
    <p:bodyStyle>
      <a:lvl1pPr marL="0" indent="-342900" algn="l" defTabSz="457200" rtl="0" eaLnBrk="1" latinLnBrk="0" hangingPunct="1">
        <a:spcBef>
          <a:spcPct val="20000"/>
        </a:spcBef>
        <a:buFontTx/>
        <a:buNone/>
        <a:defRPr sz="950" kern="1200">
          <a:solidFill>
            <a:srgbClr val="000000"/>
          </a:solidFill>
          <a:latin typeface="Tahoma"/>
          <a:ea typeface="+mn-ea"/>
          <a:cs typeface="Tahoma"/>
        </a:defRPr>
      </a:lvl1pPr>
      <a:lvl2pPr marL="0" indent="-285750" algn="l" defTabSz="457200" rtl="0" eaLnBrk="1" latinLnBrk="0" hangingPunct="1">
        <a:spcBef>
          <a:spcPct val="20000"/>
        </a:spcBef>
        <a:buFontTx/>
        <a:buNone/>
        <a:defRPr sz="950" kern="1200">
          <a:solidFill>
            <a:srgbClr val="000000"/>
          </a:solidFill>
          <a:latin typeface="Tahoma"/>
          <a:ea typeface="+mn-ea"/>
          <a:cs typeface="Tahoma"/>
        </a:defRPr>
      </a:lvl2pPr>
      <a:lvl3pPr marL="0" indent="-228600" algn="l" defTabSz="457200" rtl="0" eaLnBrk="1" latinLnBrk="0" hangingPunct="1">
        <a:spcBef>
          <a:spcPct val="20000"/>
        </a:spcBef>
        <a:buFontTx/>
        <a:buNone/>
        <a:defRPr sz="950" kern="1200">
          <a:solidFill>
            <a:srgbClr val="000000"/>
          </a:solidFill>
          <a:latin typeface="Tahoma"/>
          <a:ea typeface="+mn-ea"/>
          <a:cs typeface="Tahoma"/>
        </a:defRPr>
      </a:lvl3pPr>
      <a:lvl4pPr marL="0" indent="-228600" algn="l" defTabSz="457200" rtl="0" eaLnBrk="1" latinLnBrk="0" hangingPunct="1">
        <a:spcBef>
          <a:spcPct val="20000"/>
        </a:spcBef>
        <a:buFontTx/>
        <a:buNone/>
        <a:defRPr sz="950" kern="1200">
          <a:solidFill>
            <a:srgbClr val="000000"/>
          </a:solidFill>
          <a:latin typeface="Tahoma"/>
          <a:ea typeface="+mn-ea"/>
          <a:cs typeface="Tahoma"/>
        </a:defRPr>
      </a:lvl4pPr>
      <a:lvl5pPr marL="0" indent="-228600" algn="l" defTabSz="457200" rtl="0" eaLnBrk="1" latinLnBrk="0" hangingPunct="1">
        <a:spcBef>
          <a:spcPct val="20000"/>
        </a:spcBef>
        <a:buFontTx/>
        <a:buNone/>
        <a:defRPr sz="950" kern="1200">
          <a:solidFill>
            <a:srgbClr val="000000"/>
          </a:solidFill>
          <a:latin typeface="Tahoma"/>
          <a:ea typeface="+mn-ea"/>
          <a:cs typeface="Tahom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d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www.techsmith.com/jing.html"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NUL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8.Intro.png"/>
          <p:cNvPicPr>
            <a:picLocks noChangeAspect="1"/>
          </p:cNvPicPr>
          <p:nvPr/>
        </p:nvPicPr>
        <p:blipFill>
          <a:blip r:embed="rId2"/>
          <a:stretch>
            <a:fillRect/>
          </a:stretch>
        </p:blipFill>
        <p:spPr>
          <a:xfrm>
            <a:off x="0" y="0"/>
            <a:ext cx="7772400" cy="10058400"/>
          </a:xfrm>
          <a:prstGeom prst="rect">
            <a:avLst/>
          </a:prstGeom>
        </p:spPr>
      </p:pic>
      <p:sp>
        <p:nvSpPr>
          <p:cNvPr id="5" name="TextBox 4"/>
          <p:cNvSpPr txBox="1"/>
          <p:nvPr/>
        </p:nvSpPr>
        <p:spPr>
          <a:xfrm>
            <a:off x="1311729" y="4570619"/>
            <a:ext cx="3102491" cy="1446550"/>
          </a:xfrm>
          <a:prstGeom prst="rect">
            <a:avLst/>
          </a:prstGeom>
          <a:noFill/>
        </p:spPr>
        <p:txBody>
          <a:bodyPr wrap="square" rtlCol="0">
            <a:spAutoFit/>
          </a:bodyPr>
          <a:lstStyle/>
          <a:p>
            <a:r>
              <a:rPr lang="en-US" sz="3200" dirty="0">
                <a:solidFill>
                  <a:srgbClr val="FFFFFF"/>
                </a:solidFill>
              </a:rPr>
              <a:t>UAT Guide &amp; Checklist</a:t>
            </a:r>
          </a:p>
          <a:p>
            <a:endParaRPr lang="en-US" sz="2400" dirty="0">
              <a:solidFill>
                <a:srgbClr val="FFFFFF"/>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14220" y="9060661"/>
            <a:ext cx="3032766" cy="551689"/>
          </a:xfrm>
          <a:prstGeom prst="rect">
            <a:avLst/>
          </a:prstGeom>
        </p:spPr>
      </p:pic>
    </p:spTree>
    <p:extLst>
      <p:ext uri="{BB962C8B-B14F-4D97-AF65-F5344CB8AC3E}">
        <p14:creationId xmlns:p14="http://schemas.microsoft.com/office/powerpoint/2010/main" val="1878451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330856" y="1240367"/>
            <a:ext cx="4038600" cy="7772401"/>
          </a:xfrm>
        </p:spPr>
        <p:txBody>
          <a:bodyPr vert="horz">
            <a:normAutofit/>
          </a:bodyPr>
          <a:lstStyle/>
          <a:p>
            <a:r>
              <a:rPr lang="en-US" sz="3200" dirty="0">
                <a:solidFill>
                  <a:schemeClr val="tx1"/>
                </a:solidFill>
              </a:rPr>
              <a:t>Contents</a:t>
            </a:r>
          </a:p>
          <a:p>
            <a:pPr lvl="2"/>
            <a:endParaRPr lang="en-US" dirty="0"/>
          </a:p>
          <a:p>
            <a:pPr lvl="2">
              <a:spcAft>
                <a:spcPts val="600"/>
              </a:spcAft>
            </a:pPr>
            <a:r>
              <a:rPr lang="en-US" sz="1400" b="1" dirty="0">
                <a:solidFill>
                  <a:srgbClr val="381F6B"/>
                </a:solidFill>
              </a:rPr>
              <a:t>Overview							3</a:t>
            </a:r>
          </a:p>
          <a:p>
            <a:pPr marL="171450" lvl="4" indent="-171450">
              <a:buFont typeface="Arial" panose="020B0604020202020204" pitchFamily="34" charset="0"/>
              <a:buChar char="•"/>
            </a:pPr>
            <a:r>
              <a:rPr lang="en-US" sz="1000" dirty="0"/>
              <a:t>What is UAT?</a:t>
            </a:r>
          </a:p>
          <a:p>
            <a:pPr marL="171450" lvl="4" indent="-171450">
              <a:buFont typeface="Arial" panose="020B0604020202020204" pitchFamily="34" charset="0"/>
              <a:buChar char="•"/>
            </a:pPr>
            <a:r>
              <a:rPr lang="en-US" sz="1000" dirty="0"/>
              <a:t>When does UAT take place?</a:t>
            </a:r>
          </a:p>
          <a:p>
            <a:pPr marL="171450" lvl="4" indent="-171450">
              <a:buFont typeface="Arial" panose="020B0604020202020204" pitchFamily="34" charset="0"/>
              <a:buChar char="•"/>
            </a:pPr>
            <a:r>
              <a:rPr lang="en-US" sz="1000" dirty="0"/>
              <a:t>Issue or Change?</a:t>
            </a:r>
          </a:p>
          <a:p>
            <a:pPr marL="171450" lvl="4" indent="-171450">
              <a:buFont typeface="Arial" panose="020B0604020202020204" pitchFamily="34" charset="0"/>
              <a:buChar char="•"/>
            </a:pPr>
            <a:r>
              <a:rPr lang="en-US" sz="1000" dirty="0"/>
              <a:t>Goals of this Guide</a:t>
            </a:r>
          </a:p>
          <a:p>
            <a:pPr lvl="2"/>
            <a:r>
              <a:rPr lang="en-US" sz="1000" dirty="0"/>
              <a:t>Before You Begin						4</a:t>
            </a:r>
          </a:p>
          <a:p>
            <a:pPr lvl="2"/>
            <a:r>
              <a:rPr lang="en-US" sz="1000" dirty="0"/>
              <a:t>UAT Spreadsheet						5</a:t>
            </a:r>
          </a:p>
          <a:p>
            <a:pPr lvl="2"/>
            <a:endParaRPr lang="en-US" sz="1000" dirty="0"/>
          </a:p>
          <a:p>
            <a:pPr lvl="2"/>
            <a:r>
              <a:rPr lang="en-US" sz="1400" b="1" dirty="0">
                <a:solidFill>
                  <a:srgbClr val="381F6B"/>
                </a:solidFill>
              </a:rPr>
              <a:t>UAT Checklist                                           6-8</a:t>
            </a:r>
          </a:p>
          <a:p>
            <a:pPr lvl="2"/>
            <a:endParaRPr lang="en-US" sz="1400" b="1" dirty="0">
              <a:solidFill>
                <a:srgbClr val="381F6B"/>
              </a:solidFill>
            </a:endParaRPr>
          </a:p>
          <a:p>
            <a:pPr lvl="2"/>
            <a:r>
              <a:rPr lang="en-US" sz="1400" b="1" dirty="0">
                <a:solidFill>
                  <a:srgbClr val="381F6B"/>
                </a:solidFill>
              </a:rPr>
              <a:t>Glossary of Terms					9</a:t>
            </a:r>
            <a:endParaRPr lang="en-US" sz="1400" dirty="0"/>
          </a:p>
          <a:p>
            <a:pPr lvl="2"/>
            <a:endParaRPr lang="en-US" dirty="0"/>
          </a:p>
          <a:p>
            <a:pPr lvl="0"/>
            <a:r>
              <a:rPr lang="en-US" sz="900" dirty="0"/>
              <a:t>					</a:t>
            </a:r>
          </a:p>
        </p:txBody>
      </p:sp>
      <p:pic>
        <p:nvPicPr>
          <p:cNvPr id="4" name="Picture 3"/>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3"/>
              <a:stretch>
                <a:fillRect/>
              </a:stretch>
            </p:blipFill>
          </mc:Choice>
          <mc:Fallback>
            <p:blipFill>
              <a:blip r:embed="rId4"/>
              <a:stretch>
                <a:fillRect/>
              </a:stretch>
            </p:blipFill>
          </mc:Fallback>
        </mc:AlternateContent>
        <p:spPr>
          <a:xfrm>
            <a:off x="-16933" y="1248832"/>
            <a:ext cx="863600" cy="8877300"/>
          </a:xfrm>
          <a:prstGeom prst="rect">
            <a:avLst/>
          </a:prstGeom>
        </p:spPr>
      </p:pic>
    </p:spTree>
    <p:extLst>
      <p:ext uri="{BB962C8B-B14F-4D97-AF65-F5344CB8AC3E}">
        <p14:creationId xmlns:p14="http://schemas.microsoft.com/office/powerpoint/2010/main" val="1734650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p:nvPr/>
        </p:nvSpPr>
        <p:spPr>
          <a:xfrm>
            <a:off x="1313605" y="1257300"/>
            <a:ext cx="5350932" cy="144655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200" dirty="0">
                <a:solidFill>
                  <a:schemeClr val="dk1"/>
                </a:solidFill>
                <a:latin typeface="Tahoma"/>
                <a:ea typeface="Tahoma"/>
                <a:cs typeface="Tahoma"/>
                <a:sym typeface="Tahoma"/>
              </a:rPr>
              <a:t>Overview</a:t>
            </a:r>
            <a:endParaRPr lang="en-US" sz="2400" dirty="0">
              <a:solidFill>
                <a:schemeClr val="dk1"/>
              </a:solidFill>
              <a:latin typeface="Trebuchet MS"/>
              <a:ea typeface="Trebuchet MS"/>
              <a:cs typeface="Trebuchet MS"/>
              <a:sym typeface="Trebuchet MS"/>
            </a:endParaRPr>
          </a:p>
        </p:txBody>
      </p:sp>
      <p:sp>
        <p:nvSpPr>
          <p:cNvPr id="109" name="Shape 109"/>
          <p:cNvSpPr txBox="1"/>
          <p:nvPr/>
        </p:nvSpPr>
        <p:spPr>
          <a:xfrm>
            <a:off x="1143000" y="4546600"/>
            <a:ext cx="184666" cy="3693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a:solidFill>
                  <a:schemeClr val="dk1"/>
                </a:solidFill>
                <a:latin typeface="Trebuchet MS"/>
                <a:ea typeface="Trebuchet MS"/>
                <a:cs typeface="Trebuchet MS"/>
                <a:sym typeface="Trebuchet MS"/>
              </a:rPr>
              <a:t>      </a:t>
            </a:r>
          </a:p>
        </p:txBody>
      </p:sp>
      <p:cxnSp>
        <p:nvCxnSpPr>
          <p:cNvPr id="110" name="Shape 110"/>
          <p:cNvCxnSpPr/>
          <p:nvPr/>
        </p:nvCxnSpPr>
        <p:spPr>
          <a:xfrm>
            <a:off x="1414991" y="2660825"/>
            <a:ext cx="5589270" cy="1587"/>
          </a:xfrm>
          <a:prstGeom prst="straightConnector1">
            <a:avLst/>
          </a:prstGeom>
          <a:noFill/>
          <a:ln w="12700" cap="flat" cmpd="sng">
            <a:solidFill>
              <a:schemeClr val="dk1"/>
            </a:solidFill>
            <a:prstDash val="solid"/>
            <a:round/>
            <a:headEnd type="none" w="med" len="med"/>
            <a:tailEnd type="none" w="med" len="med"/>
          </a:ln>
        </p:spPr>
      </p:cxnSp>
      <p:pic>
        <p:nvPicPr>
          <p:cNvPr id="111" name="Shape 111"/>
          <p:cNvPicPr preferRelativeResize="0"/>
          <p:nvPr/>
        </p:nvPicPr>
        <p:blipFill rotWithShape="1">
          <a:blip r:embed="rId3">
            <a:alphaModFix/>
          </a:blip>
          <a:srcRect/>
          <a:stretch/>
        </p:blipFill>
        <p:spPr>
          <a:xfrm>
            <a:off x="-33866" y="1240366"/>
            <a:ext cx="863599" cy="8877300"/>
          </a:xfrm>
          <a:prstGeom prst="rect">
            <a:avLst/>
          </a:prstGeom>
          <a:noFill/>
          <a:ln>
            <a:noFill/>
          </a:ln>
        </p:spPr>
      </p:pic>
      <p:sp>
        <p:nvSpPr>
          <p:cNvPr id="3" name="TextBox 2"/>
          <p:cNvSpPr txBox="1"/>
          <p:nvPr/>
        </p:nvSpPr>
        <p:spPr>
          <a:xfrm>
            <a:off x="1327666" y="2703850"/>
            <a:ext cx="5589270" cy="6478697"/>
          </a:xfrm>
          <a:prstGeom prst="rect">
            <a:avLst/>
          </a:prstGeom>
          <a:noFill/>
        </p:spPr>
        <p:txBody>
          <a:bodyPr wrap="square" rtlCol="0">
            <a:spAutoFit/>
          </a:bodyPr>
          <a:lstStyle/>
          <a:p>
            <a:pPr lvl="0"/>
            <a:r>
              <a:rPr lang="en-US" sz="1400" dirty="0">
                <a:solidFill>
                  <a:srgbClr val="381F6B"/>
                </a:solidFill>
              </a:rPr>
              <a:t>What is UAT? </a:t>
            </a:r>
          </a:p>
          <a:p>
            <a:pPr lvl="0" fontAlgn="ctr"/>
            <a:r>
              <a:rPr lang="en-US" sz="1100" dirty="0">
                <a:solidFill>
                  <a:srgbClr val="000000"/>
                </a:solidFill>
                <a:latin typeface="Tahoma" panose="020B0604030504040204" pitchFamily="34" charset="0"/>
                <a:ea typeface="Tahoma" panose="020B0604030504040204" pitchFamily="34" charset="0"/>
                <a:cs typeface="Tahoma" panose="020B0604030504040204" pitchFamily="34" charset="0"/>
              </a:rPr>
              <a:t>UAT – User Acceptance Testing – is the process by which you – the client – will examine your new site during the Soft-Launch phase of the project. Ultimately, your objective is to identify any issues or changes that will need to be made to your site before going live. UAT typically lasts 2 weeks so that our developers still have additional lead time to correct any critical issues before the site goes live. If your team requires additional time for UAT, then this may result in the launch date being pushed back.</a:t>
            </a:r>
          </a:p>
          <a:p>
            <a:pPr lvl="0"/>
            <a:endParaRPr lang="en-US" sz="900" dirty="0">
              <a:solidFill>
                <a:srgbClr val="000000"/>
              </a:solidFill>
            </a:endParaRPr>
          </a:p>
          <a:p>
            <a:r>
              <a:rPr lang="en-US" sz="1400" dirty="0">
                <a:solidFill>
                  <a:srgbClr val="381F6B"/>
                </a:solidFill>
              </a:rPr>
              <a:t>When does UAT take place?</a:t>
            </a:r>
          </a:p>
          <a:p>
            <a:pPr lvl="0"/>
            <a:r>
              <a:rPr lang="en-US" sz="1100" dirty="0">
                <a:solidFill>
                  <a:srgbClr val="000000"/>
                </a:solidFill>
              </a:rPr>
              <a:t>As previously mentioned, UAT occurs during the Soft Launch phase of the project. Once you have been trained on how to use the CMS and your site has been transferred to the production environment. Once you and your team have full access to the new website you’ll want to begin the UAT process. Work with your Project Manager to determine a cutoff date for reporting issues; this will allow your team enough time to review the website and likewise our developers time to resolve them before launch.</a:t>
            </a:r>
          </a:p>
          <a:p>
            <a:pPr lvl="0"/>
            <a:endParaRPr lang="en-US" sz="1100" dirty="0">
              <a:solidFill>
                <a:srgbClr val="000000"/>
              </a:solidFill>
            </a:endParaRPr>
          </a:p>
          <a:p>
            <a:pPr lvl="0"/>
            <a:r>
              <a:rPr lang="en-US" sz="1400" dirty="0">
                <a:solidFill>
                  <a:srgbClr val="381F6B"/>
                </a:solidFill>
              </a:rPr>
              <a:t>Issue or Change?</a:t>
            </a:r>
          </a:p>
          <a:p>
            <a:pPr lvl="0"/>
            <a:r>
              <a:rPr lang="en-US" sz="1100" dirty="0">
                <a:solidFill>
                  <a:srgbClr val="000000"/>
                </a:solidFill>
              </a:rPr>
              <a:t>In order for us to prioritize the development tasks, we will need to make the determination if a reported item is an issue or a change. An issue is when a specified behavior does not function or appear correctly and/or is not what was originally agreed upon before the project went into the development phase. A change, however, is modifying a previously-approved appearance or behavior or adding new functionality. Issues will be prioritized over changes for resolving punchlist items. Depending on the scope of a given change request, it may come at an additional cost. Likewise, changes may be resolved after launch depending on the overall workload that the UAT punchlist represents.</a:t>
            </a:r>
          </a:p>
          <a:p>
            <a:pPr lvl="0"/>
            <a:endParaRPr lang="en-US" sz="900" dirty="0">
              <a:solidFill>
                <a:srgbClr val="000000"/>
              </a:solidFill>
            </a:endParaRPr>
          </a:p>
          <a:p>
            <a:pPr lvl="0"/>
            <a:r>
              <a:rPr lang="en-US" sz="1400" dirty="0">
                <a:solidFill>
                  <a:srgbClr val="381F6B"/>
                </a:solidFill>
              </a:rPr>
              <a:t>Goals of this Guide</a:t>
            </a:r>
            <a:endParaRPr lang="en-US" dirty="0">
              <a:solidFill>
                <a:srgbClr val="000000"/>
              </a:solidFill>
            </a:endParaRPr>
          </a:p>
          <a:p>
            <a:pPr>
              <a:spcAft>
                <a:spcPts val="600"/>
              </a:spcAft>
            </a:pPr>
            <a:r>
              <a:rPr lang="en-US" sz="1100" dirty="0">
                <a:solidFill>
                  <a:srgbClr val="000000"/>
                </a:solidFill>
              </a:rPr>
              <a:t>This guide is intended to help you understand the UAT process so that you and your team can accurately identify any issues and/or changes for your website. Likewise, this guide will help you communicate any issues found with your Project Manager. By providing you with the tools for UAT as well as a step-by-step checklist for spotting any issues, you will have a solid foundation before UAT begins. Ultimately, we want to be able to resolve any issues before launch as well as get your site launched without any unnecessary delays.</a:t>
            </a:r>
            <a:endParaRPr lang="en-US" sz="2800" dirty="0">
              <a:solidFill>
                <a:srgbClr val="000000"/>
              </a:solidFill>
            </a:endParaRPr>
          </a:p>
        </p:txBody>
      </p:sp>
    </p:spTree>
    <p:extLst>
      <p:ext uri="{BB962C8B-B14F-4D97-AF65-F5344CB8AC3E}">
        <p14:creationId xmlns:p14="http://schemas.microsoft.com/office/powerpoint/2010/main" val="3088118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p:nvPr/>
        </p:nvSpPr>
        <p:spPr>
          <a:xfrm>
            <a:off x="1313605" y="1257300"/>
            <a:ext cx="5350932" cy="144655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200" dirty="0">
                <a:solidFill>
                  <a:schemeClr val="dk1"/>
                </a:solidFill>
                <a:latin typeface="Tahoma"/>
                <a:ea typeface="Tahoma"/>
                <a:cs typeface="Tahoma"/>
                <a:sym typeface="Tahoma"/>
              </a:rPr>
              <a:t>Before You Begin</a:t>
            </a:r>
            <a:endParaRPr lang="en-US" sz="2400" dirty="0">
              <a:solidFill>
                <a:schemeClr val="dk1"/>
              </a:solidFill>
              <a:latin typeface="Trebuchet MS"/>
              <a:ea typeface="Trebuchet MS"/>
              <a:cs typeface="Trebuchet MS"/>
              <a:sym typeface="Trebuchet MS"/>
            </a:endParaRPr>
          </a:p>
        </p:txBody>
      </p:sp>
      <p:sp>
        <p:nvSpPr>
          <p:cNvPr id="109" name="Shape 109"/>
          <p:cNvSpPr txBox="1"/>
          <p:nvPr/>
        </p:nvSpPr>
        <p:spPr>
          <a:xfrm>
            <a:off x="1143000" y="4546600"/>
            <a:ext cx="184666" cy="3693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a:solidFill>
                  <a:schemeClr val="dk1"/>
                </a:solidFill>
                <a:latin typeface="Trebuchet MS"/>
                <a:ea typeface="Trebuchet MS"/>
                <a:cs typeface="Trebuchet MS"/>
                <a:sym typeface="Trebuchet MS"/>
              </a:rPr>
              <a:t>      </a:t>
            </a:r>
          </a:p>
        </p:txBody>
      </p:sp>
      <p:cxnSp>
        <p:nvCxnSpPr>
          <p:cNvPr id="110" name="Shape 110"/>
          <p:cNvCxnSpPr/>
          <p:nvPr/>
        </p:nvCxnSpPr>
        <p:spPr>
          <a:xfrm>
            <a:off x="1414991" y="2660825"/>
            <a:ext cx="5589270" cy="1587"/>
          </a:xfrm>
          <a:prstGeom prst="straightConnector1">
            <a:avLst/>
          </a:prstGeom>
          <a:noFill/>
          <a:ln w="12700" cap="flat" cmpd="sng">
            <a:solidFill>
              <a:schemeClr val="dk1"/>
            </a:solidFill>
            <a:prstDash val="solid"/>
            <a:round/>
            <a:headEnd type="none" w="med" len="med"/>
            <a:tailEnd type="none" w="med" len="med"/>
          </a:ln>
        </p:spPr>
      </p:cxnSp>
      <p:pic>
        <p:nvPicPr>
          <p:cNvPr id="111" name="Shape 111"/>
          <p:cNvPicPr preferRelativeResize="0"/>
          <p:nvPr/>
        </p:nvPicPr>
        <p:blipFill rotWithShape="1">
          <a:blip r:embed="rId3">
            <a:alphaModFix/>
          </a:blip>
          <a:srcRect/>
          <a:stretch/>
        </p:blipFill>
        <p:spPr>
          <a:xfrm>
            <a:off x="-33866" y="1240366"/>
            <a:ext cx="863599" cy="8877300"/>
          </a:xfrm>
          <a:prstGeom prst="rect">
            <a:avLst/>
          </a:prstGeom>
          <a:noFill/>
          <a:ln>
            <a:noFill/>
          </a:ln>
        </p:spPr>
      </p:pic>
      <p:sp>
        <p:nvSpPr>
          <p:cNvPr id="113" name="Shape 113"/>
          <p:cNvSpPr/>
          <p:nvPr/>
        </p:nvSpPr>
        <p:spPr>
          <a:xfrm>
            <a:off x="1327666" y="2721943"/>
            <a:ext cx="5799150" cy="6435503"/>
          </a:xfrm>
          <a:prstGeom prst="rect">
            <a:avLst/>
          </a:prstGeom>
          <a:noFill/>
          <a:ln>
            <a:noFill/>
          </a:ln>
        </p:spPr>
        <p:txBody>
          <a:bodyPr lIns="91425" tIns="45700" rIns="91425" bIns="45700" anchor="t" anchorCtr="0">
            <a:noAutofit/>
          </a:bodyPr>
          <a:lstStyle/>
          <a:p>
            <a:pPr marL="0" marR="0" lvl="0" indent="0" rtl="0">
              <a:lnSpc>
                <a:spcPct val="100000"/>
              </a:lnSpc>
              <a:spcBef>
                <a:spcPts val="0"/>
              </a:spcBef>
              <a:spcAft>
                <a:spcPts val="0"/>
              </a:spcAft>
              <a:buClr>
                <a:srgbClr val="000000"/>
              </a:buClr>
              <a:buSzPct val="25000"/>
              <a:buFont typeface="Tahoma"/>
              <a:buNone/>
            </a:pPr>
            <a:r>
              <a:rPr lang="en-US" sz="1100" dirty="0">
                <a:solidFill>
                  <a:srgbClr val="000000"/>
                </a:solidFill>
                <a:latin typeface="Trebuchet MS" panose="020B0603020202020204" pitchFamily="34" charset="0"/>
                <a:ea typeface="Tahoma"/>
                <a:cs typeface="Tahoma"/>
                <a:sym typeface="Tahoma"/>
              </a:rPr>
              <a:t>User Acceptance Testing essentially begins once your Project Manager provides you with full access to your developed site. Therefore, it’s good to have the following tools and materials ready beforehand:</a:t>
            </a:r>
          </a:p>
          <a:p>
            <a:pPr marL="0" marR="0" lvl="0" indent="0" rtl="0">
              <a:lnSpc>
                <a:spcPct val="100000"/>
              </a:lnSpc>
              <a:spcBef>
                <a:spcPts val="0"/>
              </a:spcBef>
              <a:spcAft>
                <a:spcPts val="0"/>
              </a:spcAft>
              <a:buClr>
                <a:srgbClr val="000000"/>
              </a:buClr>
              <a:buSzPct val="25000"/>
              <a:buFont typeface="Tahoma"/>
              <a:buNone/>
            </a:pPr>
            <a:endParaRPr lang="en-US" sz="1100" dirty="0">
              <a:solidFill>
                <a:srgbClr val="000000"/>
              </a:solidFill>
              <a:latin typeface="Trebuchet MS" panose="020B0603020202020204" pitchFamily="34" charset="0"/>
              <a:ea typeface="Tahoma"/>
              <a:cs typeface="Tahoma"/>
              <a:sym typeface="Tahoma"/>
            </a:endParaRPr>
          </a:p>
          <a:p>
            <a:pPr marL="0" marR="0" lvl="0" indent="0" rtl="0">
              <a:lnSpc>
                <a:spcPct val="100000"/>
              </a:lnSpc>
              <a:spcBef>
                <a:spcPts val="0"/>
              </a:spcBef>
              <a:spcAft>
                <a:spcPts val="0"/>
              </a:spcAft>
              <a:buClr>
                <a:srgbClr val="000000"/>
              </a:buClr>
              <a:buSzPct val="25000"/>
              <a:buFont typeface="Tahoma"/>
              <a:buNone/>
            </a:pPr>
            <a:endParaRPr lang="en-US" sz="1100" dirty="0">
              <a:solidFill>
                <a:srgbClr val="000000"/>
              </a:solidFill>
              <a:latin typeface="Trebuchet MS" panose="020B0603020202020204" pitchFamily="34" charset="0"/>
              <a:ea typeface="Tahoma"/>
              <a:cs typeface="Tahoma"/>
              <a:sym typeface="Tahoma"/>
            </a:endParaRPr>
          </a:p>
          <a:p>
            <a:pPr>
              <a:buClr>
                <a:srgbClr val="000000"/>
              </a:buClr>
              <a:buSzPct val="25000"/>
            </a:pPr>
            <a:r>
              <a:rPr lang="en-US" sz="1400" dirty="0">
                <a:solidFill>
                  <a:srgbClr val="381F6B"/>
                </a:solidFill>
              </a:rPr>
              <a:t>Jing</a:t>
            </a:r>
          </a:p>
          <a:p>
            <a:pPr>
              <a:buClr>
                <a:srgbClr val="000000"/>
              </a:buClr>
              <a:buSzPct val="25000"/>
            </a:pPr>
            <a:r>
              <a:rPr lang="en-US" sz="1100" dirty="0">
                <a:solidFill>
                  <a:srgbClr val="000000"/>
                </a:solidFill>
                <a:latin typeface="Trebuchet MS" panose="020B0603020202020204" pitchFamily="34" charset="0"/>
                <a:ea typeface="Tahoma"/>
                <a:cs typeface="Tahoma"/>
                <a:sym typeface="Tahoma"/>
              </a:rPr>
              <a:t>Jing is a free tool for capturing desktop images and video. This is particularly useful since Jing enables the user to quickly screenshot or video capture and share an issue or requested change. Download the tool here for free: </a:t>
            </a:r>
            <a:r>
              <a:rPr lang="en-US" sz="1100" dirty="0">
                <a:solidFill>
                  <a:srgbClr val="000000"/>
                </a:solidFill>
                <a:latin typeface="Trebuchet MS" panose="020B0603020202020204" pitchFamily="34" charset="0"/>
                <a:ea typeface="Tahoma"/>
                <a:cs typeface="Tahoma"/>
                <a:sym typeface="Tahoma"/>
                <a:hlinkClick r:id="rId4"/>
              </a:rPr>
              <a:t>https://www.techsmith.com/jing.html</a:t>
            </a:r>
            <a:endParaRPr lang="en-US" sz="1100" dirty="0">
              <a:solidFill>
                <a:srgbClr val="000000"/>
              </a:solidFill>
              <a:latin typeface="Trebuchet MS" panose="020B0603020202020204" pitchFamily="34" charset="0"/>
              <a:ea typeface="Tahoma"/>
              <a:cs typeface="Tahoma"/>
              <a:sym typeface="Tahoma"/>
            </a:endParaRPr>
          </a:p>
          <a:p>
            <a:pPr>
              <a:buClr>
                <a:srgbClr val="000000"/>
              </a:buClr>
              <a:buSzPct val="25000"/>
            </a:pPr>
            <a:r>
              <a:rPr lang="en-US" sz="1100" dirty="0">
                <a:solidFill>
                  <a:srgbClr val="000000"/>
                </a:solidFill>
                <a:latin typeface="Trebuchet MS" panose="020B0603020202020204" pitchFamily="34" charset="0"/>
                <a:ea typeface="Tahoma"/>
                <a:cs typeface="Tahoma"/>
                <a:sym typeface="Tahoma"/>
              </a:rPr>
              <a:t>And make sure to sign up for a Screencast.com account so you can quickly upload &amp; share your captures instead of pasting the images/video directly into the UAT Spreadsheet (discussed below).</a:t>
            </a:r>
          </a:p>
          <a:p>
            <a:pPr>
              <a:buClr>
                <a:srgbClr val="000000"/>
              </a:buClr>
              <a:buSzPct val="25000"/>
            </a:pPr>
            <a:endParaRPr lang="en-US" sz="1100" dirty="0">
              <a:solidFill>
                <a:srgbClr val="000000"/>
              </a:solidFill>
              <a:latin typeface="Trebuchet MS" panose="020B0603020202020204" pitchFamily="34" charset="0"/>
              <a:ea typeface="Tahoma"/>
              <a:cs typeface="Tahoma"/>
              <a:sym typeface="Tahoma"/>
            </a:endParaRPr>
          </a:p>
          <a:p>
            <a:pPr>
              <a:buClr>
                <a:srgbClr val="000000"/>
              </a:buClr>
              <a:buSzPct val="25000"/>
            </a:pPr>
            <a:endParaRPr lang="en-US" sz="1100" dirty="0">
              <a:solidFill>
                <a:srgbClr val="000000"/>
              </a:solidFill>
              <a:latin typeface="Trebuchet MS" panose="020B0603020202020204" pitchFamily="34" charset="0"/>
              <a:ea typeface="Tahoma"/>
              <a:cs typeface="Tahoma"/>
              <a:sym typeface="Tahoma"/>
            </a:endParaRPr>
          </a:p>
          <a:p>
            <a:pPr>
              <a:buClr>
                <a:srgbClr val="000000"/>
              </a:buClr>
              <a:buSzPct val="25000"/>
            </a:pPr>
            <a:r>
              <a:rPr lang="en-US" sz="1400" dirty="0">
                <a:solidFill>
                  <a:srgbClr val="381F6B"/>
                </a:solidFill>
              </a:rPr>
              <a:t>UAT Spreadsheet (Google Sheets)</a:t>
            </a:r>
          </a:p>
          <a:p>
            <a:pPr>
              <a:buClr>
                <a:srgbClr val="000000"/>
              </a:buClr>
              <a:buSzPct val="25000"/>
            </a:pPr>
            <a:r>
              <a:rPr lang="en-US" sz="1100" dirty="0">
                <a:solidFill>
                  <a:srgbClr val="000000"/>
                </a:solidFill>
                <a:latin typeface="Trebuchet MS" panose="020B0603020202020204" pitchFamily="34" charset="0"/>
                <a:ea typeface="Tahoma"/>
                <a:cs typeface="Tahoma"/>
                <a:sym typeface="Tahoma"/>
              </a:rPr>
              <a:t>Your Project Manager will be creating a UAT Spreadsheet via Google Sheets. This will create a shared space for you and your Project Manager to catalog &amp; examine issues and changes for your new site. In the case that you encounter an issue while going through the checklist, you can catalog the issue on the spreadsheet and include a link to the screenshot/video.</a:t>
            </a:r>
            <a:endParaRPr lang="en-US" sz="1400" dirty="0">
              <a:solidFill>
                <a:srgbClr val="381F6B"/>
              </a:solidFill>
            </a:endParaRPr>
          </a:p>
          <a:p>
            <a:pPr>
              <a:buClr>
                <a:srgbClr val="000000"/>
              </a:buClr>
              <a:buSzPct val="25000"/>
            </a:pPr>
            <a:endParaRPr lang="en-US" sz="1400" dirty="0">
              <a:solidFill>
                <a:srgbClr val="381F6B"/>
              </a:solidFill>
            </a:endParaRPr>
          </a:p>
          <a:p>
            <a:pPr>
              <a:buClr>
                <a:srgbClr val="000000"/>
              </a:buClr>
              <a:buSzPct val="25000"/>
            </a:pPr>
            <a:endParaRPr lang="en-US" sz="1400" dirty="0">
              <a:solidFill>
                <a:srgbClr val="381F6B"/>
              </a:solidFill>
            </a:endParaRPr>
          </a:p>
          <a:p>
            <a:pPr>
              <a:buClr>
                <a:srgbClr val="000000"/>
              </a:buClr>
              <a:buSzPct val="25000"/>
            </a:pPr>
            <a:r>
              <a:rPr lang="en-US" sz="1400" dirty="0">
                <a:solidFill>
                  <a:srgbClr val="381F6B"/>
                </a:solidFill>
              </a:rPr>
              <a:t>Content to be Migrated</a:t>
            </a:r>
          </a:p>
          <a:p>
            <a:pPr lvl="0">
              <a:buClr>
                <a:srgbClr val="000000"/>
              </a:buClr>
              <a:buSzPct val="25000"/>
            </a:pPr>
            <a:r>
              <a:rPr lang="en-US" sz="1100" dirty="0">
                <a:solidFill>
                  <a:srgbClr val="000000"/>
                </a:solidFill>
                <a:latin typeface="Trebuchet MS" panose="020B0603020202020204" pitchFamily="34" charset="0"/>
                <a:ea typeface="Tahoma"/>
                <a:cs typeface="Tahoma"/>
                <a:sym typeface="Tahoma"/>
              </a:rPr>
              <a:t>A great opportunity to test the developed site presents itself while most users are completing the Content Migration or updating any existing content for your new site. This ensures that your users are logging in and utilizing the CMS before launch. Lastly, it reduces the chance that users are submitting issues after the UAT window has passed and close to launch.</a:t>
            </a:r>
            <a:endParaRPr lang="en-US" sz="1400" dirty="0">
              <a:solidFill>
                <a:srgbClr val="381F6B"/>
              </a:solidFill>
            </a:endParaRPr>
          </a:p>
          <a:p>
            <a:pPr>
              <a:buClr>
                <a:srgbClr val="000000"/>
              </a:buClr>
              <a:buSzPct val="25000"/>
            </a:pPr>
            <a:endParaRPr lang="en-US" sz="1400" dirty="0">
              <a:solidFill>
                <a:srgbClr val="381F6B"/>
              </a:solidFill>
            </a:endParaRPr>
          </a:p>
        </p:txBody>
      </p:sp>
    </p:spTree>
    <p:extLst>
      <p:ext uri="{BB962C8B-B14F-4D97-AF65-F5344CB8AC3E}">
        <p14:creationId xmlns:p14="http://schemas.microsoft.com/office/powerpoint/2010/main" val="4086105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p:nvPr/>
        </p:nvSpPr>
        <p:spPr>
          <a:xfrm>
            <a:off x="1313605" y="1257300"/>
            <a:ext cx="5350932" cy="144655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200" dirty="0">
                <a:solidFill>
                  <a:schemeClr val="dk1"/>
                </a:solidFill>
                <a:latin typeface="Tahoma"/>
                <a:ea typeface="Tahoma"/>
                <a:cs typeface="Tahoma"/>
                <a:sym typeface="Tahoma"/>
              </a:rPr>
              <a:t>UAT Spreadsheet</a:t>
            </a:r>
            <a:endParaRPr lang="en-US" sz="2400" dirty="0">
              <a:solidFill>
                <a:schemeClr val="dk1"/>
              </a:solidFill>
              <a:latin typeface="Trebuchet MS"/>
              <a:ea typeface="Trebuchet MS"/>
              <a:cs typeface="Trebuchet MS"/>
              <a:sym typeface="Trebuchet MS"/>
            </a:endParaRPr>
          </a:p>
        </p:txBody>
      </p:sp>
      <p:sp>
        <p:nvSpPr>
          <p:cNvPr id="109" name="Shape 109"/>
          <p:cNvSpPr txBox="1"/>
          <p:nvPr/>
        </p:nvSpPr>
        <p:spPr>
          <a:xfrm>
            <a:off x="1143000" y="4546600"/>
            <a:ext cx="184666" cy="3693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a:solidFill>
                  <a:schemeClr val="dk1"/>
                </a:solidFill>
                <a:latin typeface="Trebuchet MS"/>
                <a:ea typeface="Trebuchet MS"/>
                <a:cs typeface="Trebuchet MS"/>
                <a:sym typeface="Trebuchet MS"/>
              </a:rPr>
              <a:t>      </a:t>
            </a:r>
          </a:p>
        </p:txBody>
      </p:sp>
      <p:cxnSp>
        <p:nvCxnSpPr>
          <p:cNvPr id="110" name="Shape 110"/>
          <p:cNvCxnSpPr/>
          <p:nvPr/>
        </p:nvCxnSpPr>
        <p:spPr>
          <a:xfrm>
            <a:off x="1414991" y="2660825"/>
            <a:ext cx="5589270" cy="1587"/>
          </a:xfrm>
          <a:prstGeom prst="straightConnector1">
            <a:avLst/>
          </a:prstGeom>
          <a:noFill/>
          <a:ln w="12700" cap="flat" cmpd="sng">
            <a:solidFill>
              <a:schemeClr val="dk1"/>
            </a:solidFill>
            <a:prstDash val="solid"/>
            <a:round/>
            <a:headEnd type="none" w="med" len="med"/>
            <a:tailEnd type="none" w="med" len="med"/>
          </a:ln>
        </p:spPr>
      </p:cxnSp>
      <p:pic>
        <p:nvPicPr>
          <p:cNvPr id="111" name="Shape 111"/>
          <p:cNvPicPr preferRelativeResize="0"/>
          <p:nvPr/>
        </p:nvPicPr>
        <p:blipFill rotWithShape="1">
          <a:blip r:embed="rId3">
            <a:alphaModFix/>
          </a:blip>
          <a:srcRect/>
          <a:stretch/>
        </p:blipFill>
        <p:spPr>
          <a:xfrm>
            <a:off x="-33866" y="1240366"/>
            <a:ext cx="863599" cy="8877300"/>
          </a:xfrm>
          <a:prstGeom prst="rect">
            <a:avLst/>
          </a:prstGeom>
          <a:noFill/>
          <a:ln>
            <a:noFill/>
          </a:ln>
        </p:spPr>
      </p:pic>
      <p:sp>
        <p:nvSpPr>
          <p:cNvPr id="113" name="Shape 113"/>
          <p:cNvSpPr/>
          <p:nvPr/>
        </p:nvSpPr>
        <p:spPr>
          <a:xfrm>
            <a:off x="1327666" y="2721943"/>
            <a:ext cx="5799150" cy="6435503"/>
          </a:xfrm>
          <a:prstGeom prst="rect">
            <a:avLst/>
          </a:prstGeom>
          <a:noFill/>
          <a:ln>
            <a:noFill/>
          </a:ln>
        </p:spPr>
        <p:txBody>
          <a:bodyPr lIns="91425" tIns="45700" rIns="91425" bIns="45700" anchor="t" anchorCtr="0">
            <a:noAutofit/>
          </a:bodyPr>
          <a:lstStyle/>
          <a:p>
            <a:pPr marL="0" marR="0" lvl="0" indent="0" rtl="0">
              <a:lnSpc>
                <a:spcPct val="100000"/>
              </a:lnSpc>
              <a:spcBef>
                <a:spcPts val="0"/>
              </a:spcBef>
              <a:spcAft>
                <a:spcPts val="0"/>
              </a:spcAft>
              <a:buClr>
                <a:srgbClr val="000000"/>
              </a:buClr>
              <a:buSzPct val="25000"/>
              <a:buFont typeface="Tahoma"/>
              <a:buNone/>
            </a:pPr>
            <a:r>
              <a:rPr lang="en-US" sz="1100" dirty="0">
                <a:solidFill>
                  <a:srgbClr val="000000"/>
                </a:solidFill>
                <a:latin typeface="Trebuchet MS" panose="020B0603020202020204" pitchFamily="34" charset="0"/>
                <a:ea typeface="Tahoma"/>
                <a:cs typeface="Tahoma"/>
                <a:sym typeface="Tahoma"/>
              </a:rPr>
              <a:t>As mentioned on page 4, your Project Manager will provide you with a Google Sheets spreadsheet for your team to catalog and discuss any issues or changes you may encounter. The following is a quick breakdown of the spreadsheet and its fields:</a:t>
            </a:r>
          </a:p>
          <a:p>
            <a:pPr marL="0" marR="0" lvl="0" indent="0" rtl="0">
              <a:lnSpc>
                <a:spcPct val="100000"/>
              </a:lnSpc>
              <a:spcBef>
                <a:spcPts val="0"/>
              </a:spcBef>
              <a:spcAft>
                <a:spcPts val="0"/>
              </a:spcAft>
              <a:buClr>
                <a:srgbClr val="000000"/>
              </a:buClr>
              <a:buSzPct val="25000"/>
              <a:buFont typeface="Tahoma"/>
              <a:buNone/>
            </a:pPr>
            <a:endParaRPr lang="en-US" sz="1100" dirty="0">
              <a:solidFill>
                <a:srgbClr val="000000"/>
              </a:solidFill>
              <a:latin typeface="Trebuchet MS" panose="020B0603020202020204" pitchFamily="34" charset="0"/>
              <a:ea typeface="Tahoma"/>
              <a:cs typeface="Tahoma"/>
              <a:sym typeface="Tahoma"/>
            </a:endParaRPr>
          </a:p>
          <a:p>
            <a:pPr marL="285750" indent="-285750">
              <a:buClr>
                <a:srgbClr val="000000"/>
              </a:buClr>
              <a:buSzPct val="25000"/>
              <a:buFont typeface="Courier New" panose="02070309020205020404" pitchFamily="49" charset="0"/>
              <a:buChar char="o"/>
            </a:pPr>
            <a:r>
              <a:rPr lang="en-US" sz="1400" dirty="0">
                <a:solidFill>
                  <a:srgbClr val="381F6B"/>
                </a:solidFill>
              </a:rPr>
              <a:t>Date Noted</a:t>
            </a:r>
            <a:br>
              <a:rPr lang="en-US" sz="1400" dirty="0">
                <a:solidFill>
                  <a:srgbClr val="381F6B"/>
                </a:solidFill>
              </a:rPr>
            </a:br>
            <a:r>
              <a:rPr lang="en-US" sz="1100" dirty="0">
                <a:solidFill>
                  <a:srgbClr val="000000"/>
                </a:solidFill>
                <a:latin typeface="Trebuchet MS" panose="020B0603020202020204" pitchFamily="34" charset="0"/>
                <a:ea typeface="Tahoma"/>
                <a:cs typeface="Tahoma"/>
                <a:sym typeface="Tahoma"/>
              </a:rPr>
              <a:t>Date that issue was found.</a:t>
            </a:r>
            <a:endParaRPr lang="en-US" sz="1400" dirty="0">
              <a:solidFill>
                <a:srgbClr val="381F6B"/>
              </a:solidFill>
            </a:endParaRPr>
          </a:p>
          <a:p>
            <a:pPr marL="285750" indent="-285750">
              <a:buClr>
                <a:srgbClr val="000000"/>
              </a:buClr>
              <a:buSzPct val="25000"/>
              <a:buFont typeface="Courier New" panose="02070309020205020404" pitchFamily="49" charset="0"/>
              <a:buChar char="o"/>
            </a:pPr>
            <a:r>
              <a:rPr lang="en-US" sz="1400" dirty="0">
                <a:solidFill>
                  <a:srgbClr val="381F6B"/>
                </a:solidFill>
                <a:latin typeface="Trebuchet MS" panose="020B0603020202020204" pitchFamily="34" charset="0"/>
                <a:ea typeface="Tahoma"/>
                <a:cs typeface="Tahoma"/>
                <a:sym typeface="Tahoma"/>
              </a:rPr>
              <a:t>Browser</a:t>
            </a:r>
            <a:br>
              <a:rPr lang="en-US" sz="1100" dirty="0">
                <a:solidFill>
                  <a:srgbClr val="000000"/>
                </a:solidFill>
                <a:latin typeface="Trebuchet MS" panose="020B0603020202020204" pitchFamily="34" charset="0"/>
                <a:ea typeface="Tahoma"/>
                <a:cs typeface="Tahoma"/>
                <a:sym typeface="Tahoma"/>
              </a:rPr>
            </a:br>
            <a:r>
              <a:rPr lang="en-US" sz="1100" dirty="0">
                <a:solidFill>
                  <a:srgbClr val="000000"/>
                </a:solidFill>
                <a:latin typeface="Trebuchet MS" panose="020B0603020202020204" pitchFamily="34" charset="0"/>
                <a:ea typeface="Tahoma"/>
                <a:cs typeface="Tahoma"/>
                <a:sym typeface="Tahoma"/>
              </a:rPr>
              <a:t>If the issue is exclusive to a particular browser, please make note of that in this column. Likewise, if the issue only occurs on mobile, list the browser as “Mobile”.</a:t>
            </a:r>
          </a:p>
          <a:p>
            <a:pPr marL="285750" indent="-285750">
              <a:buClr>
                <a:srgbClr val="000000"/>
              </a:buClr>
              <a:buSzPct val="25000"/>
              <a:buFont typeface="Courier New" panose="02070309020205020404" pitchFamily="49" charset="0"/>
              <a:buChar char="o"/>
            </a:pPr>
            <a:r>
              <a:rPr lang="en-US" sz="1400" dirty="0">
                <a:solidFill>
                  <a:srgbClr val="381F6B"/>
                </a:solidFill>
                <a:latin typeface="Trebuchet MS" panose="020B0603020202020204" pitchFamily="34" charset="0"/>
                <a:ea typeface="Tahoma"/>
                <a:cs typeface="Tahoma"/>
                <a:sym typeface="Tahoma"/>
              </a:rPr>
              <a:t>Issue/Bug</a:t>
            </a:r>
            <a:br>
              <a:rPr lang="en-US" sz="1400" dirty="0">
                <a:solidFill>
                  <a:srgbClr val="381F6B"/>
                </a:solidFill>
                <a:latin typeface="Trebuchet MS" panose="020B0603020202020204" pitchFamily="34" charset="0"/>
                <a:ea typeface="Tahoma"/>
                <a:cs typeface="Tahoma"/>
                <a:sym typeface="Tahoma"/>
              </a:rPr>
            </a:br>
            <a:r>
              <a:rPr lang="en-US" sz="1100" dirty="0">
                <a:solidFill>
                  <a:srgbClr val="000000"/>
                </a:solidFill>
                <a:latin typeface="Trebuchet MS" panose="020B0603020202020204" pitchFamily="34" charset="0"/>
                <a:ea typeface="Tahoma"/>
                <a:cs typeface="Tahoma"/>
                <a:sym typeface="Tahoma"/>
              </a:rPr>
              <a:t>State the particular behavior or feature that does not meet expectations or needs to be changed.</a:t>
            </a:r>
          </a:p>
          <a:p>
            <a:pPr marL="285750" indent="-285750">
              <a:buClr>
                <a:srgbClr val="000000"/>
              </a:buClr>
              <a:buSzPct val="25000"/>
              <a:buFont typeface="Courier New" panose="02070309020205020404" pitchFamily="49" charset="0"/>
              <a:buChar char="o"/>
            </a:pPr>
            <a:r>
              <a:rPr lang="en-US" sz="1400" dirty="0">
                <a:solidFill>
                  <a:srgbClr val="381F6B"/>
                </a:solidFill>
                <a:latin typeface="Trebuchet MS" panose="020B0603020202020204" pitchFamily="34" charset="0"/>
                <a:ea typeface="Tahoma"/>
                <a:cs typeface="Tahoma"/>
                <a:sym typeface="Tahoma"/>
              </a:rPr>
              <a:t>Description</a:t>
            </a:r>
            <a:br>
              <a:rPr lang="en-US" sz="1400" dirty="0">
                <a:solidFill>
                  <a:srgbClr val="381F6B"/>
                </a:solidFill>
                <a:latin typeface="Trebuchet MS" panose="020B0603020202020204" pitchFamily="34" charset="0"/>
                <a:ea typeface="Tahoma"/>
                <a:cs typeface="Tahoma"/>
                <a:sym typeface="Tahoma"/>
              </a:rPr>
            </a:br>
            <a:r>
              <a:rPr lang="en-US" sz="1100" dirty="0">
                <a:solidFill>
                  <a:srgbClr val="000000"/>
                </a:solidFill>
                <a:latin typeface="Trebuchet MS" panose="020B0603020202020204" pitchFamily="34" charset="0"/>
                <a:ea typeface="Tahoma"/>
                <a:cs typeface="Tahoma"/>
                <a:sym typeface="Tahoma"/>
              </a:rPr>
              <a:t>Provide details on what does not work or needs to be changed. Please include a link to the particular page as well as a screenshot/video link if possible.</a:t>
            </a:r>
          </a:p>
          <a:p>
            <a:pPr marL="285750" indent="-285750">
              <a:buClr>
                <a:srgbClr val="000000"/>
              </a:buClr>
              <a:buSzPct val="25000"/>
              <a:buFont typeface="Courier New" panose="02070309020205020404" pitchFamily="49" charset="0"/>
              <a:buChar char="o"/>
            </a:pPr>
            <a:r>
              <a:rPr lang="en-US" sz="1400" dirty="0">
                <a:solidFill>
                  <a:srgbClr val="381F6B"/>
                </a:solidFill>
                <a:latin typeface="Trebuchet MS" panose="020B0603020202020204" pitchFamily="34" charset="0"/>
                <a:ea typeface="Tahoma"/>
                <a:cs typeface="Tahoma"/>
                <a:sym typeface="Tahoma"/>
              </a:rPr>
              <a:t>Status</a:t>
            </a:r>
            <a:br>
              <a:rPr lang="en-US" sz="1100" dirty="0">
                <a:solidFill>
                  <a:srgbClr val="000000"/>
                </a:solidFill>
                <a:latin typeface="Trebuchet MS" panose="020B0603020202020204" pitchFamily="34" charset="0"/>
                <a:ea typeface="Tahoma"/>
                <a:cs typeface="Tahoma"/>
                <a:sym typeface="Tahoma"/>
              </a:rPr>
            </a:br>
            <a:r>
              <a:rPr lang="en-US" sz="1100" dirty="0">
                <a:solidFill>
                  <a:srgbClr val="000000"/>
                </a:solidFill>
                <a:latin typeface="Trebuchet MS" panose="020B0603020202020204" pitchFamily="34" charset="0"/>
                <a:ea typeface="Tahoma"/>
                <a:cs typeface="Tahoma"/>
                <a:sym typeface="Tahoma"/>
              </a:rPr>
              <a:t>Denotes the current progress of a given punchlist item; this field will be managed by the Project Manager. The following statuses are assigned:</a:t>
            </a:r>
          </a:p>
          <a:p>
            <a:pPr marL="742950" lvl="1" indent="-285750">
              <a:buClr>
                <a:srgbClr val="000000"/>
              </a:buClr>
              <a:buSzPct val="25000"/>
              <a:buFont typeface="Courier New" panose="02070309020205020404" pitchFamily="49" charset="0"/>
              <a:buChar char="o"/>
            </a:pPr>
            <a:r>
              <a:rPr lang="en-US" sz="1100" dirty="0">
                <a:solidFill>
                  <a:srgbClr val="000000"/>
                </a:solidFill>
                <a:latin typeface="Trebuchet MS" panose="020B0603020202020204" pitchFamily="34" charset="0"/>
                <a:ea typeface="Tahoma"/>
                <a:cs typeface="Tahoma"/>
                <a:sym typeface="Tahoma"/>
              </a:rPr>
              <a:t>Red: New</a:t>
            </a:r>
          </a:p>
          <a:p>
            <a:pPr marL="742950" lvl="1" indent="-285750">
              <a:buClr>
                <a:srgbClr val="000000"/>
              </a:buClr>
              <a:buSzPct val="25000"/>
              <a:buFont typeface="Courier New" panose="02070309020205020404" pitchFamily="49" charset="0"/>
              <a:buChar char="o"/>
            </a:pPr>
            <a:r>
              <a:rPr lang="en-US" sz="1100" dirty="0">
                <a:solidFill>
                  <a:srgbClr val="000000"/>
                </a:solidFill>
                <a:latin typeface="Trebuchet MS" panose="020B0603020202020204" pitchFamily="34" charset="0"/>
                <a:ea typeface="Tahoma"/>
                <a:cs typeface="Tahoma"/>
                <a:sym typeface="Tahoma"/>
              </a:rPr>
              <a:t>Red: In Progress – Developer or PM working on resolving issue</a:t>
            </a:r>
          </a:p>
          <a:p>
            <a:pPr marL="742950" lvl="1" indent="-285750">
              <a:buClr>
                <a:srgbClr val="000000"/>
              </a:buClr>
              <a:buSzPct val="25000"/>
              <a:buFont typeface="Courier New" panose="02070309020205020404" pitchFamily="49" charset="0"/>
              <a:buChar char="o"/>
            </a:pPr>
            <a:r>
              <a:rPr lang="en-US" sz="1100" dirty="0">
                <a:solidFill>
                  <a:srgbClr val="000000"/>
                </a:solidFill>
                <a:latin typeface="Trebuchet MS" panose="020B0603020202020204" pitchFamily="34" charset="0"/>
                <a:ea typeface="Tahoma"/>
                <a:cs typeface="Tahoma"/>
                <a:sym typeface="Tahoma"/>
              </a:rPr>
              <a:t>Yellow: For Review – Discuss issue/change with PM or approve new behavior</a:t>
            </a:r>
          </a:p>
          <a:p>
            <a:pPr marL="742950" lvl="1" indent="-285750">
              <a:buClr>
                <a:srgbClr val="000000"/>
              </a:buClr>
              <a:buSzPct val="25000"/>
              <a:buFont typeface="Courier New" panose="02070309020205020404" pitchFamily="49" charset="0"/>
              <a:buChar char="o"/>
            </a:pPr>
            <a:r>
              <a:rPr lang="en-US" sz="1100" dirty="0">
                <a:solidFill>
                  <a:srgbClr val="000000"/>
                </a:solidFill>
                <a:latin typeface="Trebuchet MS" panose="020B0603020202020204" pitchFamily="34" charset="0"/>
                <a:ea typeface="Tahoma"/>
                <a:cs typeface="Tahoma"/>
                <a:sym typeface="Tahoma"/>
              </a:rPr>
              <a:t>Yellow: For Sync – Approved on dev environment, ready to sync to the live site</a:t>
            </a:r>
          </a:p>
          <a:p>
            <a:pPr marL="742950" lvl="1" indent="-285750">
              <a:buClr>
                <a:srgbClr val="000000"/>
              </a:buClr>
              <a:buSzPct val="25000"/>
              <a:buFont typeface="Courier New" panose="02070309020205020404" pitchFamily="49" charset="0"/>
              <a:buChar char="o"/>
            </a:pPr>
            <a:r>
              <a:rPr lang="en-US" sz="1100" dirty="0">
                <a:solidFill>
                  <a:srgbClr val="000000"/>
                </a:solidFill>
                <a:latin typeface="Trebuchet MS" panose="020B0603020202020204" pitchFamily="34" charset="0"/>
                <a:ea typeface="Tahoma"/>
                <a:cs typeface="Tahoma"/>
                <a:sym typeface="Tahoma"/>
              </a:rPr>
              <a:t>Green: Resolved – Issue or change has been resolved and synced to the live site</a:t>
            </a:r>
          </a:p>
          <a:p>
            <a:pPr marL="285750" indent="-285750">
              <a:buClr>
                <a:srgbClr val="000000"/>
              </a:buClr>
              <a:buSzPct val="25000"/>
              <a:buFont typeface="Courier New" panose="02070309020205020404" pitchFamily="49" charset="0"/>
              <a:buChar char="o"/>
            </a:pPr>
            <a:r>
              <a:rPr lang="en-US" sz="1400" dirty="0">
                <a:solidFill>
                  <a:srgbClr val="381F6B"/>
                </a:solidFill>
                <a:latin typeface="Trebuchet MS" panose="020B0603020202020204" pitchFamily="34" charset="0"/>
                <a:ea typeface="Tahoma"/>
                <a:cs typeface="Tahoma"/>
                <a:sym typeface="Tahoma"/>
              </a:rPr>
              <a:t>Vision Notes</a:t>
            </a:r>
            <a:br>
              <a:rPr lang="en-US" sz="1100" dirty="0">
                <a:solidFill>
                  <a:srgbClr val="000000"/>
                </a:solidFill>
                <a:latin typeface="Trebuchet MS" panose="020B0603020202020204" pitchFamily="34" charset="0"/>
                <a:ea typeface="Tahoma"/>
                <a:cs typeface="Tahoma"/>
                <a:sym typeface="Tahoma"/>
              </a:rPr>
            </a:br>
            <a:r>
              <a:rPr lang="en-US" sz="1100" dirty="0">
                <a:solidFill>
                  <a:srgbClr val="000000"/>
                </a:solidFill>
                <a:latin typeface="Trebuchet MS" panose="020B0603020202020204" pitchFamily="34" charset="0"/>
                <a:ea typeface="Tahoma"/>
                <a:cs typeface="Tahoma"/>
                <a:sym typeface="Tahoma"/>
              </a:rPr>
              <a:t>Any response/updates from your Project Manager regarding the issue. May include potential workarounds, clarifying if a behavior is a feature or bug, as well as defining whether an issue may actually be a change.</a:t>
            </a:r>
          </a:p>
        </p:txBody>
      </p:sp>
    </p:spTree>
    <p:extLst>
      <p:ext uri="{BB962C8B-B14F-4D97-AF65-F5344CB8AC3E}">
        <p14:creationId xmlns:p14="http://schemas.microsoft.com/office/powerpoint/2010/main" val="1738378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p:nvPr/>
        </p:nvSpPr>
        <p:spPr>
          <a:xfrm>
            <a:off x="1313605" y="1257300"/>
            <a:ext cx="5350932" cy="144655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200" dirty="0">
                <a:solidFill>
                  <a:schemeClr val="dk1"/>
                </a:solidFill>
                <a:latin typeface="Tahoma"/>
                <a:ea typeface="Tahoma"/>
                <a:cs typeface="Tahoma"/>
                <a:sym typeface="Tahoma"/>
              </a:rPr>
              <a:t>UAT Checklist</a:t>
            </a:r>
            <a:endParaRPr lang="en-US" sz="2400" dirty="0">
              <a:solidFill>
                <a:schemeClr val="dk1"/>
              </a:solidFill>
              <a:latin typeface="Trebuchet MS"/>
              <a:ea typeface="Trebuchet MS"/>
              <a:cs typeface="Trebuchet MS"/>
              <a:sym typeface="Trebuchet MS"/>
            </a:endParaRPr>
          </a:p>
        </p:txBody>
      </p:sp>
      <p:sp>
        <p:nvSpPr>
          <p:cNvPr id="109" name="Shape 109"/>
          <p:cNvSpPr txBox="1"/>
          <p:nvPr/>
        </p:nvSpPr>
        <p:spPr>
          <a:xfrm>
            <a:off x="1143000" y="4546600"/>
            <a:ext cx="184666" cy="3693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a:solidFill>
                  <a:schemeClr val="dk1"/>
                </a:solidFill>
                <a:latin typeface="Trebuchet MS"/>
                <a:ea typeface="Trebuchet MS"/>
                <a:cs typeface="Trebuchet MS"/>
                <a:sym typeface="Trebuchet MS"/>
              </a:rPr>
              <a:t>      </a:t>
            </a:r>
          </a:p>
        </p:txBody>
      </p:sp>
      <p:cxnSp>
        <p:nvCxnSpPr>
          <p:cNvPr id="110" name="Shape 110"/>
          <p:cNvCxnSpPr/>
          <p:nvPr/>
        </p:nvCxnSpPr>
        <p:spPr>
          <a:xfrm>
            <a:off x="1432606" y="1980575"/>
            <a:ext cx="5589270" cy="1587"/>
          </a:xfrm>
          <a:prstGeom prst="straightConnector1">
            <a:avLst/>
          </a:prstGeom>
          <a:noFill/>
          <a:ln w="12700" cap="flat" cmpd="sng">
            <a:solidFill>
              <a:schemeClr val="dk1"/>
            </a:solidFill>
            <a:prstDash val="solid"/>
            <a:round/>
            <a:headEnd type="none" w="med" len="med"/>
            <a:tailEnd type="none" w="med" len="med"/>
          </a:ln>
        </p:spPr>
      </p:cxnSp>
      <p:pic>
        <p:nvPicPr>
          <p:cNvPr id="111" name="Shape 111"/>
          <p:cNvPicPr preferRelativeResize="0"/>
          <p:nvPr/>
        </p:nvPicPr>
        <p:blipFill rotWithShape="1">
          <a:blip r:embed="rId3">
            <a:alphaModFix/>
          </a:blip>
          <a:srcRect/>
          <a:stretch/>
        </p:blipFill>
        <p:spPr>
          <a:xfrm>
            <a:off x="-33866" y="1240366"/>
            <a:ext cx="863599" cy="8877300"/>
          </a:xfrm>
          <a:prstGeom prst="rect">
            <a:avLst/>
          </a:prstGeom>
          <a:noFill/>
          <a:ln>
            <a:noFill/>
          </a:ln>
        </p:spPr>
      </p:pic>
      <p:sp>
        <p:nvSpPr>
          <p:cNvPr id="113" name="Shape 113"/>
          <p:cNvSpPr/>
          <p:nvPr/>
        </p:nvSpPr>
        <p:spPr>
          <a:xfrm>
            <a:off x="1313605" y="1982162"/>
            <a:ext cx="5799150" cy="6435503"/>
          </a:xfrm>
          <a:prstGeom prst="rect">
            <a:avLst/>
          </a:prstGeom>
          <a:noFill/>
          <a:ln>
            <a:noFill/>
          </a:ln>
        </p:spPr>
        <p:txBody>
          <a:bodyPr lIns="91425" tIns="45700" rIns="91425" bIns="45700" anchor="t" anchorCtr="0">
            <a:noAutofit/>
          </a:bodyPr>
          <a:lstStyle/>
          <a:p>
            <a:pPr marL="0" marR="0" lvl="0" indent="0" rtl="0">
              <a:lnSpc>
                <a:spcPct val="100000"/>
              </a:lnSpc>
              <a:spcBef>
                <a:spcPts val="0"/>
              </a:spcBef>
              <a:spcAft>
                <a:spcPts val="0"/>
              </a:spcAft>
              <a:buClr>
                <a:srgbClr val="000000"/>
              </a:buClr>
              <a:buSzPct val="25000"/>
              <a:buFont typeface="Tahoma"/>
              <a:buNone/>
            </a:pPr>
            <a:r>
              <a:rPr lang="en-US" sz="1100" dirty="0">
                <a:solidFill>
                  <a:srgbClr val="000000"/>
                </a:solidFill>
                <a:latin typeface="Trebuchet MS" panose="020B0603020202020204" pitchFamily="34" charset="0"/>
                <a:ea typeface="Tahoma"/>
                <a:cs typeface="Tahoma"/>
                <a:sym typeface="Tahoma"/>
              </a:rPr>
              <a:t>Once you receive access to your new website, please step through the following checklist for best results. This serves as good starting point for UAT and helps inform you – the CMS User – how to spot issues and/or articulate the desired changes for a particular behavior. Keep in mind this is a general checklist and will review the most common on-page elements and components. However, if your site features any unique or customized behavior, apply the same process outlined below for best results.</a:t>
            </a:r>
          </a:p>
          <a:p>
            <a:pPr marL="0" marR="0" lvl="0" indent="0" rtl="0">
              <a:lnSpc>
                <a:spcPct val="100000"/>
              </a:lnSpc>
              <a:spcBef>
                <a:spcPts val="0"/>
              </a:spcBef>
              <a:spcAft>
                <a:spcPts val="0"/>
              </a:spcAft>
              <a:buClr>
                <a:srgbClr val="000000"/>
              </a:buClr>
              <a:buSzPct val="25000"/>
              <a:buFont typeface="Tahoma"/>
              <a:buNone/>
            </a:pPr>
            <a:endParaRPr lang="en-US" sz="1100" dirty="0">
              <a:solidFill>
                <a:srgbClr val="000000"/>
              </a:solidFill>
              <a:latin typeface="Trebuchet MS" panose="020B0603020202020204" pitchFamily="34" charset="0"/>
              <a:ea typeface="Tahoma"/>
              <a:cs typeface="Tahoma"/>
              <a:sym typeface="Tahoma"/>
            </a:endParaRPr>
          </a:p>
          <a:p>
            <a:pPr marL="0" marR="0" lvl="0" indent="0" rtl="0">
              <a:lnSpc>
                <a:spcPct val="100000"/>
              </a:lnSpc>
              <a:spcBef>
                <a:spcPts val="0"/>
              </a:spcBef>
              <a:spcAft>
                <a:spcPts val="0"/>
              </a:spcAft>
              <a:buClr>
                <a:srgbClr val="000000"/>
              </a:buClr>
              <a:buSzPct val="25000"/>
              <a:buFont typeface="Tahoma"/>
              <a:buNone/>
            </a:pPr>
            <a:r>
              <a:rPr lang="en-US" sz="1100" dirty="0">
                <a:solidFill>
                  <a:srgbClr val="000000"/>
                </a:solidFill>
                <a:latin typeface="Trebuchet MS" panose="020B0603020202020204" pitchFamily="34" charset="0"/>
                <a:ea typeface="Tahoma"/>
                <a:cs typeface="Tahoma"/>
                <a:sym typeface="Tahoma"/>
              </a:rPr>
              <a:t>If any of the terms used in the checklist appear unfamiliar, please refer to the glossary on page 9 for additional information.</a:t>
            </a:r>
          </a:p>
          <a:p>
            <a:pPr marL="0" marR="0" lvl="0" indent="0" rtl="0">
              <a:lnSpc>
                <a:spcPct val="100000"/>
              </a:lnSpc>
              <a:spcBef>
                <a:spcPts val="0"/>
              </a:spcBef>
              <a:spcAft>
                <a:spcPts val="0"/>
              </a:spcAft>
              <a:buClr>
                <a:srgbClr val="000000"/>
              </a:buClr>
              <a:buSzPct val="25000"/>
              <a:buFont typeface="Tahoma"/>
              <a:buNone/>
            </a:pPr>
            <a:endParaRPr lang="en-US" sz="1100" dirty="0">
              <a:solidFill>
                <a:srgbClr val="000000"/>
              </a:solidFill>
              <a:latin typeface="Trebuchet MS" panose="020B0603020202020204" pitchFamily="34" charset="0"/>
              <a:ea typeface="Tahoma"/>
              <a:cs typeface="Tahoma"/>
              <a:sym typeface="Tahoma"/>
            </a:endParaRPr>
          </a:p>
          <a:p>
            <a:pPr>
              <a:buClr>
                <a:srgbClr val="000000"/>
              </a:buClr>
              <a:buSzPct val="25000"/>
            </a:pPr>
            <a:r>
              <a:rPr lang="en-US" sz="1400" dirty="0">
                <a:solidFill>
                  <a:srgbClr val="381F6B"/>
                </a:solidFill>
              </a:rPr>
              <a:t>Homepage</a:t>
            </a:r>
          </a:p>
          <a:p>
            <a:pPr marL="285750" indent="-285750">
              <a:buClr>
                <a:srgbClr val="000000"/>
              </a:buClr>
              <a:buSzPct val="50000"/>
              <a:buFont typeface="Wingdings" panose="05000000000000000000" pitchFamily="2" charset="2"/>
              <a:buChar char="q"/>
            </a:pPr>
            <a:r>
              <a:rPr lang="en-US" sz="1100" dirty="0">
                <a:latin typeface="Trebuchet MS" panose="020B0603020202020204" pitchFamily="34" charset="0"/>
                <a:ea typeface="Tahoma"/>
                <a:cs typeface="Tahoma"/>
                <a:sym typeface="Tahoma"/>
              </a:rPr>
              <a:t>Top Navigation</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sym typeface="Tahoma"/>
              </a:rPr>
              <a:t>Links align, do not overlap with other homepage elements</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sym typeface="Tahoma"/>
              </a:rPr>
              <a:t>Add/remove links from Custom Content reflected on homepage</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sym typeface="Tahoma"/>
              </a:rPr>
              <a:t>Links &amp; text can be edited via Custom Content</a:t>
            </a:r>
          </a:p>
          <a:p>
            <a:pPr marL="285750" indent="-285750">
              <a:buClr>
                <a:srgbClr val="000000"/>
              </a:buClr>
              <a:buSzPct val="50000"/>
              <a:buFont typeface="Wingdings" panose="05000000000000000000" pitchFamily="2" charset="2"/>
              <a:buChar char="q"/>
            </a:pPr>
            <a:r>
              <a:rPr lang="en-US" sz="1100" dirty="0">
                <a:latin typeface="Trebuchet MS" panose="020B0603020202020204" pitchFamily="34" charset="0"/>
                <a:ea typeface="Tahoma"/>
                <a:cs typeface="Tahoma"/>
                <a:sym typeface="Tahoma"/>
              </a:rPr>
              <a:t>Search</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sym typeface="Tahoma"/>
              </a:rPr>
              <a:t>Search query entered goes to Search Results page</a:t>
            </a:r>
          </a:p>
          <a:p>
            <a:pPr marL="742950" lvl="1" indent="-285750">
              <a:buClr>
                <a:srgbClr val="000000"/>
              </a:buClr>
              <a:buSzPct val="50000"/>
              <a:buFont typeface="Wingdings" panose="05000000000000000000" pitchFamily="2" charset="2"/>
              <a:buChar char="q"/>
            </a:pPr>
            <a:r>
              <a:rPr lang="en-US" sz="1100" dirty="0" err="1">
                <a:solidFill>
                  <a:srgbClr val="000000"/>
                </a:solidFill>
                <a:latin typeface="Trebuchet MS" panose="020B0603020202020204" pitchFamily="34" charset="0"/>
                <a:ea typeface="Tahoma"/>
                <a:cs typeface="Tahoma"/>
                <a:sym typeface="Tahoma"/>
              </a:rPr>
              <a:t>visionSearch</a:t>
            </a:r>
            <a:r>
              <a:rPr lang="en-US" sz="1100" dirty="0">
                <a:solidFill>
                  <a:srgbClr val="000000"/>
                </a:solidFill>
                <a:latin typeface="Trebuchet MS" panose="020B0603020202020204" pitchFamily="34" charset="0"/>
                <a:ea typeface="Tahoma"/>
                <a:cs typeface="Tahoma"/>
                <a:sym typeface="Tahoma"/>
              </a:rPr>
              <a:t> filters properly set up so results reflect components used</a:t>
            </a:r>
          </a:p>
          <a:p>
            <a:pPr marL="1200150" lvl="2" indent="-285750">
              <a:buClr>
                <a:srgbClr val="000000"/>
              </a:buClr>
              <a:buSzPct val="50000"/>
              <a:buFont typeface="Wingdings" panose="05000000000000000000" pitchFamily="2" charset="2"/>
              <a:buChar char="q"/>
            </a:pPr>
            <a:r>
              <a:rPr lang="en-US" sz="1100" dirty="0" err="1">
                <a:solidFill>
                  <a:srgbClr val="000000"/>
                </a:solidFill>
                <a:latin typeface="Trebuchet MS" panose="020B0603020202020204" pitchFamily="34" charset="0"/>
                <a:ea typeface="Tahoma"/>
                <a:cs typeface="Tahoma"/>
                <a:sym typeface="Tahoma"/>
              </a:rPr>
              <a:t>visionSearch</a:t>
            </a:r>
            <a:r>
              <a:rPr lang="en-US" sz="1100" dirty="0">
                <a:solidFill>
                  <a:srgbClr val="000000"/>
                </a:solidFill>
                <a:latin typeface="Trebuchet MS" panose="020B0603020202020204" pitchFamily="34" charset="0"/>
                <a:ea typeface="Tahoma"/>
                <a:cs typeface="Tahoma"/>
                <a:sym typeface="Tahoma"/>
              </a:rPr>
              <a:t> will begin indexing domain upon Go-Live</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sym typeface="Tahoma"/>
              </a:rPr>
              <a:t>Google CSE pointed to correct domain</a:t>
            </a:r>
          </a:p>
          <a:p>
            <a:pPr marL="1200150" lvl="2"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sym typeface="Tahoma"/>
              </a:rPr>
              <a:t>NB: CSE will return search results from previous domain after go-live for 1-2 weeks.</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sym typeface="Tahoma"/>
              </a:rPr>
              <a:t>Search hover behavior matches approved design comps</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sym typeface="Tahoma"/>
              </a:rPr>
              <a:t>Search active behavior matches approved design comps</a:t>
            </a:r>
          </a:p>
          <a:p>
            <a:pPr marL="285750" indent="-285750">
              <a:buClr>
                <a:srgbClr val="000000"/>
              </a:buClr>
              <a:buSzPct val="50000"/>
              <a:buFont typeface="Wingdings" panose="05000000000000000000" pitchFamily="2" charset="2"/>
              <a:buChar char="q"/>
            </a:pPr>
            <a:r>
              <a:rPr lang="en-US" sz="1100" dirty="0"/>
              <a:t>Image Collage</a:t>
            </a:r>
          </a:p>
          <a:p>
            <a:pPr marL="742950" lvl="1" indent="-285750">
              <a:buClr>
                <a:srgbClr val="000000"/>
              </a:buClr>
              <a:buSzPct val="50000"/>
              <a:buFont typeface="Wingdings" panose="05000000000000000000" pitchFamily="2" charset="2"/>
              <a:buChar char="q"/>
            </a:pPr>
            <a:r>
              <a:rPr lang="en-US" sz="1100" dirty="0">
                <a:solidFill>
                  <a:srgbClr val="000000"/>
                </a:solidFill>
              </a:rPr>
              <a:t>Images appear correctly and are displayed in the correct order</a:t>
            </a:r>
          </a:p>
          <a:p>
            <a:pPr marL="742950" lvl="1" indent="-285750">
              <a:buClr>
                <a:srgbClr val="000000"/>
              </a:buClr>
              <a:buSzPct val="50000"/>
              <a:buFont typeface="Wingdings" panose="05000000000000000000" pitchFamily="2" charset="2"/>
              <a:buChar char="q"/>
            </a:pPr>
            <a:r>
              <a:rPr lang="en-US" sz="1100" dirty="0">
                <a:solidFill>
                  <a:srgbClr val="000000"/>
                </a:solidFill>
              </a:rPr>
              <a:t>Image rotate behavior is correct (automatic vs manual, or both)</a:t>
            </a:r>
          </a:p>
          <a:p>
            <a:pPr marL="1200150" lvl="2" indent="-285750">
              <a:buClr>
                <a:srgbClr val="000000"/>
              </a:buClr>
              <a:buSzPct val="50000"/>
              <a:buFont typeface="Wingdings" panose="05000000000000000000" pitchFamily="2" charset="2"/>
              <a:buChar char="q"/>
            </a:pPr>
            <a:r>
              <a:rPr lang="en-US" sz="1100" dirty="0">
                <a:solidFill>
                  <a:srgbClr val="000000"/>
                </a:solidFill>
              </a:rPr>
              <a:t>User can set automatic interval time</a:t>
            </a:r>
          </a:p>
          <a:p>
            <a:pPr marL="1200150" lvl="2" indent="-285750">
              <a:buClr>
                <a:srgbClr val="000000"/>
              </a:buClr>
              <a:buSzPct val="50000"/>
              <a:buFont typeface="Wingdings" panose="05000000000000000000" pitchFamily="2" charset="2"/>
              <a:buChar char="q"/>
            </a:pPr>
            <a:r>
              <a:rPr lang="en-US" sz="1100" dirty="0">
                <a:solidFill>
                  <a:srgbClr val="000000"/>
                </a:solidFill>
              </a:rPr>
              <a:t>Manual selection method works correctly</a:t>
            </a:r>
          </a:p>
          <a:p>
            <a:pPr marL="742950" lvl="1" indent="-285750">
              <a:buClr>
                <a:srgbClr val="000000"/>
              </a:buClr>
              <a:buSzPct val="50000"/>
              <a:buFont typeface="Wingdings" panose="05000000000000000000" pitchFamily="2" charset="2"/>
              <a:buChar char="q"/>
            </a:pPr>
            <a:r>
              <a:rPr lang="en-US" sz="1100" dirty="0">
                <a:solidFill>
                  <a:srgbClr val="000000"/>
                </a:solidFill>
              </a:rPr>
              <a:t>Images can be added/removed from rotation and reflects changes on publish</a:t>
            </a:r>
          </a:p>
          <a:p>
            <a:pPr marL="742950" lvl="1" indent="-285750">
              <a:buClr>
                <a:srgbClr val="000000"/>
              </a:buClr>
              <a:buSzPct val="50000"/>
              <a:buFont typeface="Wingdings" panose="05000000000000000000" pitchFamily="2" charset="2"/>
              <a:buChar char="q"/>
            </a:pPr>
            <a:r>
              <a:rPr lang="en-US" sz="1100" dirty="0">
                <a:solidFill>
                  <a:srgbClr val="000000"/>
                </a:solidFill>
              </a:rPr>
              <a:t>Image caption displays correctly</a:t>
            </a:r>
          </a:p>
          <a:p>
            <a:pPr marL="742950" lvl="1" indent="-285750">
              <a:buClr>
                <a:srgbClr val="000000"/>
              </a:buClr>
              <a:buSzPct val="50000"/>
              <a:buFont typeface="Wingdings" panose="05000000000000000000" pitchFamily="2" charset="2"/>
              <a:buChar char="q"/>
            </a:pPr>
            <a:r>
              <a:rPr lang="en-US" sz="1100" dirty="0">
                <a:solidFill>
                  <a:srgbClr val="000000"/>
                </a:solidFill>
              </a:rPr>
              <a:t>Caption link matches one set via CMS</a:t>
            </a:r>
          </a:p>
          <a:p>
            <a:pPr marL="285750" indent="-285750">
              <a:buClr>
                <a:srgbClr val="000000"/>
              </a:buClr>
              <a:buSzPct val="50000"/>
              <a:buFont typeface="Wingdings" panose="05000000000000000000" pitchFamily="2" charset="2"/>
              <a:buChar char="q"/>
            </a:pPr>
            <a:r>
              <a:rPr lang="en-US" sz="1100" dirty="0"/>
              <a:t>Graphics Buttons</a:t>
            </a:r>
          </a:p>
          <a:p>
            <a:pPr marL="742950" lvl="1" indent="-285750">
              <a:buClr>
                <a:srgbClr val="000000"/>
              </a:buClr>
              <a:buSzPct val="50000"/>
              <a:buFont typeface="Wingdings" panose="05000000000000000000" pitchFamily="2" charset="2"/>
              <a:buChar char="q"/>
            </a:pPr>
            <a:r>
              <a:rPr lang="en-US" sz="1100" dirty="0">
                <a:solidFill>
                  <a:srgbClr val="000000"/>
                </a:solidFill>
              </a:rPr>
              <a:t>Button alignment and placement matches approved comp</a:t>
            </a:r>
          </a:p>
          <a:p>
            <a:pPr marL="742950" lvl="1" indent="-285750">
              <a:buClr>
                <a:srgbClr val="000000"/>
              </a:buClr>
              <a:buSzPct val="50000"/>
              <a:buFont typeface="Wingdings" panose="05000000000000000000" pitchFamily="2" charset="2"/>
              <a:buChar char="q"/>
            </a:pPr>
            <a:r>
              <a:rPr lang="en-US" sz="1100" dirty="0">
                <a:solidFill>
                  <a:srgbClr val="000000"/>
                </a:solidFill>
              </a:rPr>
              <a:t>Button text displays correctly</a:t>
            </a:r>
          </a:p>
          <a:p>
            <a:pPr marL="742950" lvl="1" indent="-285750">
              <a:buClr>
                <a:srgbClr val="000000"/>
              </a:buClr>
              <a:buSzPct val="50000"/>
              <a:buFont typeface="Wingdings" panose="05000000000000000000" pitchFamily="2" charset="2"/>
              <a:buChar char="q"/>
            </a:pPr>
            <a:r>
              <a:rPr lang="en-US" sz="1100" dirty="0">
                <a:solidFill>
                  <a:srgbClr val="000000"/>
                </a:solidFill>
              </a:rPr>
              <a:t>Button image/icon displays correctly</a:t>
            </a:r>
          </a:p>
          <a:p>
            <a:pPr marL="742950" lvl="1" indent="-285750">
              <a:buClr>
                <a:srgbClr val="000000"/>
              </a:buClr>
              <a:buSzPct val="50000"/>
              <a:buFont typeface="Wingdings" panose="05000000000000000000" pitchFamily="2" charset="2"/>
              <a:buChar char="q"/>
            </a:pPr>
            <a:r>
              <a:rPr lang="en-US" sz="1100" dirty="0">
                <a:solidFill>
                  <a:srgbClr val="000000"/>
                </a:solidFill>
              </a:rPr>
              <a:t>Button links can be controlled via CMS &amp; link properly</a:t>
            </a:r>
          </a:p>
          <a:p>
            <a:pPr marL="285750" indent="-285750">
              <a:buClr>
                <a:srgbClr val="000000"/>
              </a:buClr>
              <a:buSzPct val="50000"/>
              <a:buFont typeface="Wingdings" panose="05000000000000000000" pitchFamily="2" charset="2"/>
              <a:buChar char="q"/>
            </a:pPr>
            <a:r>
              <a:rPr lang="en-US" sz="1100" dirty="0"/>
              <a:t>Spotlight</a:t>
            </a:r>
          </a:p>
          <a:p>
            <a:pPr marL="742950" lvl="1" indent="-285750">
              <a:buClr>
                <a:srgbClr val="000000"/>
              </a:buClr>
              <a:buSzPct val="50000"/>
              <a:buFont typeface="Wingdings" panose="05000000000000000000" pitchFamily="2" charset="2"/>
              <a:buChar char="q"/>
            </a:pPr>
            <a:r>
              <a:rPr lang="en-US" sz="1100" dirty="0">
                <a:solidFill>
                  <a:srgbClr val="000000"/>
                </a:solidFill>
              </a:rPr>
              <a:t>Spotlight text displays properly &amp; matches approved comp</a:t>
            </a:r>
          </a:p>
          <a:p>
            <a:pPr marL="742950" lvl="1" indent="-285750">
              <a:buClr>
                <a:srgbClr val="000000"/>
              </a:buClr>
              <a:buSzPct val="50000"/>
              <a:buFont typeface="Wingdings" panose="05000000000000000000" pitchFamily="2" charset="2"/>
              <a:buChar char="q"/>
            </a:pPr>
            <a:r>
              <a:rPr lang="en-US" sz="1100" dirty="0">
                <a:solidFill>
                  <a:srgbClr val="000000"/>
                </a:solidFill>
              </a:rPr>
              <a:t>Spotlight URL links correctly</a:t>
            </a:r>
          </a:p>
          <a:p>
            <a:pPr marL="742950" lvl="1" indent="-285750">
              <a:buClr>
                <a:srgbClr val="000000"/>
              </a:buClr>
              <a:buSzPct val="50000"/>
              <a:buFont typeface="Wingdings" panose="05000000000000000000" pitchFamily="2" charset="2"/>
              <a:buChar char="q"/>
            </a:pPr>
            <a:r>
              <a:rPr lang="en-US" sz="1100" dirty="0">
                <a:solidFill>
                  <a:srgbClr val="000000"/>
                </a:solidFill>
              </a:rPr>
              <a:t>Spotlight can be disabled and page appearance matches comp</a:t>
            </a:r>
            <a:br>
              <a:rPr lang="en-US" sz="1400" dirty="0">
                <a:solidFill>
                  <a:srgbClr val="381F6B"/>
                </a:solidFill>
              </a:rPr>
            </a:br>
            <a:endParaRPr lang="en-US" sz="1100" dirty="0">
              <a:solidFill>
                <a:srgbClr val="000000"/>
              </a:solidFill>
              <a:latin typeface="Trebuchet MS" panose="020B0603020202020204" pitchFamily="34" charset="0"/>
              <a:ea typeface="Tahoma"/>
              <a:cs typeface="Tahoma"/>
              <a:sym typeface="Tahoma"/>
            </a:endParaRPr>
          </a:p>
        </p:txBody>
      </p:sp>
    </p:spTree>
    <p:extLst>
      <p:ext uri="{BB962C8B-B14F-4D97-AF65-F5344CB8AC3E}">
        <p14:creationId xmlns:p14="http://schemas.microsoft.com/office/powerpoint/2010/main" val="1819815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p:nvPr/>
        </p:nvSpPr>
        <p:spPr>
          <a:xfrm>
            <a:off x="1313605" y="1257300"/>
            <a:ext cx="5350932" cy="144655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200" dirty="0">
                <a:solidFill>
                  <a:schemeClr val="dk1"/>
                </a:solidFill>
                <a:latin typeface="Tahoma"/>
                <a:ea typeface="Tahoma"/>
                <a:cs typeface="Tahoma"/>
                <a:sym typeface="Tahoma"/>
              </a:rPr>
              <a:t>UAT Checklist</a:t>
            </a:r>
            <a:endParaRPr lang="en-US" sz="2400" dirty="0">
              <a:solidFill>
                <a:schemeClr val="dk1"/>
              </a:solidFill>
              <a:latin typeface="Trebuchet MS"/>
              <a:ea typeface="Trebuchet MS"/>
              <a:cs typeface="Trebuchet MS"/>
              <a:sym typeface="Trebuchet MS"/>
            </a:endParaRPr>
          </a:p>
        </p:txBody>
      </p:sp>
      <p:sp>
        <p:nvSpPr>
          <p:cNvPr id="109" name="Shape 109"/>
          <p:cNvSpPr txBox="1"/>
          <p:nvPr/>
        </p:nvSpPr>
        <p:spPr>
          <a:xfrm>
            <a:off x="1143000" y="4546600"/>
            <a:ext cx="184666" cy="3693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a:solidFill>
                  <a:schemeClr val="dk1"/>
                </a:solidFill>
                <a:latin typeface="Trebuchet MS"/>
                <a:ea typeface="Trebuchet MS"/>
                <a:cs typeface="Trebuchet MS"/>
                <a:sym typeface="Trebuchet MS"/>
              </a:rPr>
              <a:t>      </a:t>
            </a:r>
          </a:p>
        </p:txBody>
      </p:sp>
      <p:cxnSp>
        <p:nvCxnSpPr>
          <p:cNvPr id="110" name="Shape 110"/>
          <p:cNvCxnSpPr/>
          <p:nvPr/>
        </p:nvCxnSpPr>
        <p:spPr>
          <a:xfrm>
            <a:off x="1414991" y="2660825"/>
            <a:ext cx="5589270" cy="1587"/>
          </a:xfrm>
          <a:prstGeom prst="straightConnector1">
            <a:avLst/>
          </a:prstGeom>
          <a:noFill/>
          <a:ln w="12700" cap="flat" cmpd="sng">
            <a:solidFill>
              <a:schemeClr val="dk1"/>
            </a:solidFill>
            <a:prstDash val="solid"/>
            <a:round/>
            <a:headEnd type="none" w="med" len="med"/>
            <a:tailEnd type="none" w="med" len="med"/>
          </a:ln>
        </p:spPr>
      </p:cxnSp>
      <p:pic>
        <p:nvPicPr>
          <p:cNvPr id="111" name="Shape 111"/>
          <p:cNvPicPr preferRelativeResize="0"/>
          <p:nvPr/>
        </p:nvPicPr>
        <p:blipFill rotWithShape="1">
          <a:blip r:embed="rId3">
            <a:alphaModFix/>
          </a:blip>
          <a:srcRect/>
          <a:stretch/>
        </p:blipFill>
        <p:spPr>
          <a:xfrm>
            <a:off x="-33866" y="1240366"/>
            <a:ext cx="863599" cy="8877300"/>
          </a:xfrm>
          <a:prstGeom prst="rect">
            <a:avLst/>
          </a:prstGeom>
          <a:noFill/>
          <a:ln>
            <a:noFill/>
          </a:ln>
        </p:spPr>
      </p:pic>
      <p:sp>
        <p:nvSpPr>
          <p:cNvPr id="113" name="Shape 113"/>
          <p:cNvSpPr/>
          <p:nvPr/>
        </p:nvSpPr>
        <p:spPr>
          <a:xfrm>
            <a:off x="1327666" y="2723546"/>
            <a:ext cx="5799150" cy="6435503"/>
          </a:xfrm>
          <a:prstGeom prst="rect">
            <a:avLst/>
          </a:prstGeom>
          <a:noFill/>
          <a:ln>
            <a:noFill/>
          </a:ln>
        </p:spPr>
        <p:txBody>
          <a:bodyPr lIns="91425" tIns="45700" rIns="91425" bIns="45700" anchor="t" anchorCtr="0">
            <a:noAutofit/>
          </a:bodyPr>
          <a:lstStyle/>
          <a:p>
            <a:pPr>
              <a:buClr>
                <a:srgbClr val="000000"/>
              </a:buClr>
              <a:buSzPct val="25000"/>
            </a:pPr>
            <a:r>
              <a:rPr lang="en-US" sz="1400" dirty="0">
                <a:solidFill>
                  <a:srgbClr val="381F6B"/>
                </a:solidFill>
              </a:rPr>
              <a:t>Homepage</a:t>
            </a:r>
          </a:p>
          <a:p>
            <a:pPr marL="285750" indent="-285750">
              <a:buClr>
                <a:srgbClr val="000000"/>
              </a:buClr>
              <a:buSzPct val="50000"/>
              <a:buFont typeface="Wingdings" panose="05000000000000000000" pitchFamily="2" charset="2"/>
              <a:buChar char="q"/>
            </a:pPr>
            <a:r>
              <a:rPr lang="en-US" sz="1100" dirty="0">
                <a:latin typeface="Trebuchet MS" panose="020B0603020202020204" pitchFamily="34" charset="0"/>
                <a:ea typeface="Tahoma"/>
                <a:cs typeface="Tahoma"/>
                <a:sym typeface="Tahoma"/>
              </a:rPr>
              <a:t>Events/Meetings</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Events/Meetings appearance matches approved comp</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Proper amount of items are displayed</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Thumbnails appear properly (given that thumbs match specified dimensions)</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Filtering of events/meetings works correctly </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“Display on Homepage” checkbox works correctly</a:t>
            </a:r>
          </a:p>
          <a:p>
            <a:pPr marL="285750" indent="-285750">
              <a:buClr>
                <a:srgbClr val="000000"/>
              </a:buClr>
              <a:buSzPct val="50000"/>
              <a:buFont typeface="Wingdings" panose="05000000000000000000" pitchFamily="2" charset="2"/>
              <a:buChar char="q"/>
            </a:pPr>
            <a:r>
              <a:rPr lang="en-US" sz="1100" dirty="0">
                <a:latin typeface="Trebuchet MS" panose="020B0603020202020204" pitchFamily="34" charset="0"/>
                <a:ea typeface="Tahoma"/>
                <a:cs typeface="Tahoma"/>
              </a:rPr>
              <a:t>Customizations</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Ensure customized components appear accurate. The styling/appearance should match approved comps</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Custom component functionality for end users matches what was originally contracted</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CMS Users are able to update the customization properly via the CMS</a:t>
            </a:r>
          </a:p>
          <a:p>
            <a:pPr marL="285750" indent="-285750">
              <a:buClr>
                <a:srgbClr val="000000"/>
              </a:buClr>
              <a:buSzPct val="50000"/>
              <a:buFont typeface="Wingdings" panose="05000000000000000000" pitchFamily="2" charset="2"/>
              <a:buChar char="q"/>
            </a:pPr>
            <a:r>
              <a:rPr lang="en-US" sz="1100" dirty="0">
                <a:latin typeface="Trebuchet MS" panose="020B0603020202020204" pitchFamily="34" charset="0"/>
                <a:ea typeface="Tahoma"/>
                <a:cs typeface="Tahoma"/>
              </a:rPr>
              <a:t>Footer</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Footer information can be edited via CMS</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Styling appears correctly and matches approved comp</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Adding/removing social media icons via CMS functions as expected</a:t>
            </a:r>
          </a:p>
          <a:p>
            <a:pPr>
              <a:buClr>
                <a:srgbClr val="000000"/>
              </a:buClr>
              <a:buSzPct val="50000"/>
            </a:pPr>
            <a:endParaRPr lang="en-US" sz="1400" dirty="0">
              <a:solidFill>
                <a:srgbClr val="381F6B"/>
              </a:solidFill>
            </a:endParaRPr>
          </a:p>
          <a:p>
            <a:pPr>
              <a:buClr>
                <a:srgbClr val="000000"/>
              </a:buClr>
              <a:buSzPct val="50000"/>
            </a:pPr>
            <a:r>
              <a:rPr lang="en-US" sz="1400" dirty="0">
                <a:solidFill>
                  <a:srgbClr val="381F6B"/>
                </a:solidFill>
              </a:rPr>
              <a:t>Interiors</a:t>
            </a:r>
          </a:p>
          <a:p>
            <a:pPr>
              <a:buClr>
                <a:srgbClr val="000000"/>
              </a:buClr>
              <a:buSzPct val="50000"/>
            </a:pPr>
            <a:r>
              <a:rPr lang="en-US" sz="1200" dirty="0">
                <a:solidFill>
                  <a:schemeClr val="tx1">
                    <a:lumMod val="50000"/>
                  </a:schemeClr>
                </a:solidFill>
              </a:rPr>
              <a:t>Make sure to double check interiors while not logged in to the CMS in tandem.</a:t>
            </a:r>
            <a:endParaRPr lang="en-US" sz="1100" dirty="0">
              <a:solidFill>
                <a:schemeClr val="tx1">
                  <a:lumMod val="50000"/>
                </a:schemeClr>
              </a:solidFill>
            </a:endParaRPr>
          </a:p>
          <a:p>
            <a:pPr marL="285750" indent="-285750">
              <a:buClr>
                <a:srgbClr val="000000"/>
              </a:buClr>
              <a:buSzPct val="50000"/>
              <a:buFont typeface="Wingdings" panose="05000000000000000000" pitchFamily="2" charset="2"/>
              <a:buChar char="q"/>
            </a:pPr>
            <a:r>
              <a:rPr lang="en-US" sz="1100" dirty="0">
                <a:latin typeface="Trebuchet MS" panose="020B0603020202020204" pitchFamily="34" charset="0"/>
                <a:ea typeface="Tahoma"/>
                <a:cs typeface="Tahoma"/>
              </a:rPr>
              <a:t>Content Area</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WYSIWYG editor functions as expected</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Header styling matches approved comps</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Hyperlink styling and hover match approved comps</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Table styling matches approved comps (apply Table Data CSS class to tables)</a:t>
            </a:r>
          </a:p>
          <a:p>
            <a:pPr marL="285750"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Box Widgets</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Can filter content correctly based on categories and/or departments</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Correct Styling</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“More” links work correct</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Clicking individual items takes user to detail page</a:t>
            </a:r>
          </a:p>
          <a:p>
            <a:pPr marL="285750"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Calendar</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Page is styled correctly</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Hover behavior works as expected</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Clicking an individual event goes to event detail page</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Events can be filtered by category in list view</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Calendar items display on homepage if marked</a:t>
            </a:r>
          </a:p>
          <a:p>
            <a:pPr lvl="1">
              <a:buClr>
                <a:srgbClr val="000000"/>
              </a:buClr>
              <a:buSzPct val="50000"/>
            </a:pPr>
            <a:endParaRPr lang="en-US" sz="1100" dirty="0">
              <a:solidFill>
                <a:srgbClr val="000000"/>
              </a:solidFill>
              <a:latin typeface="Trebuchet MS" panose="020B0603020202020204" pitchFamily="34" charset="0"/>
              <a:ea typeface="Tahoma"/>
              <a:cs typeface="Tahoma"/>
            </a:endParaRPr>
          </a:p>
          <a:p>
            <a:pPr marL="742950" lvl="1" indent="-285750">
              <a:buClr>
                <a:srgbClr val="000000"/>
              </a:buClr>
              <a:buSzPct val="50000"/>
              <a:buFont typeface="Wingdings" panose="05000000000000000000" pitchFamily="2" charset="2"/>
              <a:buChar char="q"/>
            </a:pPr>
            <a:endParaRPr lang="en-US" sz="1100" dirty="0">
              <a:solidFill>
                <a:srgbClr val="000000"/>
              </a:solidFill>
              <a:latin typeface="Trebuchet MS" panose="020B0603020202020204" pitchFamily="34" charset="0"/>
              <a:ea typeface="Tahoma"/>
              <a:cs typeface="Tahoma"/>
            </a:endParaRPr>
          </a:p>
          <a:p>
            <a:pPr marL="742950" lvl="1" indent="-285750">
              <a:buClr>
                <a:srgbClr val="000000"/>
              </a:buClr>
              <a:buSzPct val="50000"/>
              <a:buFont typeface="Wingdings" panose="05000000000000000000" pitchFamily="2" charset="2"/>
              <a:buChar char="q"/>
            </a:pPr>
            <a:endParaRPr lang="en-US" sz="1100" dirty="0">
              <a:solidFill>
                <a:srgbClr val="000000"/>
              </a:solidFill>
              <a:latin typeface="Trebuchet MS" panose="020B0603020202020204" pitchFamily="34" charset="0"/>
              <a:ea typeface="Tahoma"/>
              <a:cs typeface="Tahoma"/>
            </a:endParaRPr>
          </a:p>
          <a:p>
            <a:pPr marL="742950" lvl="1" indent="-285750">
              <a:buClr>
                <a:srgbClr val="000000"/>
              </a:buClr>
              <a:buSzPct val="50000"/>
              <a:buFont typeface="Wingdings" panose="05000000000000000000" pitchFamily="2" charset="2"/>
              <a:buChar char="q"/>
            </a:pPr>
            <a:endParaRPr lang="en-US" sz="1100" dirty="0">
              <a:solidFill>
                <a:srgbClr val="000000"/>
              </a:solidFill>
              <a:latin typeface="Trebuchet MS" panose="020B0603020202020204" pitchFamily="34" charset="0"/>
              <a:ea typeface="Tahoma"/>
              <a:cs typeface="Tahoma"/>
            </a:endParaRPr>
          </a:p>
          <a:p>
            <a:pPr marL="742950" lvl="1" indent="-285750">
              <a:buClr>
                <a:srgbClr val="000000"/>
              </a:buClr>
              <a:buSzPct val="50000"/>
              <a:buFont typeface="Wingdings" panose="05000000000000000000" pitchFamily="2" charset="2"/>
              <a:buChar char="q"/>
            </a:pPr>
            <a:endParaRPr lang="en-US" sz="1100" dirty="0">
              <a:solidFill>
                <a:srgbClr val="000000"/>
              </a:solidFill>
              <a:latin typeface="Trebuchet MS" panose="020B0603020202020204" pitchFamily="34" charset="0"/>
              <a:ea typeface="Tahoma"/>
              <a:cs typeface="Tahoma"/>
            </a:endParaRPr>
          </a:p>
          <a:p>
            <a:pPr marL="742950" lvl="1" indent="-285750">
              <a:buClr>
                <a:srgbClr val="000000"/>
              </a:buClr>
              <a:buSzPct val="50000"/>
              <a:buFont typeface="Wingdings" panose="05000000000000000000" pitchFamily="2" charset="2"/>
              <a:buChar char="q"/>
            </a:pPr>
            <a:endParaRPr lang="en-US" sz="1100" dirty="0">
              <a:solidFill>
                <a:srgbClr val="000000"/>
              </a:solidFill>
              <a:latin typeface="Trebuchet MS" panose="020B0603020202020204" pitchFamily="34" charset="0"/>
              <a:ea typeface="Tahoma"/>
              <a:cs typeface="Tahoma"/>
            </a:endParaRPr>
          </a:p>
          <a:p>
            <a:pPr marL="742950" lvl="1" indent="-285750">
              <a:buClr>
                <a:srgbClr val="000000"/>
              </a:buClr>
              <a:buSzPct val="50000"/>
              <a:buFont typeface="Wingdings" panose="05000000000000000000" pitchFamily="2" charset="2"/>
              <a:buChar char="q"/>
            </a:pPr>
            <a:endParaRPr lang="en-US" sz="1100" dirty="0">
              <a:solidFill>
                <a:srgbClr val="000000"/>
              </a:solidFill>
              <a:latin typeface="Trebuchet MS" panose="020B0603020202020204" pitchFamily="34" charset="0"/>
              <a:ea typeface="Tahoma"/>
              <a:cs typeface="Tahoma"/>
            </a:endParaRPr>
          </a:p>
          <a:p>
            <a:pPr marL="742950" lvl="1" indent="-285750">
              <a:buClr>
                <a:srgbClr val="000000"/>
              </a:buClr>
              <a:buSzPct val="50000"/>
              <a:buFont typeface="Wingdings" panose="05000000000000000000" pitchFamily="2" charset="2"/>
              <a:buChar char="q"/>
            </a:pPr>
            <a:endParaRPr lang="en-US" sz="1100" dirty="0">
              <a:latin typeface="Trebuchet MS" panose="020B0603020202020204" pitchFamily="34" charset="0"/>
              <a:ea typeface="Tahoma"/>
              <a:cs typeface="Tahoma"/>
            </a:endParaRPr>
          </a:p>
          <a:p>
            <a:pPr>
              <a:buClr>
                <a:srgbClr val="000000"/>
              </a:buClr>
              <a:buSzPct val="50000"/>
            </a:pPr>
            <a:endParaRPr lang="en-US" sz="1100" dirty="0">
              <a:solidFill>
                <a:srgbClr val="000000"/>
              </a:solidFill>
              <a:latin typeface="Trebuchet MS" panose="020B0603020202020204" pitchFamily="34" charset="0"/>
              <a:ea typeface="Tahoma"/>
              <a:cs typeface="Tahoma"/>
              <a:sym typeface="Tahoma"/>
            </a:endParaRPr>
          </a:p>
        </p:txBody>
      </p:sp>
    </p:spTree>
    <p:extLst>
      <p:ext uri="{BB962C8B-B14F-4D97-AF65-F5344CB8AC3E}">
        <p14:creationId xmlns:p14="http://schemas.microsoft.com/office/powerpoint/2010/main" val="2178548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p:nvPr/>
        </p:nvSpPr>
        <p:spPr>
          <a:xfrm>
            <a:off x="1313605" y="1257300"/>
            <a:ext cx="5350932" cy="144655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200" dirty="0">
                <a:solidFill>
                  <a:schemeClr val="dk1"/>
                </a:solidFill>
                <a:latin typeface="Tahoma"/>
                <a:ea typeface="Tahoma"/>
                <a:cs typeface="Tahoma"/>
                <a:sym typeface="Tahoma"/>
              </a:rPr>
              <a:t>UAT Checklist</a:t>
            </a:r>
            <a:endParaRPr lang="en-US" sz="2400" dirty="0">
              <a:solidFill>
                <a:schemeClr val="dk1"/>
              </a:solidFill>
              <a:latin typeface="Trebuchet MS"/>
              <a:ea typeface="Trebuchet MS"/>
              <a:cs typeface="Trebuchet MS"/>
              <a:sym typeface="Trebuchet MS"/>
            </a:endParaRPr>
          </a:p>
        </p:txBody>
      </p:sp>
      <p:sp>
        <p:nvSpPr>
          <p:cNvPr id="109" name="Shape 109"/>
          <p:cNvSpPr txBox="1"/>
          <p:nvPr/>
        </p:nvSpPr>
        <p:spPr>
          <a:xfrm>
            <a:off x="1143000" y="4546600"/>
            <a:ext cx="184666" cy="3693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a:solidFill>
                  <a:schemeClr val="dk1"/>
                </a:solidFill>
                <a:latin typeface="Trebuchet MS"/>
                <a:ea typeface="Trebuchet MS"/>
                <a:cs typeface="Trebuchet MS"/>
                <a:sym typeface="Trebuchet MS"/>
              </a:rPr>
              <a:t>      </a:t>
            </a:r>
          </a:p>
        </p:txBody>
      </p:sp>
      <p:cxnSp>
        <p:nvCxnSpPr>
          <p:cNvPr id="110" name="Shape 110"/>
          <p:cNvCxnSpPr/>
          <p:nvPr/>
        </p:nvCxnSpPr>
        <p:spPr>
          <a:xfrm>
            <a:off x="1414991" y="2660825"/>
            <a:ext cx="5589270" cy="1587"/>
          </a:xfrm>
          <a:prstGeom prst="straightConnector1">
            <a:avLst/>
          </a:prstGeom>
          <a:noFill/>
          <a:ln w="12700" cap="flat" cmpd="sng">
            <a:solidFill>
              <a:schemeClr val="dk1"/>
            </a:solidFill>
            <a:prstDash val="solid"/>
            <a:round/>
            <a:headEnd type="none" w="med" len="med"/>
            <a:tailEnd type="none" w="med" len="med"/>
          </a:ln>
        </p:spPr>
      </p:cxnSp>
      <p:pic>
        <p:nvPicPr>
          <p:cNvPr id="111" name="Shape 111"/>
          <p:cNvPicPr preferRelativeResize="0"/>
          <p:nvPr/>
        </p:nvPicPr>
        <p:blipFill rotWithShape="1">
          <a:blip r:embed="rId3">
            <a:alphaModFix/>
          </a:blip>
          <a:srcRect/>
          <a:stretch/>
        </p:blipFill>
        <p:spPr>
          <a:xfrm>
            <a:off x="-33866" y="1240366"/>
            <a:ext cx="863599" cy="8877300"/>
          </a:xfrm>
          <a:prstGeom prst="rect">
            <a:avLst/>
          </a:prstGeom>
          <a:noFill/>
          <a:ln>
            <a:noFill/>
          </a:ln>
        </p:spPr>
      </p:pic>
      <p:sp>
        <p:nvSpPr>
          <p:cNvPr id="113" name="Shape 113"/>
          <p:cNvSpPr/>
          <p:nvPr/>
        </p:nvSpPr>
        <p:spPr>
          <a:xfrm>
            <a:off x="1327666" y="2723546"/>
            <a:ext cx="5799150" cy="6435503"/>
          </a:xfrm>
          <a:prstGeom prst="rect">
            <a:avLst/>
          </a:prstGeom>
          <a:noFill/>
          <a:ln>
            <a:noFill/>
          </a:ln>
        </p:spPr>
        <p:txBody>
          <a:bodyPr lIns="91425" tIns="45700" rIns="91425" bIns="45700" anchor="t" anchorCtr="0">
            <a:noAutofit/>
          </a:bodyPr>
          <a:lstStyle/>
          <a:p>
            <a:pPr>
              <a:buClr>
                <a:srgbClr val="000000"/>
              </a:buClr>
              <a:buSzPct val="25000"/>
            </a:pPr>
            <a:r>
              <a:rPr lang="en-US" sz="1400" dirty="0">
                <a:solidFill>
                  <a:srgbClr val="381F6B"/>
                </a:solidFill>
              </a:rPr>
              <a:t>Interiors</a:t>
            </a:r>
          </a:p>
          <a:p>
            <a:pPr marL="285750" indent="-285750">
              <a:buClr>
                <a:srgbClr val="000000"/>
              </a:buClr>
              <a:buSzPct val="50000"/>
              <a:buFont typeface="Wingdings" panose="05000000000000000000" pitchFamily="2" charset="2"/>
              <a:buChar char="q"/>
            </a:pPr>
            <a:r>
              <a:rPr lang="en-US" sz="1100" dirty="0">
                <a:latin typeface="Trebuchet MS" panose="020B0603020202020204" pitchFamily="34" charset="0"/>
                <a:ea typeface="Tahoma"/>
                <a:cs typeface="Tahoma"/>
                <a:sym typeface="Tahoma"/>
              </a:rPr>
              <a:t>News</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News list styling appears correctly</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Clicking a News title correctly links to detail page</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Detail page correctly styled</a:t>
            </a:r>
          </a:p>
          <a:p>
            <a:pPr marL="285750"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Facility Directory</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List view styled correctly</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Detail page styled correctly</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Map view appears correctly</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Map view is centered on your municipality/region</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Icons correspond with Facility type</a:t>
            </a:r>
          </a:p>
          <a:p>
            <a:pPr marL="285750"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Staff Directory</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List view styled correctly</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Detail page styled correctly</a:t>
            </a:r>
          </a:p>
          <a:p>
            <a:pPr marL="285750"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404 page</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Styled correctly</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CAPTCHA works</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Page submission appears in Broken Link Report</a:t>
            </a:r>
          </a:p>
          <a:p>
            <a:pPr marL="285750" indent="-285750">
              <a:buClr>
                <a:srgbClr val="000000"/>
              </a:buClr>
              <a:buSzPct val="50000"/>
              <a:buFont typeface="Wingdings" panose="05000000000000000000" pitchFamily="2" charset="2"/>
              <a:buChar char="q"/>
            </a:pPr>
            <a:r>
              <a:rPr lang="en-US" sz="1100" dirty="0" err="1">
                <a:solidFill>
                  <a:srgbClr val="000000"/>
                </a:solidFill>
                <a:latin typeface="Trebuchet MS" panose="020B0603020202020204" pitchFamily="34" charset="0"/>
                <a:ea typeface="Tahoma"/>
                <a:cs typeface="Tahoma"/>
              </a:rPr>
              <a:t>Enotification</a:t>
            </a:r>
            <a:endParaRPr lang="en-US" sz="1100" dirty="0">
              <a:solidFill>
                <a:srgbClr val="000000"/>
              </a:solidFill>
              <a:latin typeface="Trebuchet MS" panose="020B0603020202020204" pitchFamily="34" charset="0"/>
              <a:ea typeface="Tahoma"/>
              <a:cs typeface="Tahoma"/>
            </a:endParaRP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All categories appear correctly</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Page styled correctly</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Users are able to opt-in/out of lists as needed</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CAPTCHA works</a:t>
            </a:r>
          </a:p>
          <a:p>
            <a:pPr lvl="1">
              <a:buClr>
                <a:srgbClr val="000000"/>
              </a:buClr>
              <a:buSzPct val="50000"/>
            </a:pPr>
            <a:endParaRPr lang="en-US" sz="1100" dirty="0">
              <a:solidFill>
                <a:srgbClr val="000000"/>
              </a:solidFill>
              <a:latin typeface="Trebuchet MS" panose="020B0603020202020204" pitchFamily="34" charset="0"/>
              <a:ea typeface="Tahoma"/>
              <a:cs typeface="Tahoma"/>
            </a:endParaRPr>
          </a:p>
          <a:p>
            <a:pPr>
              <a:buClr>
                <a:srgbClr val="000000"/>
              </a:buClr>
              <a:buSzPct val="25000"/>
            </a:pPr>
            <a:r>
              <a:rPr lang="en-US" sz="1400" dirty="0">
                <a:solidFill>
                  <a:srgbClr val="381F6B"/>
                </a:solidFill>
              </a:rPr>
              <a:t>Responsive Design</a:t>
            </a:r>
          </a:p>
          <a:p>
            <a:pPr marL="285750"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Homepage elements organized in a satisfactory manner.</a:t>
            </a:r>
          </a:p>
          <a:p>
            <a:pPr marL="742950" lvl="1"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E.G. homepage graphics buttons stack properly.</a:t>
            </a:r>
          </a:p>
          <a:p>
            <a:pPr marL="285750"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Hamburger menu functions properly</a:t>
            </a:r>
          </a:p>
          <a:p>
            <a:pPr marL="285750"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Can enable/disable interior page components for mobile view</a:t>
            </a:r>
          </a:p>
          <a:p>
            <a:pPr marL="285750"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Can change component display order for mobile view</a:t>
            </a:r>
          </a:p>
          <a:p>
            <a:pPr marL="285750" indent="-285750">
              <a:buClr>
                <a:srgbClr val="000000"/>
              </a:buClr>
              <a:buSzPct val="50000"/>
              <a:buFont typeface="Wingdings" panose="05000000000000000000" pitchFamily="2" charset="2"/>
              <a:buChar char="q"/>
            </a:pPr>
            <a:r>
              <a:rPr lang="en-US" sz="1100" dirty="0">
                <a:solidFill>
                  <a:srgbClr val="000000"/>
                </a:solidFill>
                <a:latin typeface="Trebuchet MS" panose="020B0603020202020204" pitchFamily="34" charset="0"/>
                <a:ea typeface="Tahoma"/>
                <a:cs typeface="Tahoma"/>
              </a:rPr>
              <a:t>Interior page menu functions properly.</a:t>
            </a:r>
          </a:p>
          <a:p>
            <a:pPr marL="742950" lvl="1" indent="-285750">
              <a:buClr>
                <a:srgbClr val="000000"/>
              </a:buClr>
              <a:buSzPct val="50000"/>
              <a:buFont typeface="Wingdings" panose="05000000000000000000" pitchFamily="2" charset="2"/>
              <a:buChar char="q"/>
            </a:pPr>
            <a:endParaRPr lang="en-US" sz="1100" dirty="0">
              <a:solidFill>
                <a:srgbClr val="000000"/>
              </a:solidFill>
              <a:latin typeface="Trebuchet MS" panose="020B0603020202020204" pitchFamily="34" charset="0"/>
              <a:ea typeface="Tahoma"/>
              <a:cs typeface="Tahoma"/>
            </a:endParaRPr>
          </a:p>
          <a:p>
            <a:pPr marL="742950" lvl="1" indent="-285750">
              <a:buClr>
                <a:srgbClr val="000000"/>
              </a:buClr>
              <a:buSzPct val="50000"/>
              <a:buFont typeface="Wingdings" panose="05000000000000000000" pitchFamily="2" charset="2"/>
              <a:buChar char="q"/>
            </a:pPr>
            <a:endParaRPr lang="en-US" sz="1100" dirty="0">
              <a:solidFill>
                <a:srgbClr val="000000"/>
              </a:solidFill>
              <a:latin typeface="Trebuchet MS" panose="020B0603020202020204" pitchFamily="34" charset="0"/>
              <a:ea typeface="Tahoma"/>
              <a:cs typeface="Tahoma"/>
            </a:endParaRPr>
          </a:p>
          <a:p>
            <a:pPr marL="742950" lvl="1" indent="-285750">
              <a:buClr>
                <a:srgbClr val="000000"/>
              </a:buClr>
              <a:buSzPct val="50000"/>
              <a:buFont typeface="Wingdings" panose="05000000000000000000" pitchFamily="2" charset="2"/>
              <a:buChar char="q"/>
            </a:pPr>
            <a:endParaRPr lang="en-US" sz="1100" dirty="0">
              <a:solidFill>
                <a:srgbClr val="000000"/>
              </a:solidFill>
              <a:latin typeface="Trebuchet MS" panose="020B0603020202020204" pitchFamily="34" charset="0"/>
              <a:ea typeface="Tahoma"/>
              <a:cs typeface="Tahoma"/>
            </a:endParaRPr>
          </a:p>
          <a:p>
            <a:pPr marL="742950" lvl="1" indent="-285750">
              <a:buClr>
                <a:srgbClr val="000000"/>
              </a:buClr>
              <a:buSzPct val="50000"/>
              <a:buFont typeface="Wingdings" panose="05000000000000000000" pitchFamily="2" charset="2"/>
              <a:buChar char="q"/>
            </a:pPr>
            <a:endParaRPr lang="en-US" sz="1100" dirty="0">
              <a:solidFill>
                <a:srgbClr val="000000"/>
              </a:solidFill>
              <a:latin typeface="Trebuchet MS" panose="020B0603020202020204" pitchFamily="34" charset="0"/>
              <a:ea typeface="Tahoma"/>
              <a:cs typeface="Tahoma"/>
            </a:endParaRPr>
          </a:p>
          <a:p>
            <a:pPr marL="742950" lvl="1" indent="-285750">
              <a:buClr>
                <a:srgbClr val="000000"/>
              </a:buClr>
              <a:buSzPct val="50000"/>
              <a:buFont typeface="Wingdings" panose="05000000000000000000" pitchFamily="2" charset="2"/>
              <a:buChar char="q"/>
            </a:pPr>
            <a:endParaRPr lang="en-US" sz="1100" dirty="0">
              <a:solidFill>
                <a:srgbClr val="000000"/>
              </a:solidFill>
              <a:latin typeface="Trebuchet MS" panose="020B0603020202020204" pitchFamily="34" charset="0"/>
              <a:ea typeface="Tahoma"/>
              <a:cs typeface="Tahoma"/>
            </a:endParaRPr>
          </a:p>
          <a:p>
            <a:pPr marL="742950" lvl="1" indent="-285750">
              <a:buClr>
                <a:srgbClr val="000000"/>
              </a:buClr>
              <a:buSzPct val="50000"/>
              <a:buFont typeface="Wingdings" panose="05000000000000000000" pitchFamily="2" charset="2"/>
              <a:buChar char="q"/>
            </a:pPr>
            <a:endParaRPr lang="en-US" sz="1100" dirty="0">
              <a:latin typeface="Trebuchet MS" panose="020B0603020202020204" pitchFamily="34" charset="0"/>
              <a:ea typeface="Tahoma"/>
              <a:cs typeface="Tahoma"/>
            </a:endParaRPr>
          </a:p>
          <a:p>
            <a:pPr>
              <a:buClr>
                <a:srgbClr val="000000"/>
              </a:buClr>
              <a:buSzPct val="50000"/>
            </a:pPr>
            <a:endParaRPr lang="en-US" sz="1100" dirty="0">
              <a:solidFill>
                <a:srgbClr val="000000"/>
              </a:solidFill>
              <a:latin typeface="Trebuchet MS" panose="020B0603020202020204" pitchFamily="34" charset="0"/>
              <a:ea typeface="Tahoma"/>
              <a:cs typeface="Tahoma"/>
              <a:sym typeface="Tahoma"/>
            </a:endParaRPr>
          </a:p>
        </p:txBody>
      </p:sp>
    </p:spTree>
    <p:extLst>
      <p:ext uri="{BB962C8B-B14F-4D97-AF65-F5344CB8AC3E}">
        <p14:creationId xmlns:p14="http://schemas.microsoft.com/office/powerpoint/2010/main" val="2673620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43000" y="4546600"/>
            <a:ext cx="18466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rPr>
              <a:t>      </a:t>
            </a:r>
          </a:p>
        </p:txBody>
      </p:sp>
      <p:cxnSp>
        <p:nvCxnSpPr>
          <p:cNvPr id="10" name="Straight Connector 9"/>
          <p:cNvCxnSpPr/>
          <p:nvPr/>
        </p:nvCxnSpPr>
        <p:spPr>
          <a:xfrm>
            <a:off x="1414991" y="2338522"/>
            <a:ext cx="5589271" cy="1588"/>
          </a:xfrm>
          <a:prstGeom prst="line">
            <a:avLst/>
          </a:prstGeom>
          <a:ln w="127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8" name="Picture 7"/>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33866" y="1240367"/>
            <a:ext cx="863600" cy="8877300"/>
          </a:xfrm>
          <a:prstGeom prst="rect">
            <a:avLst/>
          </a:prstGeom>
        </p:spPr>
      </p:pic>
      <p:graphicFrame>
        <p:nvGraphicFramePr>
          <p:cNvPr id="17" name="Table 16"/>
          <p:cNvGraphicFramePr>
            <a:graphicFrameLocks noGrp="1"/>
          </p:cNvGraphicFramePr>
          <p:nvPr>
            <p:extLst>
              <p:ext uri="{D42A27DB-BD31-4B8C-83A1-F6EECF244321}">
                <p14:modId xmlns:p14="http://schemas.microsoft.com/office/powerpoint/2010/main" val="290945973"/>
              </p:ext>
            </p:extLst>
          </p:nvPr>
        </p:nvGraphicFramePr>
        <p:xfrm>
          <a:off x="1414991" y="2556045"/>
          <a:ext cx="5589270" cy="5938044"/>
        </p:xfrm>
        <a:graphic>
          <a:graphicData uri="http://schemas.openxmlformats.org/drawingml/2006/table">
            <a:tbl>
              <a:tblPr firstRow="1" firstCol="1" bandRow="1">
                <a:tableStyleId>{2D5ABB26-0587-4C30-8999-92F81FD0307C}</a:tableStyleId>
              </a:tblPr>
              <a:tblGrid>
                <a:gridCol w="2051223">
                  <a:extLst>
                    <a:ext uri="{9D8B030D-6E8A-4147-A177-3AD203B41FA5}">
                      <a16:colId xmlns:a16="http://schemas.microsoft.com/office/drawing/2014/main" val="1201301164"/>
                    </a:ext>
                  </a:extLst>
                </a:gridCol>
                <a:gridCol w="3538047">
                  <a:extLst>
                    <a:ext uri="{9D8B030D-6E8A-4147-A177-3AD203B41FA5}">
                      <a16:colId xmlns:a16="http://schemas.microsoft.com/office/drawing/2014/main" val="196605396"/>
                    </a:ext>
                  </a:extLst>
                </a:gridCol>
              </a:tblGrid>
              <a:tr h="320418">
                <a:tc>
                  <a:txBody>
                    <a:bodyPr/>
                    <a:lstStyle/>
                    <a:p>
                      <a:pPr marL="0" marR="0">
                        <a:lnSpc>
                          <a:spcPct val="115000"/>
                        </a:lnSpc>
                        <a:spcBef>
                          <a:spcPts val="0"/>
                        </a:spcBef>
                        <a:spcAft>
                          <a:spcPts val="1000"/>
                        </a:spcAft>
                        <a:tabLst>
                          <a:tab pos="1188720" algn="r"/>
                        </a:tabLst>
                      </a:pPr>
                      <a:r>
                        <a:rPr lang="en-US" sz="1200" b="1" dirty="0">
                          <a:effectLst/>
                          <a:latin typeface="Tahoma" panose="020B0604030504040204" pitchFamily="34" charset="0"/>
                          <a:ea typeface="Tahoma" panose="020B0604030504040204" pitchFamily="34" charset="0"/>
                          <a:cs typeface="Tahoma" panose="020B0604030504040204" pitchFamily="34" charset="0"/>
                        </a:rPr>
                        <a:t>Term	</a:t>
                      </a:r>
                      <a:endParaRPr lang="en-US" sz="1200" b="1"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34089" marR="34089" marT="0" marB="0"/>
                </a:tc>
                <a:tc>
                  <a:txBody>
                    <a:bodyPr/>
                    <a:lstStyle/>
                    <a:p>
                      <a:pPr marL="0" marR="0">
                        <a:lnSpc>
                          <a:spcPct val="115000"/>
                        </a:lnSpc>
                        <a:spcBef>
                          <a:spcPts val="0"/>
                        </a:spcBef>
                        <a:spcAft>
                          <a:spcPts val="1000"/>
                        </a:spcAft>
                      </a:pPr>
                      <a:r>
                        <a:rPr lang="en-US" sz="1200" b="1" dirty="0">
                          <a:effectLst/>
                          <a:latin typeface="Tahoma" panose="020B0604030504040204" pitchFamily="34" charset="0"/>
                          <a:ea typeface="Tahoma" panose="020B0604030504040204" pitchFamily="34" charset="0"/>
                          <a:cs typeface="Tahoma" panose="020B0604030504040204" pitchFamily="34" charset="0"/>
                        </a:rPr>
                        <a:t>Definition</a:t>
                      </a:r>
                      <a:endParaRPr lang="en-US" sz="1200" b="1"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34089" marR="34089" marT="0" marB="0"/>
                </a:tc>
                <a:extLst>
                  <a:ext uri="{0D108BD9-81ED-4DB2-BD59-A6C34878D82A}">
                    <a16:rowId xmlns:a16="http://schemas.microsoft.com/office/drawing/2014/main" val="2246491532"/>
                  </a:ext>
                </a:extLst>
              </a:tr>
              <a:tr h="539090">
                <a:tc>
                  <a:txBody>
                    <a:bodyPr/>
                    <a:lstStyle/>
                    <a:p>
                      <a:pPr marL="0" marR="0">
                        <a:lnSpc>
                          <a:spcPct val="115000"/>
                        </a:lnSpc>
                        <a:spcBef>
                          <a:spcPts val="0"/>
                        </a:spcBef>
                        <a:spcAft>
                          <a:spcPts val="1000"/>
                        </a:spcAft>
                      </a:pPr>
                      <a:r>
                        <a:rPr lang="en-US" sz="900" b="1"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UAT</a:t>
                      </a:r>
                    </a:p>
                  </a:txBody>
                  <a:tcPr marL="34089" marR="34089" marT="0" marB="0"/>
                </a:tc>
                <a:tc>
                  <a:txBody>
                    <a:bodyPr/>
                    <a:lstStyle/>
                    <a:p>
                      <a:pPr marL="171450" marR="0" indent="-171450">
                        <a:lnSpc>
                          <a:spcPct val="115000"/>
                        </a:lnSpc>
                        <a:spcBef>
                          <a:spcPts val="0"/>
                        </a:spcBef>
                        <a:spcAft>
                          <a:spcPts val="1000"/>
                        </a:spcAft>
                        <a:buFont typeface="Arial" panose="020B0604020202020204" pitchFamily="34" charset="0"/>
                        <a:buChar char="•"/>
                      </a:pPr>
                      <a:r>
                        <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User Acceptance Testing: The period which affords CMS Users the ability to use their new website and confirm the site meets the desired behaviors.</a:t>
                      </a:r>
                    </a:p>
                  </a:txBody>
                  <a:tcPr marL="34089" marR="34089" marT="0" marB="0"/>
                </a:tc>
                <a:extLst>
                  <a:ext uri="{0D108BD9-81ED-4DB2-BD59-A6C34878D82A}">
                    <a16:rowId xmlns:a16="http://schemas.microsoft.com/office/drawing/2014/main" val="4140063019"/>
                  </a:ext>
                </a:extLst>
              </a:tr>
              <a:tr h="255494">
                <a:tc>
                  <a:txBody>
                    <a:bodyPr/>
                    <a:lstStyle/>
                    <a:p>
                      <a:pPr marL="0" marR="0">
                        <a:lnSpc>
                          <a:spcPct val="115000"/>
                        </a:lnSpc>
                        <a:spcBef>
                          <a:spcPts val="0"/>
                        </a:spcBef>
                        <a:spcAft>
                          <a:spcPts val="1000"/>
                        </a:spcAft>
                      </a:pPr>
                      <a:r>
                        <a:rPr lang="en-US" sz="900" b="1"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URL</a:t>
                      </a:r>
                    </a:p>
                  </a:txBody>
                  <a:tcPr marL="34089" marR="34089" marT="0" marB="0"/>
                </a:tc>
                <a:tc>
                  <a:txBody>
                    <a:bodyPr/>
                    <a:lstStyle/>
                    <a:p>
                      <a:pPr marL="171450" marR="0" indent="-171450">
                        <a:lnSpc>
                          <a:spcPct val="115000"/>
                        </a:lnSpc>
                        <a:spcBef>
                          <a:spcPts val="0"/>
                        </a:spcBef>
                        <a:spcAft>
                          <a:spcPts val="1000"/>
                        </a:spcAft>
                        <a:buFont typeface="Arial" panose="020B0604020202020204" pitchFamily="34" charset="0"/>
                        <a:buChar char="•"/>
                      </a:pPr>
                      <a:r>
                        <a:rPr lang="en-US" sz="900" dirty="0" err="1">
                          <a:solidFill>
                            <a:schemeClr val="accent5"/>
                          </a:solidFill>
                          <a:effectLst/>
                          <a:latin typeface="Tahoma" panose="020B0604030504040204" pitchFamily="34" charset="0"/>
                          <a:ea typeface="Tahoma" panose="020B0604030504040204" pitchFamily="34" charset="0"/>
                          <a:cs typeface="Tahoma" panose="020B0604030504040204" pitchFamily="34" charset="0"/>
                        </a:rPr>
                        <a:t>Unform</a:t>
                      </a:r>
                      <a:r>
                        <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 Resource Locator: the address of a website.</a:t>
                      </a:r>
                    </a:p>
                  </a:txBody>
                  <a:tcPr marL="34089" marR="34089" marT="0" marB="0"/>
                </a:tc>
                <a:extLst>
                  <a:ext uri="{0D108BD9-81ED-4DB2-BD59-A6C34878D82A}">
                    <a16:rowId xmlns:a16="http://schemas.microsoft.com/office/drawing/2014/main" val="421169631"/>
                  </a:ext>
                </a:extLst>
              </a:tr>
              <a:tr h="416859">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900" b="1"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Comps</a:t>
                      </a:r>
                    </a:p>
                  </a:txBody>
                  <a:tcPr marL="34089" marR="34089" marT="0" marB="0"/>
                </a:tc>
                <a:tc>
                  <a:txBody>
                    <a:bodyPr/>
                    <a:lstStyle/>
                    <a:p>
                      <a:pPr marL="171450" marR="0" indent="-171450">
                        <a:lnSpc>
                          <a:spcPct val="115000"/>
                        </a:lnSpc>
                        <a:spcBef>
                          <a:spcPts val="0"/>
                        </a:spcBef>
                        <a:spcAft>
                          <a:spcPts val="1000"/>
                        </a:spcAft>
                        <a:buFont typeface="Arial" panose="020B0604020202020204" pitchFamily="34" charset="0"/>
                        <a:buChar char="•"/>
                      </a:pPr>
                      <a:r>
                        <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The original compositions created for a particular page view initially created during the Graphic Design phase of the project.</a:t>
                      </a:r>
                    </a:p>
                  </a:txBody>
                  <a:tcPr marL="34089" marR="34089" marT="0" marB="0"/>
                </a:tc>
                <a:extLst>
                  <a:ext uri="{0D108BD9-81ED-4DB2-BD59-A6C34878D82A}">
                    <a16:rowId xmlns:a16="http://schemas.microsoft.com/office/drawing/2014/main" val="3713394955"/>
                  </a:ext>
                </a:extLst>
              </a:tr>
              <a:tr h="551329">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900" b="1"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Thumbnail/thumbs</a:t>
                      </a:r>
                    </a:p>
                  </a:txBody>
                  <a:tcPr marL="34089" marR="34089" marT="0" marB="0"/>
                </a:tc>
                <a:tc>
                  <a:txBody>
                    <a:bodyPr/>
                    <a:lstStyle/>
                    <a:p>
                      <a:pPr marL="171450" marR="0" indent="-171450">
                        <a:lnSpc>
                          <a:spcPct val="115000"/>
                        </a:lnSpc>
                        <a:spcBef>
                          <a:spcPts val="0"/>
                        </a:spcBef>
                        <a:spcAft>
                          <a:spcPts val="1000"/>
                        </a:spcAft>
                        <a:buFont typeface="Arial" panose="020B0604020202020204" pitchFamily="34" charset="0"/>
                        <a:buChar char="•"/>
                      </a:pPr>
                      <a:r>
                        <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A small image representing a larger concept. Typically used with the Events and News components to be displayed on homepage or the detail page for a particular item.</a:t>
                      </a:r>
                    </a:p>
                  </a:txBody>
                  <a:tcPr marL="34089" marR="34089" marT="0" marB="0"/>
                </a:tc>
                <a:extLst>
                  <a:ext uri="{0D108BD9-81ED-4DB2-BD59-A6C34878D82A}">
                    <a16:rowId xmlns:a16="http://schemas.microsoft.com/office/drawing/2014/main" val="1502521601"/>
                  </a:ext>
                </a:extLst>
              </a:tr>
              <a:tr h="510989">
                <a:tc>
                  <a:txBody>
                    <a:bodyPr/>
                    <a:lstStyle/>
                    <a:p>
                      <a:pPr marL="0" marR="0">
                        <a:lnSpc>
                          <a:spcPct val="115000"/>
                        </a:lnSpc>
                        <a:spcBef>
                          <a:spcPts val="0"/>
                        </a:spcBef>
                        <a:spcAft>
                          <a:spcPts val="1000"/>
                        </a:spcAft>
                      </a:pPr>
                      <a:r>
                        <a:rPr lang="en-US" sz="900" b="1"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Custom Component</a:t>
                      </a:r>
                    </a:p>
                  </a:txBody>
                  <a:tcPr marL="34089" marR="34089" marT="0" marB="0"/>
                </a:tc>
                <a:tc>
                  <a:txBody>
                    <a:bodyPr/>
                    <a:lstStyle/>
                    <a:p>
                      <a:pPr marL="171450" marR="0" indent="-171450">
                        <a:lnSpc>
                          <a:spcPct val="115000"/>
                        </a:lnSpc>
                        <a:spcBef>
                          <a:spcPts val="0"/>
                        </a:spcBef>
                        <a:spcAft>
                          <a:spcPts val="1000"/>
                        </a:spcAft>
                        <a:buFont typeface="Arial" panose="020B0604020202020204" pitchFamily="34" charset="0"/>
                        <a:buChar char="•"/>
                      </a:pPr>
                      <a:r>
                        <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A specialized display or function on the website that has additional or differing functionality from what the </a:t>
                      </a:r>
                      <a:r>
                        <a:rPr lang="en-US" sz="900" dirty="0" err="1">
                          <a:solidFill>
                            <a:schemeClr val="accent5"/>
                          </a:solidFill>
                          <a:effectLst/>
                          <a:latin typeface="Tahoma" panose="020B0604030504040204" pitchFamily="34" charset="0"/>
                          <a:ea typeface="Tahoma" panose="020B0604030504040204" pitchFamily="34" charset="0"/>
                          <a:cs typeface="Tahoma" panose="020B0604030504040204" pitchFamily="34" charset="0"/>
                        </a:rPr>
                        <a:t>visionCMS</a:t>
                      </a:r>
                      <a:r>
                        <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 provides by default. </a:t>
                      </a:r>
                    </a:p>
                  </a:txBody>
                  <a:tcPr marL="34089" marR="34089" marT="0" marB="0"/>
                </a:tc>
                <a:extLst>
                  <a:ext uri="{0D108BD9-81ED-4DB2-BD59-A6C34878D82A}">
                    <a16:rowId xmlns:a16="http://schemas.microsoft.com/office/drawing/2014/main" val="1365032732"/>
                  </a:ext>
                </a:extLst>
              </a:tr>
              <a:tr h="820270">
                <a:tc>
                  <a:txBody>
                    <a:bodyPr/>
                    <a:lstStyle/>
                    <a:p>
                      <a:r>
                        <a:rPr lang="en-US" sz="900" b="1" dirty="0">
                          <a:solidFill>
                            <a:schemeClr val="accent5"/>
                          </a:solidFill>
                          <a:latin typeface="Tahoma" panose="020B0604030504040204" pitchFamily="34" charset="0"/>
                          <a:ea typeface="Tahoma" panose="020B0604030504040204" pitchFamily="34" charset="0"/>
                          <a:cs typeface="Tahoma" panose="020B0604030504040204" pitchFamily="34" charset="0"/>
                        </a:rPr>
                        <a:t>WYSIWYG </a:t>
                      </a:r>
                    </a:p>
                  </a:txBody>
                  <a:tcPr marL="34089" marR="34089" marT="0" marB="0"/>
                </a:tc>
                <a:tc>
                  <a:txBody>
                    <a:bodyPr/>
                    <a:lstStyle/>
                    <a:p>
                      <a:pPr marL="171450" marR="0" indent="-171450">
                        <a:lnSpc>
                          <a:spcPct val="115000"/>
                        </a:lnSpc>
                        <a:spcBef>
                          <a:spcPts val="0"/>
                        </a:spcBef>
                        <a:spcAft>
                          <a:spcPts val="1000"/>
                        </a:spcAft>
                        <a:buFont typeface="Arial" panose="020B0604020202020204" pitchFamily="34" charset="0"/>
                        <a:buChar char="•"/>
                      </a:pPr>
                      <a:r>
                        <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What-You-See-Is-What-You-Get: this editor view provides the user with controls most similar to Microsoft Word so that the text presented in the editor matches what is displayed to website viewers. This is a more user-friendly alternative to the HTML editor view.</a:t>
                      </a:r>
                    </a:p>
                  </a:txBody>
                  <a:tcPr marL="34089" marR="34089" marT="0" marB="0"/>
                </a:tc>
                <a:extLst>
                  <a:ext uri="{0D108BD9-81ED-4DB2-BD59-A6C34878D82A}">
                    <a16:rowId xmlns:a16="http://schemas.microsoft.com/office/drawing/2014/main" val="537015425"/>
                  </a:ext>
                </a:extLst>
              </a:tr>
              <a:tr h="524435">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900" b="1"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Header</a:t>
                      </a:r>
                    </a:p>
                  </a:txBody>
                  <a:tcPr marL="34089" marR="34089" marT="0" marB="0"/>
                </a:tc>
                <a:tc>
                  <a:txBody>
                    <a:bodyPr/>
                    <a:lstStyle/>
                    <a:p>
                      <a:pPr marL="171450" marR="0" indent="-171450">
                        <a:lnSpc>
                          <a:spcPct val="115000"/>
                        </a:lnSpc>
                        <a:spcBef>
                          <a:spcPts val="0"/>
                        </a:spcBef>
                        <a:spcAft>
                          <a:spcPts val="1000"/>
                        </a:spcAft>
                        <a:buFont typeface="Arial" panose="020B0604020202020204" pitchFamily="34" charset="0"/>
                        <a:buChar char="•"/>
                      </a:pPr>
                      <a:r>
                        <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The top section of a given website. This should be mostly consistent in appearance from the homepage to the interior pages.</a:t>
                      </a:r>
                    </a:p>
                  </a:txBody>
                  <a:tcPr marL="34089" marR="34089" marT="0" marB="0"/>
                </a:tc>
                <a:extLst>
                  <a:ext uri="{0D108BD9-81ED-4DB2-BD59-A6C34878D82A}">
                    <a16:rowId xmlns:a16="http://schemas.microsoft.com/office/drawing/2014/main" val="3736997136"/>
                  </a:ext>
                </a:extLst>
              </a:tr>
              <a:tr h="510989">
                <a:tc>
                  <a:txBody>
                    <a:bodyPr/>
                    <a:lstStyle/>
                    <a:p>
                      <a:pPr marL="0" marR="0">
                        <a:lnSpc>
                          <a:spcPct val="115000"/>
                        </a:lnSpc>
                        <a:spcBef>
                          <a:spcPts val="0"/>
                        </a:spcBef>
                        <a:spcAft>
                          <a:spcPts val="1000"/>
                        </a:spcAft>
                      </a:pPr>
                      <a:r>
                        <a:rPr lang="en-US" sz="900" b="1"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Footer</a:t>
                      </a:r>
                    </a:p>
                  </a:txBody>
                  <a:tcPr marL="34089" marR="34089" marT="0" marB="0"/>
                </a:tc>
                <a:tc>
                  <a:txBody>
                    <a:bodyPr/>
                    <a:lstStyle/>
                    <a:p>
                      <a:pPr marL="171450" marR="0" indent="-171450">
                        <a:lnSpc>
                          <a:spcPct val="115000"/>
                        </a:lnSpc>
                        <a:spcBef>
                          <a:spcPts val="0"/>
                        </a:spcBef>
                        <a:spcAft>
                          <a:spcPts val="1000"/>
                        </a:spcAft>
                        <a:buFont typeface="Arial" panose="020B0604020202020204" pitchFamily="34" charset="0"/>
                        <a:buChar char="•"/>
                      </a:pPr>
                      <a:r>
                        <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The bottom section of a given website. This should be mostly consistent in appearance from the homepage to the interior pages.</a:t>
                      </a:r>
                    </a:p>
                  </a:txBody>
                  <a:tcPr marL="34089" marR="34089" marT="0" marB="0"/>
                </a:tc>
                <a:extLst>
                  <a:ext uri="{0D108BD9-81ED-4DB2-BD59-A6C34878D82A}">
                    <a16:rowId xmlns:a16="http://schemas.microsoft.com/office/drawing/2014/main" val="769684100"/>
                  </a:ext>
                </a:extLst>
              </a:tr>
              <a:tr h="600099">
                <a:tc>
                  <a:txBody>
                    <a:bodyPr/>
                    <a:lstStyle/>
                    <a:p>
                      <a:r>
                        <a:rPr lang="en-US" sz="900" b="1" dirty="0">
                          <a:solidFill>
                            <a:schemeClr val="accent5"/>
                          </a:solidFill>
                          <a:latin typeface="Tahoma" panose="020B0604030504040204" pitchFamily="34" charset="0"/>
                          <a:ea typeface="Tahoma" panose="020B0604030504040204" pitchFamily="34" charset="0"/>
                          <a:cs typeface="Tahoma" panose="020B0604030504040204" pitchFamily="34" charset="0"/>
                        </a:rPr>
                        <a:t>Responsive Design</a:t>
                      </a:r>
                    </a:p>
                  </a:txBody>
                  <a:tcPr marL="34089" marR="34089" marT="0" marB="0"/>
                </a:tc>
                <a:tc>
                  <a:txBody>
                    <a:bodyPr/>
                    <a:lstStyle/>
                    <a:p>
                      <a:pPr marL="171450" marR="0" indent="-171450">
                        <a:lnSpc>
                          <a:spcPct val="115000"/>
                        </a:lnSpc>
                        <a:spcBef>
                          <a:spcPts val="0"/>
                        </a:spcBef>
                        <a:spcAft>
                          <a:spcPts val="1000"/>
                        </a:spcAft>
                        <a:buFont typeface="Arial" panose="020B0604020202020204" pitchFamily="34" charset="0"/>
                        <a:buChar char="•"/>
                      </a:pPr>
                      <a:r>
                        <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Pages are designed using a single framework, allowing the website design transition seamlessly regardless of viewport size. The design of the desktop homepage should correspond with the mobile design.</a:t>
                      </a:r>
                    </a:p>
                  </a:txBody>
                  <a:tcPr marL="34089" marR="34089" marT="0" marB="0"/>
                </a:tc>
                <a:extLst>
                  <a:ext uri="{0D108BD9-81ED-4DB2-BD59-A6C34878D82A}">
                    <a16:rowId xmlns:a16="http://schemas.microsoft.com/office/drawing/2014/main" val="1520785485"/>
                  </a:ext>
                </a:extLst>
              </a:tr>
              <a:tr h="873173">
                <a:tc>
                  <a:txBody>
                    <a:bodyPr/>
                    <a:lstStyle/>
                    <a:p>
                      <a:pPr marL="0" marR="0">
                        <a:lnSpc>
                          <a:spcPct val="115000"/>
                        </a:lnSpc>
                        <a:spcBef>
                          <a:spcPts val="0"/>
                        </a:spcBef>
                        <a:spcAft>
                          <a:spcPts val="1000"/>
                        </a:spcAft>
                      </a:pPr>
                      <a:r>
                        <a:rPr lang="en-US" sz="900" b="1"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Hamburger Menu</a:t>
                      </a:r>
                    </a:p>
                  </a:txBody>
                  <a:tcPr marL="34089" marR="34089" marT="0" marB="0"/>
                </a:tc>
                <a:tc>
                  <a:txBody>
                    <a:bodyPr/>
                    <a:lstStyle/>
                    <a:p>
                      <a:pPr marL="171450" marR="0" indent="-171450">
                        <a:lnSpc>
                          <a:spcPct val="115000"/>
                        </a:lnSpc>
                        <a:spcBef>
                          <a:spcPts val="0"/>
                        </a:spcBef>
                        <a:spcAft>
                          <a:spcPts val="1000"/>
                        </a:spcAft>
                        <a:buFont typeface="Arial" panose="020B0604020202020204" pitchFamily="34" charset="0"/>
                        <a:buChar char="•"/>
                      </a:pPr>
                      <a:r>
                        <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rPr>
                        <a:t>Icon utilizing 3 horizontal bars to represent menu functionality on mobile. If a user presses this button, a menu should become visible from the left side of </a:t>
                      </a:r>
                      <a:r>
                        <a:rPr lang="en-US" sz="900">
                          <a:solidFill>
                            <a:schemeClr val="accent5"/>
                          </a:solidFill>
                          <a:effectLst/>
                          <a:latin typeface="Tahoma" panose="020B0604030504040204" pitchFamily="34" charset="0"/>
                          <a:ea typeface="Tahoma" panose="020B0604030504040204" pitchFamily="34" charset="0"/>
                          <a:cs typeface="Tahoma" panose="020B0604030504040204" pitchFamily="34" charset="0"/>
                        </a:rPr>
                        <a:t>the screen.</a:t>
                      </a:r>
                      <a:endPar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endParaRPr>
                    </a:p>
                  </a:txBody>
                  <a:tcPr marL="34089" marR="34089" marT="0" marB="0"/>
                </a:tc>
                <a:extLst>
                  <a:ext uri="{0D108BD9-81ED-4DB2-BD59-A6C34878D82A}">
                    <a16:rowId xmlns:a16="http://schemas.microsoft.com/office/drawing/2014/main" val="3991042257"/>
                  </a:ext>
                </a:extLst>
              </a:tr>
            </a:tbl>
          </a:graphicData>
        </a:graphic>
      </p:graphicFrame>
      <p:sp>
        <p:nvSpPr>
          <p:cNvPr id="7" name="TextBox 6"/>
          <p:cNvSpPr txBox="1"/>
          <p:nvPr/>
        </p:nvSpPr>
        <p:spPr>
          <a:xfrm>
            <a:off x="1235333" y="1229450"/>
            <a:ext cx="5350933" cy="1446550"/>
          </a:xfrm>
          <a:prstGeom prst="rect">
            <a:avLst/>
          </a:prstGeom>
          <a:noFill/>
        </p:spPr>
        <p:txBody>
          <a:bodyPr wrap="square" rtlCol="0" anchor="t">
            <a:spAutoFit/>
          </a:bodyPr>
          <a:lstStyle/>
          <a:p>
            <a:pPr marR="0" lvl="0" indent="0" fontAlgn="auto">
              <a:lnSpc>
                <a:spcPct val="100000"/>
              </a:lnSpc>
              <a:spcBef>
                <a:spcPts val="0"/>
              </a:spcBef>
              <a:spcAft>
                <a:spcPts val="0"/>
              </a:spcAft>
              <a:buClrTx/>
              <a:buSzTx/>
              <a:buFontTx/>
              <a:buNone/>
              <a:tabLst/>
              <a:defRPr/>
            </a:pPr>
            <a:r>
              <a:rPr lang="en-US" sz="3200" dirty="0">
                <a:latin typeface="Tahoma"/>
                <a:cs typeface="Tahoma"/>
              </a:rPr>
              <a:t>Glossary of </a:t>
            </a:r>
          </a:p>
          <a:p>
            <a:pPr marR="0" lvl="0" indent="0" fontAlgn="auto">
              <a:lnSpc>
                <a:spcPct val="100000"/>
              </a:lnSpc>
              <a:spcBef>
                <a:spcPts val="0"/>
              </a:spcBef>
              <a:spcAft>
                <a:spcPts val="0"/>
              </a:spcAft>
              <a:buClrTx/>
              <a:buSzTx/>
              <a:buFontTx/>
              <a:buNone/>
              <a:tabLst/>
              <a:defRPr/>
            </a:pPr>
            <a:r>
              <a:rPr lang="en-US" sz="3200" dirty="0">
                <a:latin typeface="Tahoma"/>
                <a:cs typeface="Tahoma"/>
              </a:rPr>
              <a:t>Terms</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ysClr val="windowText" lastClr="000000"/>
                </a:solidFill>
                <a:effectLst/>
                <a:uLnTx/>
                <a:uFillTx/>
              </a:rPr>
              <a:t> </a:t>
            </a:r>
          </a:p>
        </p:txBody>
      </p:sp>
    </p:spTree>
    <p:extLst>
      <p:ext uri="{BB962C8B-B14F-4D97-AF65-F5344CB8AC3E}">
        <p14:creationId xmlns:p14="http://schemas.microsoft.com/office/powerpoint/2010/main" val="3957751371"/>
      </p:ext>
    </p:extLst>
  </p:cSld>
  <p:clrMapOvr>
    <a:masterClrMapping/>
  </p:clrMapOvr>
</p:sld>
</file>

<file path=ppt/theme/theme1.xml><?xml version="1.0" encoding="utf-8"?>
<a:theme xmlns:a="http://schemas.openxmlformats.org/drawingml/2006/main" name="1_Vision_PPT_v2">
  <a:themeElements>
    <a:clrScheme name="Vision">
      <a:dk1>
        <a:srgbClr val="381F6B"/>
      </a:dk1>
      <a:lt1>
        <a:srgbClr val="FFFFFF"/>
      </a:lt1>
      <a:dk2>
        <a:srgbClr val="381F6B"/>
      </a:dk2>
      <a:lt2>
        <a:srgbClr val="FFCF1E"/>
      </a:lt2>
      <a:accent1>
        <a:srgbClr val="77C1E3"/>
      </a:accent1>
      <a:accent2>
        <a:srgbClr val="FF9900"/>
      </a:accent2>
      <a:accent3>
        <a:srgbClr val="8E82BE"/>
      </a:accent3>
      <a:accent4>
        <a:srgbClr val="BAAED6"/>
      </a:accent4>
      <a:accent5>
        <a:srgbClr val="53565A"/>
      </a:accent5>
      <a:accent6>
        <a:srgbClr val="C8C9C7"/>
      </a:accent6>
      <a:hlink>
        <a:srgbClr val="007CFF"/>
      </a:hlink>
      <a:folHlink>
        <a:srgbClr val="800080"/>
      </a:folHlink>
    </a:clrScheme>
    <a:fontScheme name="Opulent">
      <a:majorFont>
        <a:latin typeface="Trebuchet MS"/>
        <a:ea typeface=""/>
        <a:cs typeface=""/>
        <a:font script="Jpan" typeface="ヒラギノ丸ゴ Pro W4"/>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ヒラギノ丸ゴ Pro W4"/>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Vision_PPT_v2">
  <a:themeElements>
    <a:clrScheme name="Vision">
      <a:dk1>
        <a:srgbClr val="381F6B"/>
      </a:dk1>
      <a:lt1>
        <a:srgbClr val="FFFFFF"/>
      </a:lt1>
      <a:dk2>
        <a:srgbClr val="381F6B"/>
      </a:dk2>
      <a:lt2>
        <a:srgbClr val="FFCF1E"/>
      </a:lt2>
      <a:accent1>
        <a:srgbClr val="77C1E3"/>
      </a:accent1>
      <a:accent2>
        <a:srgbClr val="FF9900"/>
      </a:accent2>
      <a:accent3>
        <a:srgbClr val="8E82BE"/>
      </a:accent3>
      <a:accent4>
        <a:srgbClr val="BAAED6"/>
      </a:accent4>
      <a:accent5>
        <a:srgbClr val="53565A"/>
      </a:accent5>
      <a:accent6>
        <a:srgbClr val="C8C9C7"/>
      </a:accent6>
      <a:hlink>
        <a:srgbClr val="007CFF"/>
      </a:hlink>
      <a:folHlink>
        <a:srgbClr val="800080"/>
      </a:folHlink>
    </a:clrScheme>
    <a:fontScheme name="Opulent">
      <a:majorFont>
        <a:latin typeface="Trebuchet MS"/>
        <a:ea typeface=""/>
        <a:cs typeface=""/>
        <a:font script="Jpan" typeface="ヒラギノ丸ゴ Pro W4"/>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ヒラギノ丸ゴ Pro W4"/>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3_Vision_PPT_v2">
  <a:themeElements>
    <a:clrScheme name="Vision">
      <a:dk1>
        <a:srgbClr val="381F6B"/>
      </a:dk1>
      <a:lt1>
        <a:srgbClr val="FFFFFF"/>
      </a:lt1>
      <a:dk2>
        <a:srgbClr val="381F6B"/>
      </a:dk2>
      <a:lt2>
        <a:srgbClr val="FFCF1E"/>
      </a:lt2>
      <a:accent1>
        <a:srgbClr val="77C1E3"/>
      </a:accent1>
      <a:accent2>
        <a:srgbClr val="FF9900"/>
      </a:accent2>
      <a:accent3>
        <a:srgbClr val="8E82BE"/>
      </a:accent3>
      <a:accent4>
        <a:srgbClr val="BAAED6"/>
      </a:accent4>
      <a:accent5>
        <a:srgbClr val="53565A"/>
      </a:accent5>
      <a:accent6>
        <a:srgbClr val="C8C9C7"/>
      </a:accent6>
      <a:hlink>
        <a:srgbClr val="007CFF"/>
      </a:hlink>
      <a:folHlink>
        <a:srgbClr val="800080"/>
      </a:folHlink>
    </a:clrScheme>
    <a:fontScheme name="Opulent">
      <a:majorFont>
        <a:latin typeface="Trebuchet MS"/>
        <a:ea typeface=""/>
        <a:cs typeface=""/>
        <a:font script="Jpan" typeface="ヒラギノ丸ゴ Pro W4"/>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ヒラギノ丸ゴ Pro W4"/>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Vision_PPT_v2.potx</Template>
  <TotalTime>51653</TotalTime>
  <Words>1741</Words>
  <Application>Microsoft Office PowerPoint</Application>
  <PresentationFormat>Custom</PresentationFormat>
  <Paragraphs>204</Paragraphs>
  <Slides>9</Slides>
  <Notes>7</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9</vt:i4>
      </vt:variant>
    </vt:vector>
  </HeadingPairs>
  <TitlesOfParts>
    <vt:vector size="18" baseType="lpstr">
      <vt:lpstr>Arial</vt:lpstr>
      <vt:lpstr>Calibri</vt:lpstr>
      <vt:lpstr>Courier New</vt:lpstr>
      <vt:lpstr>Tahoma</vt:lpstr>
      <vt:lpstr>Trebuchet MS</vt:lpstr>
      <vt:lpstr>Wingdings</vt:lpstr>
      <vt:lpstr>1_Vision_PPT_v2</vt:lpstr>
      <vt:lpstr>2_Vision_PPT_v2</vt:lpstr>
      <vt:lpstr>3_Vision_PPT_v2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Thermostat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Shawn Rosenberger</dc:creator>
  <cp:lastModifiedBy>Evan Blanco</cp:lastModifiedBy>
  <cp:revision>421</cp:revision>
  <cp:lastPrinted>2016-07-14T22:24:58Z</cp:lastPrinted>
  <dcterms:created xsi:type="dcterms:W3CDTF">2016-05-03T22:12:29Z</dcterms:created>
  <dcterms:modified xsi:type="dcterms:W3CDTF">2017-02-17T21:07:25Z</dcterms:modified>
</cp:coreProperties>
</file>