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9" r:id="rId1"/>
    <p:sldMasterId id="2147483667" r:id="rId2"/>
  </p:sldMasterIdLst>
  <p:notesMasterIdLst>
    <p:notesMasterId r:id="rId16"/>
  </p:notesMasterIdLst>
  <p:handoutMasterIdLst>
    <p:handoutMasterId r:id="rId17"/>
  </p:handoutMasterIdLst>
  <p:sldIdLst>
    <p:sldId id="256" r:id="rId3"/>
    <p:sldId id="268" r:id="rId4"/>
    <p:sldId id="269" r:id="rId5"/>
    <p:sldId id="270" r:id="rId6"/>
    <p:sldId id="271" r:id="rId7"/>
    <p:sldId id="260" r:id="rId8"/>
    <p:sldId id="272" r:id="rId9"/>
    <p:sldId id="273" r:id="rId10"/>
    <p:sldId id="274" r:id="rId11"/>
    <p:sldId id="275" r:id="rId12"/>
    <p:sldId id="276" r:id="rId13"/>
    <p:sldId id="277" r:id="rId14"/>
    <p:sldId id="278" r:id="rId15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105C"/>
    <a:srgbClr val="381F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 snapToObjects="1">
      <p:cViewPr varScale="1">
        <p:scale>
          <a:sx n="163" d="100"/>
          <a:sy n="163" d="100"/>
        </p:scale>
        <p:origin x="150" y="336"/>
      </p:cViewPr>
      <p:guideLst>
        <p:guide orient="horz" pos="2160"/>
        <p:guide pos="2880"/>
        <p:guide orient="horz" pos="162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092B37-64D0-C248-BE68-AE990967768F}" type="datetimeFigureOut">
              <a:rPr lang="en-US" smtClean="0"/>
              <a:t>10/26/2017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3CEBED-FC1C-264D-A920-2A8AEF22FA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90675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48F8CD-D28B-9342-A786-443E0EC46AC8}" type="datetimeFigureOut">
              <a:rPr lang="en-US" smtClean="0"/>
              <a:t>10/26/2017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B7F8D8-23A3-CD43-89FE-0B856731D0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81979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1BF61E-FE23-4AB7-977A-5786D890F02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5666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1BF61E-FE23-4AB7-977A-5786D890F02C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4432524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1BF61E-FE23-4AB7-977A-5786D890F02C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8132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1BF61E-FE23-4AB7-977A-5786D890F02C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7709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1BF61E-FE23-4AB7-977A-5786D890F02C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1465951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1BF61E-FE23-4AB7-977A-5786D890F02C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0670273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1BF61E-FE23-4AB7-977A-5786D890F02C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1446543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1BF61E-FE23-4AB7-977A-5786D890F02C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6809885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1BF61E-FE23-4AB7-977A-5786D890F02C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1324553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1BF61E-FE23-4AB7-977A-5786D890F02C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6615070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85020" y="1980318"/>
            <a:ext cx="467318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5020" y="3196369"/>
            <a:ext cx="3987380" cy="626108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785020" y="3924932"/>
            <a:ext cx="2133600" cy="273844"/>
          </a:xfrm>
        </p:spPr>
        <p:txBody>
          <a:bodyPr/>
          <a:lstStyle>
            <a:lvl1pPr>
              <a:defRPr>
                <a:latin typeface="Tahoma"/>
                <a:cs typeface="Tahoma"/>
              </a:defRPr>
            </a:lvl1pPr>
          </a:lstStyle>
          <a:p>
            <a:endParaRPr lang="en-US"/>
          </a:p>
          <a:p>
            <a:fld id="{FD634E7C-A242-F748-8B72-646CEC7A92B7}" type="datetime1">
              <a:rPr lang="en-US" sz="1050" smtClean="0"/>
              <a:t>10/26/2017</a:t>
            </a:fld>
            <a:endParaRPr lang="en-US" sz="105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FDAB6-CBA2-3245-AFD9-79F5F584E3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021494"/>
            <a:ext cx="5486400" cy="283949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9E8BE-8203-E44E-B7B4-9A507008A52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735280" y="112803"/>
            <a:ext cx="7678662" cy="5326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/>
                <a:ea typeface="+mj-ea"/>
                <a:cs typeface="Tahoma"/>
              </a:rPr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141C1-8A2A-A24C-A068-EE524861B4C9}" type="datetime1">
              <a:rPr lang="en-US" smtClean="0"/>
              <a:t>10/26/2017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FDAB6-CBA2-3245-AFD9-79F5F584E3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785020" y="3227418"/>
            <a:ext cx="2133600" cy="273844"/>
          </a:xfrm>
        </p:spPr>
        <p:txBody>
          <a:bodyPr/>
          <a:lstStyle/>
          <a:p>
            <a:fld id="{62B8EA10-6873-9344-9602-A85D3FC0A1EE}" type="datetime1">
              <a:rPr lang="en-US" smtClean="0"/>
              <a:t>10/26/2017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FDAB6-CBA2-3245-AFD9-79F5F584E3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ullet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venir-Light" pitchFamily="34" charset="0"/>
              </a:defRPr>
            </a:lvl1pPr>
            <a:lvl2pPr marL="557213" indent="-214313">
              <a:buFontTx/>
              <a:buBlip>
                <a:blip r:embed="rId2"/>
              </a:buBlip>
              <a:defRPr b="0">
                <a:latin typeface="Avenir-Light" pitchFamily="34" charset="0"/>
              </a:defRPr>
            </a:lvl2pPr>
            <a:lvl3pPr marL="857250" indent="-171450">
              <a:buFontTx/>
              <a:buBlip>
                <a:blip r:embed="rId2"/>
              </a:buBlip>
              <a:defRPr b="0">
                <a:latin typeface="Avenir-Light" pitchFamily="34" charset="0"/>
              </a:defRPr>
            </a:lvl3pPr>
            <a:lvl4pPr marL="1200150" indent="-171450">
              <a:buFontTx/>
              <a:buBlip>
                <a:blip r:embed="rId2"/>
              </a:buBlip>
              <a:defRPr b="0">
                <a:latin typeface="Avenir-Light" pitchFamily="34" charset="0"/>
              </a:defRPr>
            </a:lvl4pPr>
            <a:lvl5pPr marL="1543050" indent="-171450">
              <a:buFontTx/>
              <a:buBlip>
                <a:blip r:embed="rId2"/>
              </a:buBlip>
              <a:defRPr b="0">
                <a:latin typeface="Avenir-Light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457200" y="285750"/>
            <a:ext cx="8229600" cy="857250"/>
          </a:xfrm>
        </p:spPr>
        <p:txBody>
          <a:bodyPr>
            <a:normAutofit/>
          </a:bodyPr>
          <a:lstStyle>
            <a:lvl1pPr>
              <a:defRPr sz="1875" baseline="0">
                <a:solidFill>
                  <a:srgbClr val="6294B0"/>
                </a:solidFill>
                <a:latin typeface="Avenir-Medium" pitchFamily="34" charset="0"/>
              </a:defRPr>
            </a:lvl1pPr>
          </a:lstStyle>
          <a:p>
            <a:r>
              <a:rPr lang="en-US" dirty="0"/>
              <a:t>SUBTITLE/SLIDE TITLE</a:t>
            </a:r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1143000" y="0"/>
            <a:ext cx="7010400" cy="400050"/>
          </a:xfrm>
        </p:spPr>
        <p:txBody>
          <a:bodyPr>
            <a:noAutofit/>
          </a:bodyPr>
          <a:lstStyle>
            <a:lvl1pPr>
              <a:defRPr sz="2250">
                <a:solidFill>
                  <a:schemeClr val="bg1"/>
                </a:solidFill>
                <a:latin typeface="Avenir-Heavy" pitchFamily="34" charset="0"/>
              </a:defRPr>
            </a:lvl1pPr>
          </a:lstStyle>
          <a:p>
            <a:pPr lvl="0"/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41767670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9E8BE-8203-E44E-B7B4-9A507008A5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9E8BE-8203-E44E-B7B4-9A507008A5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9E8BE-8203-E44E-B7B4-9A507008A5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9E8BE-8203-E44E-B7B4-9A507008A5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5280" y="971359"/>
            <a:ext cx="7951519" cy="495080"/>
          </a:xfrm>
        </p:spPr>
        <p:txBody>
          <a:bodyPr anchor="b">
            <a:normAutofit/>
          </a:bodyPr>
          <a:lstStyle>
            <a:lvl1pPr algn="l">
              <a:defRPr sz="1800" b="1">
                <a:solidFill>
                  <a:srgbClr val="26105C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591774"/>
            <a:ext cx="5111750" cy="2726520"/>
          </a:xfrm>
        </p:spPr>
        <p:txBody>
          <a:bodyPr>
            <a:normAutofit/>
          </a:bodyPr>
          <a:lstStyle>
            <a:lvl1pPr>
              <a:defRPr sz="1800">
                <a:solidFill>
                  <a:srgbClr val="26105C"/>
                </a:solidFill>
              </a:defRPr>
            </a:lvl1pPr>
            <a:lvl2pPr>
              <a:defRPr sz="1800">
                <a:solidFill>
                  <a:srgbClr val="26105C"/>
                </a:solidFill>
              </a:defRPr>
            </a:lvl2pPr>
            <a:lvl3pPr>
              <a:defRPr sz="1800">
                <a:solidFill>
                  <a:srgbClr val="26105C"/>
                </a:solidFill>
              </a:defRPr>
            </a:lvl3pPr>
            <a:lvl4pPr>
              <a:defRPr sz="1800">
                <a:solidFill>
                  <a:srgbClr val="26105C"/>
                </a:solidFill>
              </a:defRPr>
            </a:lvl4pPr>
            <a:lvl5pPr>
              <a:defRPr sz="1800">
                <a:solidFill>
                  <a:srgbClr val="26105C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5281" y="1591774"/>
            <a:ext cx="2730233" cy="2726519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9E8BE-8203-E44E-B7B4-9A507008A52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735280" y="112803"/>
            <a:ext cx="7678662" cy="5326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/>
                <a:ea typeface="+mj-ea"/>
                <a:cs typeface="Tahoma"/>
              </a:rPr>
              <a:t>Click to edit Master title style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7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5" Type="http://schemas.openxmlformats.org/officeDocument/2006/relationships/slideLayout" Target="../slideLayouts/slideLayout9.xml"/><Relationship Id="rId4" Type="http://schemas.openxmlformats.org/officeDocument/2006/relationships/slideLayout" Target="../slideLayouts/slideLayout8.xml"/><Relationship Id="rId9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261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785021" y="1982798"/>
            <a:ext cx="4901779" cy="114434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85020" y="3233684"/>
            <a:ext cx="4901780" cy="8522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85020" y="4198776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ahoma"/>
              </a:defRPr>
            </a:lvl1pPr>
          </a:lstStyle>
          <a:p>
            <a:fld id="{52CFA570-0DC6-5C4B-A75E-91FED927997D}" type="datetime1">
              <a:rPr lang="en-US" smtClean="0"/>
              <a:t>10/26/2017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69959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>
                <a:solidFill>
                  <a:schemeClr val="bg1">
                    <a:lumMod val="40000"/>
                    <a:lumOff val="60000"/>
                  </a:schemeClr>
                </a:solidFill>
                <a:latin typeface="Tahoma"/>
                <a:cs typeface="Tahoma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62217" y="4767263"/>
            <a:ext cx="924582" cy="273844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1">
                <a:solidFill>
                  <a:schemeClr val="bg1">
                    <a:lumMod val="40000"/>
                    <a:lumOff val="60000"/>
                  </a:schemeClr>
                </a:solidFill>
                <a:latin typeface="Tahoma"/>
                <a:cs typeface="Tahoma"/>
              </a:defRPr>
            </a:lvl1pPr>
          </a:lstStyle>
          <a:p>
            <a:fld id="{AD2FDAB6-CBA2-3245-AFD9-79F5F584E3A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 descr="Vison_logo_reversed.png"/>
          <p:cNvPicPr>
            <a:picLocks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553201" y="515746"/>
            <a:ext cx="2200729" cy="402337"/>
          </a:xfrm>
          <a:prstGeom prst="rect">
            <a:avLst/>
          </a:prstGeom>
        </p:spPr>
      </p:pic>
      <p:pic>
        <p:nvPicPr>
          <p:cNvPr id="11" name="Picture 10" descr="Vision_Default.png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0"/>
            <a:ext cx="2672602" cy="5143500"/>
          </a:xfrm>
          <a:prstGeom prst="rect">
            <a:avLst/>
          </a:prstGeom>
          <a:ln>
            <a:noFill/>
          </a:ln>
        </p:spPr>
      </p:pic>
      <p:cxnSp>
        <p:nvCxnSpPr>
          <p:cNvPr id="13" name="Straight Connector 12"/>
          <p:cNvCxnSpPr/>
          <p:nvPr userDrawn="1"/>
        </p:nvCxnSpPr>
        <p:spPr>
          <a:xfrm rot="10800000">
            <a:off x="492972" y="4756526"/>
            <a:ext cx="8193828" cy="1191"/>
          </a:xfrm>
          <a:prstGeom prst="line">
            <a:avLst/>
          </a:prstGeom>
          <a:ln w="12700" cap="flat" cmpd="sng" algn="ctr">
            <a:solidFill>
              <a:schemeClr val="bg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77" r:id="rId4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1800" b="1" kern="1200">
          <a:solidFill>
            <a:schemeClr val="tx1"/>
          </a:solidFill>
          <a:latin typeface="Tahoma"/>
          <a:ea typeface="+mj-ea"/>
          <a:cs typeface="Tahom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050" kern="1200">
          <a:solidFill>
            <a:schemeClr val="tx1"/>
          </a:solidFill>
          <a:latin typeface="Tahoma"/>
          <a:ea typeface="+mn-ea"/>
          <a:cs typeface="Tahom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050" kern="1200">
          <a:solidFill>
            <a:schemeClr val="tx1"/>
          </a:solidFill>
          <a:latin typeface="Tahoma"/>
          <a:ea typeface="+mn-ea"/>
          <a:cs typeface="Tahoma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050" kern="1200">
          <a:solidFill>
            <a:schemeClr val="tx1"/>
          </a:solidFill>
          <a:latin typeface="Tahoma"/>
          <a:ea typeface="+mn-ea"/>
          <a:cs typeface="Tahoma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050" kern="1200">
          <a:solidFill>
            <a:schemeClr val="tx1"/>
          </a:solidFill>
          <a:latin typeface="Tahoma"/>
          <a:ea typeface="+mn-ea"/>
          <a:cs typeface="Tahom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050" kern="1200">
          <a:solidFill>
            <a:schemeClr val="tx1"/>
          </a:solidFill>
          <a:latin typeface="Tahoma"/>
          <a:ea typeface="+mn-ea"/>
          <a:cs typeface="Tahom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Vision_TopBar.png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472303" y="0"/>
            <a:ext cx="8199394" cy="83899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280" y="112803"/>
            <a:ext cx="7678662" cy="5326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280" y="1102963"/>
            <a:ext cx="795152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19506" y="4765731"/>
            <a:ext cx="3350536" cy="273844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>
                <a:solidFill>
                  <a:srgbClr val="26105C"/>
                </a:solidFill>
                <a:latin typeface="Tahoma"/>
                <a:cs typeface="Tahoma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95639" y="4767263"/>
            <a:ext cx="891161" cy="273844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1">
                <a:solidFill>
                  <a:srgbClr val="26105C"/>
                </a:solidFill>
                <a:latin typeface="Tahoma"/>
                <a:cs typeface="Tahoma"/>
              </a:defRPr>
            </a:lvl1pPr>
          </a:lstStyle>
          <a:p>
            <a:fld id="{B799E8BE-8203-E44E-B7B4-9A507008A52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descr="Vison_logo_small.png"/>
          <p:cNvPicPr>
            <a:picLocks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492972" y="4811132"/>
            <a:ext cx="853468" cy="155448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 rot="10800000">
            <a:off x="492972" y="4756526"/>
            <a:ext cx="8193828" cy="1191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1" r:id="rId2"/>
    <p:sldLayoutId id="2147483672" r:id="rId3"/>
    <p:sldLayoutId id="2147483673" r:id="rId4"/>
    <p:sldLayoutId id="2147483675" r:id="rId5"/>
    <p:sldLayoutId id="2147483676" r:id="rId6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1800" b="1" kern="1200">
          <a:solidFill>
            <a:schemeClr val="bg1"/>
          </a:solidFill>
          <a:latin typeface="Tahoma"/>
          <a:ea typeface="+mj-ea"/>
          <a:cs typeface="Tahom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Tahoma"/>
          <a:ea typeface="+mn-ea"/>
          <a:cs typeface="Tahom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Tahoma"/>
          <a:ea typeface="+mn-ea"/>
          <a:cs typeface="Tahoma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Tahoma"/>
          <a:ea typeface="+mn-ea"/>
          <a:cs typeface="Tahoma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Tahoma"/>
          <a:ea typeface="+mn-ea"/>
          <a:cs typeface="Tahom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tx1"/>
          </a:solidFill>
          <a:latin typeface="Tahoma"/>
          <a:ea typeface="+mn-ea"/>
          <a:cs typeface="Tahom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hyperlink" Target="mailto:drodriguez@visioninternet.com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7" Type="http://schemas.openxmlformats.org/officeDocument/2006/relationships/image" Target="../media/image12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2950132" y="1491363"/>
            <a:ext cx="5458371" cy="1102519"/>
          </a:xfrm>
        </p:spPr>
        <p:txBody>
          <a:bodyPr>
            <a:noAutofit/>
          </a:bodyPr>
          <a:lstStyle/>
          <a:p>
            <a:r>
              <a:rPr lang="en-US" sz="2400" dirty="0"/>
              <a:t>Website Redesign Project Kick-Off</a:t>
            </a:r>
            <a:br>
              <a:rPr lang="en-US" sz="2400" dirty="0"/>
            </a:br>
            <a:r>
              <a:rPr lang="en-US" sz="2400" b="0" dirty="0">
                <a:solidFill>
                  <a:srgbClr val="FFFF00"/>
                </a:solidFill>
              </a:rPr>
              <a:t>Project Name</a:t>
            </a:r>
            <a:r>
              <a:rPr lang="en-US" sz="2400" b="0" dirty="0"/>
              <a:t/>
            </a:r>
            <a:br>
              <a:rPr lang="en-US" sz="2400" b="0" dirty="0"/>
            </a:br>
            <a:r>
              <a:rPr lang="en-US" sz="2400" b="0" dirty="0"/>
              <a:t/>
            </a:r>
            <a:br>
              <a:rPr lang="en-US" sz="2400" b="0" dirty="0"/>
            </a:br>
            <a:r>
              <a:rPr lang="en-US" b="0" dirty="0">
                <a:solidFill>
                  <a:srgbClr val="FFFF00"/>
                </a:solidFill>
              </a:rPr>
              <a:t>Date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FDAB6-CBA2-3245-AFD9-79F5F584E3AA}" type="slidenum">
              <a:rPr lang="en-US" smtClean="0"/>
              <a:t>1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950132" y="3272768"/>
            <a:ext cx="2904712" cy="815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36"/>
              </a:spcBef>
            </a:pPr>
            <a:r>
              <a:rPr lang="en-US" sz="1400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Your Name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Project Manager</a:t>
            </a:r>
          </a:p>
          <a:p>
            <a:pPr>
              <a:spcBef>
                <a:spcPts val="336"/>
              </a:spcBef>
            </a:pPr>
            <a:r>
              <a:rPr lang="en-US" sz="1400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yourname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@visioninternet.com</a:t>
            </a:r>
          </a:p>
          <a:p>
            <a:pPr>
              <a:spcBef>
                <a:spcPts val="336"/>
              </a:spcBef>
            </a:pP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310-656-3100 x </a:t>
            </a:r>
            <a:r>
              <a:rPr lang="en-US" sz="1400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extension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1"/>
          <p:cNvSpPr txBox="1">
            <a:spLocks/>
          </p:cNvSpPr>
          <p:nvPr/>
        </p:nvSpPr>
        <p:spPr>
          <a:xfrm>
            <a:off x="3814762" y="569891"/>
            <a:ext cx="4186238" cy="3394472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 baseline="0">
                <a:solidFill>
                  <a:schemeClr val="tx1"/>
                </a:solidFill>
                <a:latin typeface="Avenir-Light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2800" b="0" kern="1200">
                <a:solidFill>
                  <a:schemeClr val="tx1"/>
                </a:solidFill>
                <a:latin typeface="Avenir-Light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2400" b="0" kern="1200">
                <a:solidFill>
                  <a:schemeClr val="tx1"/>
                </a:solidFill>
                <a:latin typeface="Avenir-Light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2000" b="0" kern="1200">
                <a:solidFill>
                  <a:schemeClr val="tx1"/>
                </a:solidFill>
                <a:latin typeface="Avenir-Light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2000" b="0" kern="1200">
                <a:solidFill>
                  <a:schemeClr val="tx1"/>
                </a:solidFill>
                <a:latin typeface="Avenir-Light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125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Client Roles &amp; Approval Process</a:t>
            </a:r>
          </a:p>
        </p:txBody>
      </p:sp>
      <p:sp>
        <p:nvSpPr>
          <p:cNvPr id="7" name="Content Placeholder 1"/>
          <p:cNvSpPr>
            <a:spLocks noGrp="1"/>
          </p:cNvSpPr>
          <p:nvPr>
            <p:ph idx="1"/>
          </p:nvPr>
        </p:nvSpPr>
        <p:spPr>
          <a:xfrm>
            <a:off x="735280" y="1106777"/>
            <a:ext cx="7951520" cy="339447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Key Roles: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Sponsor: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Sign-off Decision Maker: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IT Contact: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Content &amp; Assets Coordinator:</a:t>
            </a:r>
          </a:p>
          <a:p>
            <a:pPr marL="0" indent="0">
              <a:buNone/>
            </a:pPr>
            <a:endParaRPr lang="en-US" sz="14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>
              <a:buNone/>
            </a:pPr>
            <a:r>
              <a:rPr lang="en-US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Approval Process: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Helps to understand your decision-making and approval process in order to anticipate any timing related needs before they arise for tasks such as: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Finalizing your site map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Finalizing home page and interior page designs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Going live</a:t>
            </a:r>
          </a:p>
        </p:txBody>
      </p:sp>
    </p:spTree>
    <p:extLst>
      <p:ext uri="{BB962C8B-B14F-4D97-AF65-F5344CB8AC3E}">
        <p14:creationId xmlns:p14="http://schemas.microsoft.com/office/powerpoint/2010/main" val="18659590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1"/>
          <p:cNvSpPr txBox="1">
            <a:spLocks/>
          </p:cNvSpPr>
          <p:nvPr/>
        </p:nvSpPr>
        <p:spPr>
          <a:xfrm>
            <a:off x="3814762" y="569891"/>
            <a:ext cx="4186238" cy="3394472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 baseline="0">
                <a:solidFill>
                  <a:schemeClr val="tx1"/>
                </a:solidFill>
                <a:latin typeface="Avenir-Light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2800" b="0" kern="1200">
                <a:solidFill>
                  <a:schemeClr val="tx1"/>
                </a:solidFill>
                <a:latin typeface="Avenir-Light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2400" b="0" kern="1200">
                <a:solidFill>
                  <a:schemeClr val="tx1"/>
                </a:solidFill>
                <a:latin typeface="Avenir-Light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2000" b="0" kern="1200">
                <a:solidFill>
                  <a:schemeClr val="tx1"/>
                </a:solidFill>
                <a:latin typeface="Avenir-Light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2000" b="0" kern="1200">
                <a:solidFill>
                  <a:schemeClr val="tx1"/>
                </a:solidFill>
                <a:latin typeface="Avenir-Light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125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Working Together</a:t>
            </a:r>
          </a:p>
        </p:txBody>
      </p:sp>
      <p:sp>
        <p:nvSpPr>
          <p:cNvPr id="7" name="Content Placeholder 1"/>
          <p:cNvSpPr>
            <a:spLocks noGrp="1"/>
          </p:cNvSpPr>
          <p:nvPr>
            <p:ph idx="1"/>
          </p:nvPr>
        </p:nvSpPr>
        <p:spPr>
          <a:xfrm>
            <a:off x="597491" y="1003180"/>
            <a:ext cx="7954239" cy="364794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300" b="1" dirty="0">
                <a:latin typeface="Tahoma" pitchFamily="34" charset="0"/>
                <a:ea typeface="Tahoma" pitchFamily="34" charset="0"/>
                <a:cs typeface="Tahoma" pitchFamily="34" charset="0"/>
              </a:rPr>
              <a:t>Our communication tools: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1300" dirty="0">
                <a:latin typeface="Tahoma" pitchFamily="34" charset="0"/>
                <a:ea typeface="Tahoma" pitchFamily="34" charset="0"/>
                <a:cs typeface="Tahoma" pitchFamily="34" charset="0"/>
              </a:rPr>
              <a:t>Email or phone for ongoing communication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1300" dirty="0">
                <a:latin typeface="Tahoma" pitchFamily="34" charset="0"/>
                <a:ea typeface="Tahoma" pitchFamily="34" charset="0"/>
                <a:cs typeface="Tahoma" pitchFamily="34" charset="0"/>
              </a:rPr>
              <a:t>Box for file sharing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13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InVision</a:t>
            </a:r>
            <a:r>
              <a:rPr lang="en-US" sz="1300" dirty="0">
                <a:latin typeface="Tahoma" pitchFamily="34" charset="0"/>
                <a:ea typeface="Tahoma" pitchFamily="34" charset="0"/>
                <a:cs typeface="Tahoma" pitchFamily="34" charset="0"/>
              </a:rPr>
              <a:t> for collaboration throughout the design phase</a:t>
            </a:r>
          </a:p>
          <a:p>
            <a:pPr marL="457200" indent="-457200"/>
            <a:endParaRPr lang="en-US" sz="13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>
              <a:buNone/>
            </a:pPr>
            <a:r>
              <a:rPr lang="en-US" sz="1300" b="1" dirty="0">
                <a:latin typeface="Tahoma" pitchFamily="34" charset="0"/>
                <a:ea typeface="Tahoma" pitchFamily="34" charset="0"/>
                <a:cs typeface="Tahoma" pitchFamily="34" charset="0"/>
              </a:rPr>
              <a:t>Our communication standards: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1300" dirty="0">
                <a:latin typeface="Tahoma" pitchFamily="34" charset="0"/>
                <a:ea typeface="Tahoma" pitchFamily="34" charset="0"/>
                <a:cs typeface="Tahoma" pitchFamily="34" charset="0"/>
              </a:rPr>
              <a:t>In-office:</a:t>
            </a:r>
            <a:r>
              <a:rPr lang="en-US" sz="1300" i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300" dirty="0">
                <a:latin typeface="Tahoma" pitchFamily="34" charset="0"/>
                <a:ea typeface="Tahoma" pitchFamily="34" charset="0"/>
                <a:cs typeface="Tahoma" pitchFamily="34" charset="0"/>
              </a:rPr>
              <a:t>1 business day maximum for emails and phone calls (even if we don’t have an answer)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1300" dirty="0">
                <a:latin typeface="Tahoma" pitchFamily="34" charset="0"/>
                <a:ea typeface="Tahoma" pitchFamily="34" charset="0"/>
                <a:cs typeface="Tahoma" pitchFamily="34" charset="0"/>
              </a:rPr>
              <a:t>Out-of-office: will notify you in advance and provide an alternate contact for time sensitive questions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1300" dirty="0">
                <a:latin typeface="Tahoma" pitchFamily="34" charset="0"/>
                <a:ea typeface="Tahoma" pitchFamily="34" charset="0"/>
                <a:cs typeface="Tahoma" pitchFamily="34" charset="0"/>
              </a:rPr>
              <a:t>You may also contact our Manager of Project Implementation, David Rodriguez, at </a:t>
            </a:r>
            <a:r>
              <a:rPr lang="en-US" sz="1300" dirty="0">
                <a:latin typeface="Tahoma" pitchFamily="34" charset="0"/>
                <a:ea typeface="Tahoma" pitchFamily="34" charset="0"/>
                <a:cs typeface="Tahoma" pitchFamily="34" charset="0"/>
                <a:hlinkClick r:id="rId4"/>
              </a:rPr>
              <a:t>drodriguez@visioninternet.com</a:t>
            </a:r>
            <a:r>
              <a:rPr lang="en-US" sz="1300" dirty="0">
                <a:latin typeface="Tahoma" pitchFamily="34" charset="0"/>
                <a:ea typeface="Tahoma" pitchFamily="34" charset="0"/>
                <a:cs typeface="Tahoma" pitchFamily="34" charset="0"/>
              </a:rPr>
              <a:t> or (310) 656-2100 x 388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1300" dirty="0">
                <a:latin typeface="Tahoma" pitchFamily="34" charset="0"/>
                <a:ea typeface="Tahoma" pitchFamily="34" charset="0"/>
                <a:cs typeface="Tahoma" pitchFamily="34" charset="0"/>
              </a:rPr>
              <a:t>Project status updates every 2 weeks by email</a:t>
            </a:r>
          </a:p>
          <a:p>
            <a:endParaRPr lang="en-US" sz="13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>
              <a:buNone/>
            </a:pPr>
            <a:r>
              <a:rPr lang="en-US" sz="1300" b="1" dirty="0">
                <a:latin typeface="Tahoma" pitchFamily="34" charset="0"/>
                <a:ea typeface="Tahoma" pitchFamily="34" charset="0"/>
                <a:cs typeface="Tahoma" pitchFamily="34" charset="0"/>
              </a:rPr>
              <a:t>Our requests of you:</a:t>
            </a:r>
          </a:p>
          <a:p>
            <a:r>
              <a:rPr lang="en-US" sz="1300" dirty="0">
                <a:latin typeface="Tahoma" pitchFamily="34" charset="0"/>
                <a:ea typeface="Tahoma" pitchFamily="34" charset="0"/>
                <a:cs typeface="Tahoma" pitchFamily="34" charset="0"/>
              </a:rPr>
              <a:t>Design feedback</a:t>
            </a:r>
            <a:endParaRPr lang="en-US" sz="13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US" sz="1300" dirty="0">
                <a:latin typeface="Tahoma" pitchFamily="34" charset="0"/>
                <a:ea typeface="Tahoma" pitchFamily="34" charset="0"/>
                <a:cs typeface="Tahoma" pitchFamily="34" charset="0"/>
              </a:rPr>
              <a:t>Satisfaction surveys</a:t>
            </a:r>
          </a:p>
        </p:txBody>
      </p:sp>
    </p:spTree>
    <p:extLst>
      <p:ext uri="{BB962C8B-B14F-4D97-AF65-F5344CB8AC3E}">
        <p14:creationId xmlns:p14="http://schemas.microsoft.com/office/powerpoint/2010/main" val="23242798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1"/>
          <p:cNvSpPr txBox="1">
            <a:spLocks/>
          </p:cNvSpPr>
          <p:nvPr/>
        </p:nvSpPr>
        <p:spPr>
          <a:xfrm>
            <a:off x="3814762" y="569891"/>
            <a:ext cx="4186238" cy="3394472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 baseline="0">
                <a:solidFill>
                  <a:schemeClr val="tx1"/>
                </a:solidFill>
                <a:latin typeface="Avenir-Light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2800" b="0" kern="1200">
                <a:solidFill>
                  <a:schemeClr val="tx1"/>
                </a:solidFill>
                <a:latin typeface="Avenir-Light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2400" b="0" kern="1200">
                <a:solidFill>
                  <a:schemeClr val="tx1"/>
                </a:solidFill>
                <a:latin typeface="Avenir-Light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2000" b="0" kern="1200">
                <a:solidFill>
                  <a:schemeClr val="tx1"/>
                </a:solidFill>
                <a:latin typeface="Avenir-Light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2000" b="0" kern="1200">
                <a:solidFill>
                  <a:schemeClr val="tx1"/>
                </a:solidFill>
                <a:latin typeface="Avenir-Light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125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</a:t>
            </a:r>
          </a:p>
        </p:txBody>
      </p:sp>
      <p:sp>
        <p:nvSpPr>
          <p:cNvPr id="7" name="Content Placeholder 1"/>
          <p:cNvSpPr>
            <a:spLocks noGrp="1"/>
          </p:cNvSpPr>
          <p:nvPr>
            <p:ph idx="1"/>
          </p:nvPr>
        </p:nvSpPr>
        <p:spPr>
          <a:xfrm>
            <a:off x="598851" y="1102963"/>
            <a:ext cx="7951520" cy="339447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Next Step: </a:t>
            </a:r>
            <a:r>
              <a:rPr lang="en-US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Begin the UX phase</a:t>
            </a:r>
          </a:p>
          <a:p>
            <a:pPr marL="0" indent="0">
              <a:buNone/>
            </a:pPr>
            <a:endParaRPr lang="en-US" sz="14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>
              <a:buNone/>
            </a:pPr>
            <a:r>
              <a:rPr lang="en-US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Client Deliverables:</a:t>
            </a:r>
          </a:p>
          <a:p>
            <a:pPr marL="457200" indent="-457200"/>
            <a:r>
              <a:rPr lang="en-US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2 surveys due by </a:t>
            </a:r>
            <a:r>
              <a:rPr lang="en-US" sz="14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date</a:t>
            </a:r>
            <a:r>
              <a:rPr lang="en-US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: Website planning and design</a:t>
            </a:r>
          </a:p>
          <a:p>
            <a:pPr marL="457200" indent="-457200"/>
            <a:r>
              <a:rPr lang="en-US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Insert Google Analytics and heat mapping code to current website ASAP</a:t>
            </a:r>
          </a:p>
          <a:p>
            <a:pPr marL="457200" indent="-457200"/>
            <a:endParaRPr lang="en-US" sz="14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>
              <a:buNone/>
            </a:pPr>
            <a:r>
              <a:rPr lang="en-US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Timeline:</a:t>
            </a:r>
          </a:p>
          <a:p>
            <a:pPr marL="457200" indent="-457200"/>
            <a:r>
              <a:rPr lang="en-US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This process usually takes 3-4 weeks to: </a:t>
            </a:r>
          </a:p>
          <a:p>
            <a:pPr marL="857250" lvl="1" indent="-457200">
              <a:buFont typeface="Courier New" panose="02070309020205020404" pitchFamily="49" charset="0"/>
              <a:buChar char="o"/>
            </a:pPr>
            <a:r>
              <a:rPr lang="en-US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complete the surveys </a:t>
            </a:r>
          </a:p>
          <a:p>
            <a:pPr marL="857250" lvl="1" indent="-457200">
              <a:buFont typeface="Courier New" panose="02070309020205020404" pitchFamily="49" charset="0"/>
              <a:buChar char="o"/>
            </a:pPr>
            <a:r>
              <a:rPr lang="en-US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engage with the right people internally</a:t>
            </a:r>
          </a:p>
          <a:p>
            <a:pPr marL="857250" lvl="1" indent="-457200">
              <a:buFont typeface="Courier New" panose="02070309020205020404" pitchFamily="49" charset="0"/>
              <a:buChar char="o"/>
            </a:pPr>
            <a:r>
              <a:rPr lang="en-US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gather enough web traffic history through the analytics tools</a:t>
            </a:r>
          </a:p>
          <a:p>
            <a:pPr marL="457200" indent="-457200"/>
            <a:r>
              <a:rPr lang="en-US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After </a:t>
            </a:r>
            <a:r>
              <a:rPr lang="en-US" sz="1400">
                <a:latin typeface="Tahoma" pitchFamily="34" charset="0"/>
                <a:ea typeface="Tahoma" pitchFamily="34" charset="0"/>
                <a:cs typeface="Tahoma" pitchFamily="34" charset="0"/>
              </a:rPr>
              <a:t>this time, </a:t>
            </a:r>
            <a:r>
              <a:rPr lang="en-US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we will hold our consulting workshop on </a:t>
            </a:r>
            <a:r>
              <a:rPr lang="en-US" sz="14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date</a:t>
            </a:r>
            <a:endParaRPr lang="en-US" sz="14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1" indent="0">
              <a:buFont typeface="Arial" pitchFamily="34" charset="0"/>
              <a:buChar char="•"/>
            </a:pPr>
            <a:endParaRPr lang="en-US" sz="1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63858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1"/>
          <p:cNvSpPr txBox="1">
            <a:spLocks/>
          </p:cNvSpPr>
          <p:nvPr/>
        </p:nvSpPr>
        <p:spPr>
          <a:xfrm>
            <a:off x="3814762" y="569891"/>
            <a:ext cx="4186238" cy="3394472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 baseline="0">
                <a:solidFill>
                  <a:schemeClr val="tx1"/>
                </a:solidFill>
                <a:latin typeface="Avenir-Light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2800" b="0" kern="1200">
                <a:solidFill>
                  <a:schemeClr val="tx1"/>
                </a:solidFill>
                <a:latin typeface="Avenir-Light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2400" b="0" kern="1200">
                <a:solidFill>
                  <a:schemeClr val="tx1"/>
                </a:solidFill>
                <a:latin typeface="Avenir-Light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2000" b="0" kern="1200">
                <a:solidFill>
                  <a:schemeClr val="tx1"/>
                </a:solidFill>
                <a:latin typeface="Avenir-Light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2000" b="0" kern="1200">
                <a:solidFill>
                  <a:schemeClr val="tx1"/>
                </a:solidFill>
                <a:latin typeface="Avenir-Light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125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Closing</a:t>
            </a:r>
          </a:p>
        </p:txBody>
      </p:sp>
      <p:sp>
        <p:nvSpPr>
          <p:cNvPr id="7" name="Content Placeholder 1"/>
          <p:cNvSpPr>
            <a:spLocks noGrp="1"/>
          </p:cNvSpPr>
          <p:nvPr>
            <p:ph idx="1"/>
          </p:nvPr>
        </p:nvSpPr>
        <p:spPr>
          <a:xfrm>
            <a:off x="598851" y="1152378"/>
            <a:ext cx="7951520" cy="3394472"/>
          </a:xfrm>
        </p:spPr>
        <p:txBody>
          <a:bodyPr>
            <a:noAutofit/>
          </a:bodyPr>
          <a:lstStyle/>
          <a:p>
            <a:pPr marL="457200" indent="-457200"/>
            <a:r>
              <a:rPr lang="en-US" sz="1800" dirty="0">
                <a:latin typeface="Tahoma" pitchFamily="34" charset="0"/>
                <a:ea typeface="Tahoma" pitchFamily="34" charset="0"/>
                <a:cs typeface="Tahoma" pitchFamily="34" charset="0"/>
              </a:rPr>
              <a:t>Thank you for your time today!</a:t>
            </a:r>
          </a:p>
          <a:p>
            <a:pPr marL="457200" indent="-457200"/>
            <a:endParaRPr lang="en-US" sz="18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57200" indent="-457200"/>
            <a:r>
              <a:rPr lang="en-US" sz="1800" dirty="0">
                <a:latin typeface="Tahoma" pitchFamily="34" charset="0"/>
                <a:ea typeface="Tahoma" pitchFamily="34" charset="0"/>
                <a:cs typeface="Tahoma" pitchFamily="34" charset="0"/>
              </a:rPr>
              <a:t>Any other questions? Are the next steps clear?</a:t>
            </a:r>
          </a:p>
          <a:p>
            <a:pPr marL="457200" indent="-457200"/>
            <a:endParaRPr lang="en-US" sz="18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57200" indent="-457200"/>
            <a:r>
              <a:rPr lang="en-US" sz="1800" dirty="0">
                <a:latin typeface="Tahoma" pitchFamily="34" charset="0"/>
                <a:ea typeface="Tahoma" pitchFamily="34" charset="0"/>
                <a:cs typeface="Tahoma" pitchFamily="34" charset="0"/>
              </a:rPr>
              <a:t>Follow-up with summary email</a:t>
            </a:r>
          </a:p>
          <a:p>
            <a:pPr marL="457200" indent="-457200"/>
            <a:endParaRPr lang="en-US" sz="18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57200" indent="-457200"/>
            <a:r>
              <a:rPr lang="en-US" sz="1800" dirty="0">
                <a:latin typeface="Tahoma" pitchFamily="34" charset="0"/>
                <a:ea typeface="Tahoma" pitchFamily="34" charset="0"/>
                <a:cs typeface="Tahoma" pitchFamily="34" charset="0"/>
              </a:rPr>
              <a:t>Talk to you soon!</a:t>
            </a:r>
          </a:p>
          <a:p>
            <a:pPr lvl="1" indent="0">
              <a:buFont typeface="Arial" pitchFamily="34" charset="0"/>
              <a:buChar char="•"/>
            </a:pPr>
            <a:endParaRPr lang="en-US" sz="18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1200150" lvl="1" indent="-457200">
              <a:buFont typeface="Arial" pitchFamily="34" charset="0"/>
              <a:buChar char="•"/>
            </a:pPr>
            <a:endParaRPr lang="en-US" sz="18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57200" indent="-457200"/>
            <a:endParaRPr lang="en-US" sz="18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57200" indent="-457200"/>
            <a:endParaRPr lang="en-US" sz="18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57200" indent="-457200"/>
            <a:endParaRPr lang="en-US" sz="18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57200" indent="-457200"/>
            <a:endParaRPr lang="en-US" sz="18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57200" indent="-457200"/>
            <a:endParaRPr lang="en-US" sz="1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90927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Agenda</a:t>
            </a:r>
          </a:p>
        </p:txBody>
      </p:sp>
      <p:sp>
        <p:nvSpPr>
          <p:cNvPr id="5" name="Content Placeholder 1"/>
          <p:cNvSpPr>
            <a:spLocks noGrp="1"/>
          </p:cNvSpPr>
          <p:nvPr>
            <p:ph idx="1"/>
          </p:nvPr>
        </p:nvSpPr>
        <p:spPr>
          <a:xfrm>
            <a:off x="598851" y="1013511"/>
            <a:ext cx="7951520" cy="3394472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1400" dirty="0">
              <a:solidFill>
                <a:srgbClr val="58595B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85763" indent="-385763">
              <a:buFont typeface="+mj-lt"/>
              <a:buAutoNum type="arabicPeriod"/>
            </a:pPr>
            <a:r>
              <a:rPr lang="en-US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Introductions. </a:t>
            </a:r>
            <a:r>
              <a:rPr lang="en-US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Introduce ourselves and start to get to know each other.</a:t>
            </a:r>
            <a:br>
              <a:rPr lang="en-US" sz="1400" dirty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endParaRPr lang="en-US" sz="14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85763" indent="-385763">
              <a:buFont typeface="+mj-lt"/>
              <a:buAutoNum type="arabicPeriod"/>
            </a:pPr>
            <a:r>
              <a:rPr lang="en-US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Project scope.  </a:t>
            </a:r>
            <a:r>
              <a:rPr lang="en-US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Discuss the overall project scope and confirm your key priorities. </a:t>
            </a:r>
          </a:p>
          <a:p>
            <a:pPr marL="385763" indent="-385763">
              <a:buFont typeface="+mj-lt"/>
              <a:buAutoNum type="arabicPeriod"/>
            </a:pPr>
            <a:endParaRPr lang="en-US" sz="14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85763" indent="-385763">
              <a:buFont typeface="+mj-lt"/>
              <a:buAutoNum type="arabicPeriod"/>
            </a:pPr>
            <a:r>
              <a:rPr lang="en-US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Implementation process</a:t>
            </a:r>
            <a:r>
              <a:rPr lang="en-US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. Walk through Vision’s website implementation process, identifying key deliverables and turnaround times expected by both teams.</a:t>
            </a:r>
            <a:br>
              <a:rPr lang="en-US" sz="1400" dirty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endParaRPr lang="en-US" sz="14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85763" indent="-385763">
              <a:buFont typeface="+mj-lt"/>
              <a:buAutoNum type="arabicPeriod"/>
            </a:pPr>
            <a:r>
              <a:rPr lang="en-US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Project roles and client approval process</a:t>
            </a:r>
            <a:r>
              <a:rPr lang="en-US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. Describe my role and other key team roles. Discuss your approval processes and plan for any timing constraints.</a:t>
            </a:r>
            <a:br>
              <a:rPr lang="en-US" sz="1400" dirty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endParaRPr lang="en-US" sz="14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85763" indent="-385763">
              <a:buFont typeface="+mj-lt"/>
              <a:buAutoNum type="arabicPeriod"/>
            </a:pPr>
            <a:r>
              <a:rPr lang="en-US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Working together. </a:t>
            </a:r>
            <a:r>
              <a:rPr lang="en-US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 Discuss and agree on how we will communicate and work together.</a:t>
            </a:r>
            <a:br>
              <a:rPr lang="en-US" sz="1400" dirty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endParaRPr lang="en-US" sz="14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85763" indent="-385763">
              <a:buFont typeface="+mj-lt"/>
              <a:buAutoNum type="arabicPeriod"/>
            </a:pPr>
            <a:r>
              <a:rPr lang="en-US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Next steps.  </a:t>
            </a:r>
            <a:r>
              <a:rPr lang="en-US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Introduce the UX Consulting phase.</a:t>
            </a:r>
          </a:p>
          <a:p>
            <a:pPr>
              <a:buBlip>
                <a:blip r:embed="rId3"/>
              </a:buBlip>
            </a:pPr>
            <a:endParaRPr lang="en-US" sz="1400" dirty="0">
              <a:solidFill>
                <a:srgbClr val="58595B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20110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Goals </a:t>
            </a:r>
            <a:r>
              <a:rPr lang="en-US"/>
              <a:t>&amp;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8851" y="1323162"/>
            <a:ext cx="7951520" cy="2763359"/>
          </a:xfrm>
        </p:spPr>
        <p:txBody>
          <a:bodyPr/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Confirm your priorities and expectations about the implementation process</a:t>
            </a:r>
          </a:p>
          <a:p>
            <a:endParaRPr lang="en-US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Create a solid foundation for our working relationship</a:t>
            </a:r>
          </a:p>
          <a:p>
            <a:endParaRPr lang="en-US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Answer your questions 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US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Clarify the next steps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FDAB6-CBA2-3245-AFD9-79F5F584E3AA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3045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Introductions</a:t>
            </a:r>
          </a:p>
        </p:txBody>
      </p:sp>
      <p:sp>
        <p:nvSpPr>
          <p:cNvPr id="5" name="Content Placeholder 1"/>
          <p:cNvSpPr>
            <a:spLocks noGrp="1"/>
          </p:cNvSpPr>
          <p:nvPr>
            <p:ph idx="1"/>
          </p:nvPr>
        </p:nvSpPr>
        <p:spPr>
          <a:xfrm>
            <a:off x="678364" y="1093024"/>
            <a:ext cx="7792494" cy="3394472"/>
          </a:xfrm>
        </p:spPr>
        <p:txBody>
          <a:bodyPr>
            <a:noAutofit/>
          </a:bodyPr>
          <a:lstStyle/>
          <a:p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Name</a:t>
            </a:r>
          </a:p>
          <a:p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Title and responsibilities</a:t>
            </a:r>
          </a:p>
          <a:p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Project role</a:t>
            </a:r>
          </a:p>
          <a:p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Any additional information that might help us work together, such as:</a:t>
            </a:r>
          </a:p>
          <a:p>
            <a:pPr marL="0" indent="0">
              <a:buNone/>
            </a:pPr>
            <a:endParaRPr lang="en-US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642938" lvl="1" indent="-342900">
              <a:buFont typeface="Courier New" panose="02070309020205020404" pitchFamily="49" charset="0"/>
              <a:buChar char="o"/>
            </a:pP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Work Schedule? Upcoming time off?</a:t>
            </a:r>
          </a:p>
          <a:p>
            <a:pPr marL="642938" lvl="1" indent="-342900">
              <a:buFont typeface="Courier New" panose="02070309020205020404" pitchFamily="49" charset="0"/>
              <a:buChar char="o"/>
            </a:pP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Previous experience with web development?</a:t>
            </a:r>
          </a:p>
          <a:p>
            <a:pPr marL="642938" lvl="1" indent="-342900">
              <a:buFont typeface="Courier New" panose="02070309020205020404" pitchFamily="49" charset="0"/>
              <a:buChar char="o"/>
            </a:pP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CMS experience level?</a:t>
            </a:r>
          </a:p>
        </p:txBody>
      </p:sp>
    </p:spTree>
    <p:extLst>
      <p:ext uri="{BB962C8B-B14F-4D97-AF65-F5344CB8AC3E}">
        <p14:creationId xmlns:p14="http://schemas.microsoft.com/office/powerpoint/2010/main" val="2905594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1"/>
          <p:cNvSpPr txBox="1">
            <a:spLocks/>
          </p:cNvSpPr>
          <p:nvPr/>
        </p:nvSpPr>
        <p:spPr>
          <a:xfrm>
            <a:off x="3814762" y="569891"/>
            <a:ext cx="4186238" cy="3394472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 baseline="0">
                <a:solidFill>
                  <a:schemeClr val="tx1"/>
                </a:solidFill>
                <a:latin typeface="Avenir-Light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2800" b="0" kern="1200">
                <a:solidFill>
                  <a:schemeClr val="tx1"/>
                </a:solidFill>
                <a:latin typeface="Avenir-Light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2400" b="0" kern="1200">
                <a:solidFill>
                  <a:schemeClr val="tx1"/>
                </a:solidFill>
                <a:latin typeface="Avenir-Light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2000" b="0" kern="1200">
                <a:solidFill>
                  <a:schemeClr val="tx1"/>
                </a:solidFill>
                <a:latin typeface="Avenir-Light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2000" b="0" kern="1200">
                <a:solidFill>
                  <a:schemeClr val="tx1"/>
                </a:solidFill>
                <a:latin typeface="Avenir-Light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125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Scope &amp; Priorities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8851" y="1026308"/>
            <a:ext cx="7951520" cy="3394472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585788" lvl="1">
              <a:buFont typeface="Arial" panose="020B0604020202020204" pitchFamily="34" charset="0"/>
              <a:buChar char="•"/>
            </a:pPr>
            <a:r>
              <a:rPr lang="en-US" sz="1600" b="1" dirty="0">
                <a:latin typeface="Tahoma" pitchFamily="34" charset="0"/>
                <a:ea typeface="Tahoma" pitchFamily="34" charset="0"/>
                <a:cs typeface="Tahoma" pitchFamily="34" charset="0"/>
              </a:rPr>
              <a:t>Scope</a:t>
            </a:r>
          </a:p>
          <a:p>
            <a:pPr marL="1042988" lvl="2" indent="-285750">
              <a:buFont typeface="Courier New" panose="02070309020205020404" pitchFamily="49" charset="0"/>
              <a:buChar char="o"/>
            </a:pPr>
            <a:r>
              <a:rPr lang="en-US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Unique components or services included in the contract</a:t>
            </a:r>
          </a:p>
          <a:p>
            <a:pPr marL="585788" lvl="1">
              <a:buFont typeface="Arial" panose="020B0604020202020204" pitchFamily="34" charset="0"/>
              <a:buChar char="•"/>
            </a:pPr>
            <a:endParaRPr lang="en-US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585788" lvl="1">
              <a:buFont typeface="Arial" panose="020B0604020202020204" pitchFamily="34" charset="0"/>
              <a:buChar char="•"/>
            </a:pPr>
            <a:r>
              <a:rPr lang="en-US" sz="1600" b="1" dirty="0">
                <a:latin typeface="Tahoma" pitchFamily="34" charset="0"/>
                <a:ea typeface="Tahoma" pitchFamily="34" charset="0"/>
                <a:cs typeface="Tahoma" pitchFamily="34" charset="0"/>
              </a:rPr>
              <a:t>Priorities </a:t>
            </a:r>
            <a:r>
              <a:rPr lang="en-US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that will make this project successful for you, such as:</a:t>
            </a:r>
          </a:p>
          <a:p>
            <a:pPr marL="1042988" lvl="2" indent="-342900">
              <a:buFont typeface="Courier New" panose="02070309020205020404" pitchFamily="49" charset="0"/>
              <a:buChar char="o"/>
            </a:pPr>
            <a:r>
              <a:rPr lang="en-US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Design, functionality?</a:t>
            </a:r>
          </a:p>
          <a:p>
            <a:pPr marL="1042988" lvl="2" indent="-342900">
              <a:buFont typeface="Courier New" panose="02070309020205020404" pitchFamily="49" charset="0"/>
              <a:buChar char="o"/>
            </a:pPr>
            <a:r>
              <a:rPr lang="en-US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Target launch date?</a:t>
            </a:r>
          </a:p>
          <a:p>
            <a:pPr marL="600075" lvl="2" indent="0">
              <a:buNone/>
            </a:pPr>
            <a:endParaRPr lang="en-US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7911059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9573" y="4074395"/>
            <a:ext cx="8617227" cy="90059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 Implementation Timeline</a:t>
            </a:r>
          </a:p>
        </p:txBody>
      </p:sp>
      <p:sp>
        <p:nvSpPr>
          <p:cNvPr id="10" name="Rectangle 9"/>
          <p:cNvSpPr/>
          <p:nvPr/>
        </p:nvSpPr>
        <p:spPr>
          <a:xfrm>
            <a:off x="417443" y="-12542"/>
            <a:ext cx="8617227" cy="90059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843" y="0"/>
            <a:ext cx="7072313" cy="51435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5843" y="0"/>
            <a:ext cx="7072313" cy="51435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5843" y="0"/>
            <a:ext cx="7072313" cy="51435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5843" y="0"/>
            <a:ext cx="7072313" cy="51435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5843" y="0"/>
            <a:ext cx="7072313" cy="51435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5843" y="0"/>
            <a:ext cx="7072313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175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1"/>
          <p:cNvSpPr txBox="1">
            <a:spLocks/>
          </p:cNvSpPr>
          <p:nvPr/>
        </p:nvSpPr>
        <p:spPr>
          <a:xfrm>
            <a:off x="3814762" y="569891"/>
            <a:ext cx="4186238" cy="3394472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 baseline="0">
                <a:solidFill>
                  <a:schemeClr val="tx1"/>
                </a:solidFill>
                <a:latin typeface="Avenir-Light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2800" b="0" kern="1200">
                <a:solidFill>
                  <a:schemeClr val="tx1"/>
                </a:solidFill>
                <a:latin typeface="Avenir-Light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2400" b="0" kern="1200">
                <a:solidFill>
                  <a:schemeClr val="tx1"/>
                </a:solidFill>
                <a:latin typeface="Avenir-Light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2000" b="0" kern="1200">
                <a:solidFill>
                  <a:schemeClr val="tx1"/>
                </a:solidFill>
                <a:latin typeface="Avenir-Light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2000" b="0" kern="1200">
                <a:solidFill>
                  <a:schemeClr val="tx1"/>
                </a:solidFill>
                <a:latin typeface="Avenir-Light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125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Implementation Process: A Closer Look</a:t>
            </a:r>
          </a:p>
        </p:txBody>
      </p:sp>
      <p:sp>
        <p:nvSpPr>
          <p:cNvPr id="7" name="Content Placeholder 1"/>
          <p:cNvSpPr>
            <a:spLocks noGrp="1"/>
          </p:cNvSpPr>
          <p:nvPr>
            <p:ph idx="1"/>
          </p:nvPr>
        </p:nvSpPr>
        <p:spPr>
          <a:xfrm>
            <a:off x="598851" y="1055452"/>
            <a:ext cx="7951520" cy="351654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UX Consulting</a:t>
            </a:r>
            <a:endParaRPr lang="en-US" sz="14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en-US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UX Manager will email you to begin this phase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Planning surveys should be filled out by your core team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Design surveys should be filled out by key stakeholders</a:t>
            </a:r>
            <a:br>
              <a:rPr lang="en-US" sz="1400" dirty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endParaRPr lang="en-US" sz="14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>
              <a:buNone/>
            </a:pPr>
            <a:r>
              <a:rPr lang="en-US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Graphic Design </a:t>
            </a:r>
            <a:endParaRPr lang="en-US" sz="14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en-US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Commit to a turnaround time (recommended 2 business days max)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Once the homepage design is signed off on, any changes to the design will result in Extra Work as per your contract</a:t>
            </a:r>
          </a:p>
          <a:p>
            <a:pPr>
              <a:buFont typeface="Courier New" panose="02070309020205020404" pitchFamily="49" charset="0"/>
              <a:buChar char="o"/>
            </a:pPr>
            <a:endParaRPr lang="en-US" sz="14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>
              <a:buNone/>
            </a:pPr>
            <a:r>
              <a:rPr lang="en-US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Content Migration</a:t>
            </a:r>
            <a:endParaRPr lang="en-US" sz="14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en-US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Review number of pages contracted for compared to total number in site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We do migration but do not rewrite or reformat content</a:t>
            </a:r>
          </a:p>
          <a:p>
            <a:pPr marL="0" indent="0">
              <a:buNone/>
            </a:pPr>
            <a:endParaRPr lang="en-US" sz="1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1354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1"/>
          <p:cNvSpPr txBox="1">
            <a:spLocks/>
          </p:cNvSpPr>
          <p:nvPr/>
        </p:nvSpPr>
        <p:spPr>
          <a:xfrm>
            <a:off x="3814762" y="569891"/>
            <a:ext cx="4186238" cy="3394472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 baseline="0">
                <a:solidFill>
                  <a:schemeClr val="tx1"/>
                </a:solidFill>
                <a:latin typeface="Avenir-Light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2800" b="0" kern="1200">
                <a:solidFill>
                  <a:schemeClr val="tx1"/>
                </a:solidFill>
                <a:latin typeface="Avenir-Light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2400" b="0" kern="1200">
                <a:solidFill>
                  <a:schemeClr val="tx1"/>
                </a:solidFill>
                <a:latin typeface="Avenir-Light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2000" b="0" kern="1200">
                <a:solidFill>
                  <a:schemeClr val="tx1"/>
                </a:solidFill>
                <a:latin typeface="Avenir-Light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2000" b="0" kern="1200">
                <a:solidFill>
                  <a:schemeClr val="tx1"/>
                </a:solidFill>
                <a:latin typeface="Avenir-Light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125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Implementation Process: A Closer Look</a:t>
            </a:r>
          </a:p>
        </p:txBody>
      </p:sp>
      <p:sp>
        <p:nvSpPr>
          <p:cNvPr id="7" name="Content Placeholder 1"/>
          <p:cNvSpPr>
            <a:spLocks noGrp="1"/>
          </p:cNvSpPr>
          <p:nvPr>
            <p:ph idx="1"/>
          </p:nvPr>
        </p:nvSpPr>
        <p:spPr>
          <a:xfrm>
            <a:off x="598851" y="1108438"/>
            <a:ext cx="7951520" cy="339447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Customizations</a:t>
            </a:r>
            <a:r>
              <a:rPr lang="en-US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Our CMS is highly configurable to your meet needs, and it is in both of our best interests to avoid customizing the platform beyond these configurations.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If any requests become a customization, I will let you know and help you accomplish your needs without customization</a:t>
            </a:r>
          </a:p>
          <a:p>
            <a:pPr marL="0" indent="0">
              <a:buNone/>
            </a:pPr>
            <a:endParaRPr lang="en-US" sz="1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>
              <a:buNone/>
            </a:pPr>
            <a:r>
              <a:rPr lang="en-US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Soft Launch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If you already have an existing website, you will be updating both sites in parallel once we migrate content and before we go live with the new site</a:t>
            </a:r>
          </a:p>
          <a:p>
            <a:pPr marL="0" indent="0">
              <a:buNone/>
            </a:pPr>
            <a:endParaRPr lang="en-US" sz="1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>
              <a:buNone/>
            </a:pPr>
            <a:r>
              <a:rPr lang="en-US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Launch 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For a successful launch, we recommend launching the new website on a Monday, Tuesday, or Wednesday during business hours for maximum support</a:t>
            </a:r>
            <a:endParaRPr lang="en-US" sz="1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57200" indent="-457200">
              <a:buFont typeface="Wingdings" pitchFamily="2" charset="2"/>
              <a:buChar char="§"/>
            </a:pPr>
            <a:endParaRPr lang="en-US" sz="14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57200" indent="-457200">
              <a:buFont typeface="Wingdings" pitchFamily="2" charset="2"/>
              <a:buChar char="§"/>
            </a:pPr>
            <a:endParaRPr lang="en-US" sz="1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33848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1"/>
          <p:cNvSpPr txBox="1">
            <a:spLocks/>
          </p:cNvSpPr>
          <p:nvPr/>
        </p:nvSpPr>
        <p:spPr>
          <a:xfrm>
            <a:off x="3814762" y="569891"/>
            <a:ext cx="4186238" cy="3394472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 baseline="0">
                <a:solidFill>
                  <a:schemeClr val="tx1"/>
                </a:solidFill>
                <a:latin typeface="Avenir-Light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2800" b="0" kern="1200">
                <a:solidFill>
                  <a:schemeClr val="tx1"/>
                </a:solidFill>
                <a:latin typeface="Avenir-Light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2400" b="0" kern="1200">
                <a:solidFill>
                  <a:schemeClr val="tx1"/>
                </a:solidFill>
                <a:latin typeface="Avenir-Light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2000" b="0" kern="1200">
                <a:solidFill>
                  <a:schemeClr val="tx1"/>
                </a:solidFill>
                <a:latin typeface="Avenir-Light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2000" b="0" kern="1200">
                <a:solidFill>
                  <a:schemeClr val="tx1"/>
                </a:solidFill>
                <a:latin typeface="Avenir-Light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125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Roles in the Vision Team</a:t>
            </a:r>
          </a:p>
        </p:txBody>
      </p:sp>
      <p:sp>
        <p:nvSpPr>
          <p:cNvPr id="7" name="Content Placeholder 1"/>
          <p:cNvSpPr>
            <a:spLocks noGrp="1"/>
          </p:cNvSpPr>
          <p:nvPr>
            <p:ph idx="1"/>
          </p:nvPr>
        </p:nvSpPr>
        <p:spPr>
          <a:xfrm>
            <a:off x="735280" y="1102572"/>
            <a:ext cx="7951520" cy="339447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My Role as Project Manager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My job is to guide the development of your site: to ensure we understand your priorities and needs, to set and meet overall project expectations, keep the project within scope, and coordinate Vision’s internal resources.</a:t>
            </a:r>
          </a:p>
          <a:p>
            <a:pPr marL="0" indent="0">
              <a:buNone/>
            </a:pPr>
            <a:endParaRPr lang="en-US" sz="1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>
              <a:buNone/>
            </a:pPr>
            <a:r>
              <a:rPr lang="en-US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Other key members of the Vision team: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UX - </a:t>
            </a:r>
            <a:r>
              <a:rPr lang="en-US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Ensures that your website will have a solid architecture that will maximize engagement with your residents and website users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Designers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Production team </a:t>
            </a:r>
            <a:r>
              <a:rPr lang="en-US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and </a:t>
            </a:r>
            <a:r>
              <a:rPr lang="en-US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Developers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Training</a:t>
            </a:r>
            <a:r>
              <a:rPr lang="en-US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 -  Teaches your super users and web editors on how to use the CMS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Technical Support </a:t>
            </a:r>
            <a:r>
              <a:rPr lang="en-US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and </a:t>
            </a:r>
            <a:r>
              <a:rPr lang="en-US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Customer Success </a:t>
            </a:r>
            <a:r>
              <a:rPr lang="en-US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- Support team who will take care of you on an ongoing basis after we have implemented your site</a:t>
            </a:r>
            <a:endParaRPr lang="en-US" sz="1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57200" indent="-457200">
              <a:buFont typeface="Wingdings" pitchFamily="2" charset="2"/>
              <a:buChar char="§"/>
            </a:pPr>
            <a:endParaRPr lang="en-US" sz="14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57200" indent="-457200">
              <a:buFont typeface="Wingdings" pitchFamily="2" charset="2"/>
              <a:buChar char="§"/>
            </a:pPr>
            <a:endParaRPr lang="en-US" sz="1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6455833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Vision">
      <a:dk1>
        <a:srgbClr val="381F6B"/>
      </a:dk1>
      <a:lt1>
        <a:srgbClr val="FFFFFF"/>
      </a:lt1>
      <a:dk2>
        <a:srgbClr val="381F6B"/>
      </a:dk2>
      <a:lt2>
        <a:srgbClr val="FFCF1E"/>
      </a:lt2>
      <a:accent1>
        <a:srgbClr val="77C1E3"/>
      </a:accent1>
      <a:accent2>
        <a:srgbClr val="FF9900"/>
      </a:accent2>
      <a:accent3>
        <a:srgbClr val="8E82BE"/>
      </a:accent3>
      <a:accent4>
        <a:srgbClr val="BAAED6"/>
      </a:accent4>
      <a:accent5>
        <a:srgbClr val="53565A"/>
      </a:accent5>
      <a:accent6>
        <a:srgbClr val="C8C9C7"/>
      </a:accent6>
      <a:hlink>
        <a:srgbClr val="007CFF"/>
      </a:hlink>
      <a:folHlink>
        <a:srgbClr val="800080"/>
      </a:folHlink>
    </a:clrScheme>
    <a:fontScheme name="Opulent">
      <a:majorFont>
        <a:latin typeface="Trebuchet MS"/>
        <a:ea typeface=""/>
        <a:cs typeface=""/>
        <a:font script="Jpan" typeface="ヒラギノ丸ゴ Pro W4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ヒラギノ丸ゴ Pro W4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kickoff agenda 042616</Template>
  <TotalTime>354</TotalTime>
  <Words>679</Words>
  <Application>Microsoft Office PowerPoint</Application>
  <PresentationFormat>On-screen Show (16:9)</PresentationFormat>
  <Paragraphs>136</Paragraphs>
  <Slides>13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Arial</vt:lpstr>
      <vt:lpstr>Avenir-Heavy</vt:lpstr>
      <vt:lpstr>Avenir-Light</vt:lpstr>
      <vt:lpstr>Avenir-Medium</vt:lpstr>
      <vt:lpstr>Calibri</vt:lpstr>
      <vt:lpstr>Courier New</vt:lpstr>
      <vt:lpstr>Tahoma</vt:lpstr>
      <vt:lpstr>Wingdings</vt:lpstr>
      <vt:lpstr>2_Office Theme</vt:lpstr>
      <vt:lpstr>Office Theme</vt:lpstr>
      <vt:lpstr>Website Redesign Project Kick-Off Project Name  Date</vt:lpstr>
      <vt:lpstr>Today’s Agenda</vt:lpstr>
      <vt:lpstr>Today’s Goals &amp; Objectives</vt:lpstr>
      <vt:lpstr>Introductions</vt:lpstr>
      <vt:lpstr>Project Scope &amp; Priorities</vt:lpstr>
      <vt:lpstr>3. Implementation Timeline</vt:lpstr>
      <vt:lpstr>Implementation Process: A Closer Look</vt:lpstr>
      <vt:lpstr>Implementation Process: A Closer Look</vt:lpstr>
      <vt:lpstr>Roles in the Vision Team</vt:lpstr>
      <vt:lpstr>Client Roles &amp; Approval Process</vt:lpstr>
      <vt:lpstr>Working Together</vt:lpstr>
      <vt:lpstr>Next Step</vt:lpstr>
      <vt:lpstr>In Closing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Website Redesign Project Kick-Off Olathe, KS</dc:title>
  <dc:creator>Michaela Fraser</dc:creator>
  <cp:lastModifiedBy>Maria Setaro</cp:lastModifiedBy>
  <cp:revision>34</cp:revision>
  <dcterms:created xsi:type="dcterms:W3CDTF">2016-04-28T00:00:03Z</dcterms:created>
  <dcterms:modified xsi:type="dcterms:W3CDTF">2017-10-26T21:24:03Z</dcterms:modified>
</cp:coreProperties>
</file>