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handoutMasterIdLst>
    <p:handoutMasterId r:id="rId3"/>
  </p:handoutMasterIdLst>
  <p:sldIdLst>
    <p:sldId id="256" r:id="rId2"/>
  </p:sldIdLst>
  <p:sldSz cx="6400800" cy="50292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1E6B"/>
    <a:srgbClr val="FF9901"/>
    <a:srgbClr val="77C1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4" autoAdjust="0"/>
    <p:restoredTop sz="96412" autoAdjust="0"/>
  </p:normalViewPr>
  <p:slideViewPr>
    <p:cSldViewPr snapToGrid="0" snapToObjects="1">
      <p:cViewPr>
        <p:scale>
          <a:sx n="125" d="100"/>
          <a:sy n="125" d="100"/>
        </p:scale>
        <p:origin x="1282" y="8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382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E0D19-ABEF-49FE-8AD7-40152AB95DB6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4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4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96862-FCEB-47EB-9285-0F354252C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88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" y="823066"/>
            <a:ext cx="5440680" cy="1750907"/>
          </a:xfrm>
        </p:spPr>
        <p:txBody>
          <a:bodyPr anchor="b"/>
          <a:lstStyle>
            <a:lvl1pPr algn="ctr"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0100" y="2641495"/>
            <a:ext cx="4800600" cy="1214225"/>
          </a:xfrm>
        </p:spPr>
        <p:txBody>
          <a:bodyPr/>
          <a:lstStyle>
            <a:lvl1pPr marL="0" indent="0" algn="ctr">
              <a:buNone/>
              <a:defRPr sz="1680"/>
            </a:lvl1pPr>
            <a:lvl2pPr marL="320040" indent="0" algn="ctr">
              <a:buNone/>
              <a:defRPr sz="1400"/>
            </a:lvl2pPr>
            <a:lvl3pPr marL="640080" indent="0" algn="ctr">
              <a:buNone/>
              <a:defRPr sz="1260"/>
            </a:lvl3pPr>
            <a:lvl4pPr marL="960120" indent="0" algn="ctr">
              <a:buNone/>
              <a:defRPr sz="1120"/>
            </a:lvl4pPr>
            <a:lvl5pPr marL="1280160" indent="0" algn="ctr">
              <a:buNone/>
              <a:defRPr sz="1120"/>
            </a:lvl5pPr>
            <a:lvl6pPr marL="1600200" indent="0" algn="ctr">
              <a:buNone/>
              <a:defRPr sz="1120"/>
            </a:lvl6pPr>
            <a:lvl7pPr marL="1920240" indent="0" algn="ctr">
              <a:buNone/>
              <a:defRPr sz="1120"/>
            </a:lvl7pPr>
            <a:lvl8pPr marL="2240280" indent="0" algn="ctr">
              <a:buNone/>
              <a:defRPr sz="1120"/>
            </a:lvl8pPr>
            <a:lvl9pPr marL="2560320" indent="0" algn="ctr">
              <a:buNone/>
              <a:defRPr sz="1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15A4-BCF8-2F48-A778-22AF864FB750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3BF-F08C-2942-ADCB-F27C3665A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61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15A4-BCF8-2F48-A778-22AF864FB750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3BF-F08C-2942-ADCB-F27C3665A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019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80573" y="267758"/>
            <a:ext cx="1380173" cy="426201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0055" y="267758"/>
            <a:ext cx="4060508" cy="426201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15A4-BCF8-2F48-A778-22AF864FB750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3BF-F08C-2942-ADCB-F27C3665A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124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15A4-BCF8-2F48-A778-22AF864FB750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3BF-F08C-2942-ADCB-F27C3665A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307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722" y="1253809"/>
            <a:ext cx="5520690" cy="2092007"/>
          </a:xfrm>
        </p:spPr>
        <p:txBody>
          <a:bodyPr anchor="b"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6722" y="3365607"/>
            <a:ext cx="5520690" cy="1100137"/>
          </a:xfrm>
        </p:spPr>
        <p:txBody>
          <a:bodyPr/>
          <a:lstStyle>
            <a:lvl1pPr marL="0" indent="0">
              <a:buNone/>
              <a:defRPr sz="1680">
                <a:solidFill>
                  <a:schemeClr val="tx1"/>
                </a:solidFill>
              </a:defRPr>
            </a:lvl1pPr>
            <a:lvl2pPr marL="3200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4008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3pPr>
            <a:lvl4pPr marL="96012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4pPr>
            <a:lvl5pPr marL="128016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5pPr>
            <a:lvl6pPr marL="160020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6pPr>
            <a:lvl7pPr marL="192024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7pPr>
            <a:lvl8pPr marL="224028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8pPr>
            <a:lvl9pPr marL="256032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15A4-BCF8-2F48-A778-22AF864FB750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3BF-F08C-2942-ADCB-F27C3665A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37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0055" y="1338792"/>
            <a:ext cx="2720340" cy="31909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405" y="1338792"/>
            <a:ext cx="2720340" cy="31909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15A4-BCF8-2F48-A778-22AF864FB750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3BF-F08C-2942-ADCB-F27C3665A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292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889" y="267759"/>
            <a:ext cx="5520690" cy="972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0889" y="1232853"/>
            <a:ext cx="2707838" cy="604202"/>
          </a:xfrm>
        </p:spPr>
        <p:txBody>
          <a:bodyPr anchor="b"/>
          <a:lstStyle>
            <a:lvl1pPr marL="0" indent="0">
              <a:buNone/>
              <a:defRPr sz="1680" b="1"/>
            </a:lvl1pPr>
            <a:lvl2pPr marL="320040" indent="0">
              <a:buNone/>
              <a:defRPr sz="1400" b="1"/>
            </a:lvl2pPr>
            <a:lvl3pPr marL="640080" indent="0">
              <a:buNone/>
              <a:defRPr sz="1260" b="1"/>
            </a:lvl3pPr>
            <a:lvl4pPr marL="960120" indent="0">
              <a:buNone/>
              <a:defRPr sz="1120" b="1"/>
            </a:lvl4pPr>
            <a:lvl5pPr marL="1280160" indent="0">
              <a:buNone/>
              <a:defRPr sz="1120" b="1"/>
            </a:lvl5pPr>
            <a:lvl6pPr marL="1600200" indent="0">
              <a:buNone/>
              <a:defRPr sz="1120" b="1"/>
            </a:lvl6pPr>
            <a:lvl7pPr marL="1920240" indent="0">
              <a:buNone/>
              <a:defRPr sz="1120" b="1"/>
            </a:lvl7pPr>
            <a:lvl8pPr marL="2240280" indent="0">
              <a:buNone/>
              <a:defRPr sz="1120" b="1"/>
            </a:lvl8pPr>
            <a:lvl9pPr marL="2560320" indent="0">
              <a:buNone/>
              <a:defRPr sz="11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0889" y="1837055"/>
            <a:ext cx="2707838" cy="270203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40405" y="1232853"/>
            <a:ext cx="2721174" cy="604202"/>
          </a:xfrm>
        </p:spPr>
        <p:txBody>
          <a:bodyPr anchor="b"/>
          <a:lstStyle>
            <a:lvl1pPr marL="0" indent="0">
              <a:buNone/>
              <a:defRPr sz="1680" b="1"/>
            </a:lvl1pPr>
            <a:lvl2pPr marL="320040" indent="0">
              <a:buNone/>
              <a:defRPr sz="1400" b="1"/>
            </a:lvl2pPr>
            <a:lvl3pPr marL="640080" indent="0">
              <a:buNone/>
              <a:defRPr sz="1260" b="1"/>
            </a:lvl3pPr>
            <a:lvl4pPr marL="960120" indent="0">
              <a:buNone/>
              <a:defRPr sz="1120" b="1"/>
            </a:lvl4pPr>
            <a:lvl5pPr marL="1280160" indent="0">
              <a:buNone/>
              <a:defRPr sz="1120" b="1"/>
            </a:lvl5pPr>
            <a:lvl6pPr marL="1600200" indent="0">
              <a:buNone/>
              <a:defRPr sz="1120" b="1"/>
            </a:lvl6pPr>
            <a:lvl7pPr marL="1920240" indent="0">
              <a:buNone/>
              <a:defRPr sz="1120" b="1"/>
            </a:lvl7pPr>
            <a:lvl8pPr marL="2240280" indent="0">
              <a:buNone/>
              <a:defRPr sz="1120" b="1"/>
            </a:lvl8pPr>
            <a:lvl9pPr marL="2560320" indent="0">
              <a:buNone/>
              <a:defRPr sz="11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40405" y="1837055"/>
            <a:ext cx="2721174" cy="270203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15A4-BCF8-2F48-A778-22AF864FB750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3BF-F08C-2942-ADCB-F27C3665A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26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15A4-BCF8-2F48-A778-22AF864FB750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3BF-F08C-2942-ADCB-F27C3665A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607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15A4-BCF8-2F48-A778-22AF864FB750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3BF-F08C-2942-ADCB-F27C3665A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110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889" y="335280"/>
            <a:ext cx="2064425" cy="1173480"/>
          </a:xfrm>
        </p:spPr>
        <p:txBody>
          <a:bodyPr anchor="b"/>
          <a:lstStyle>
            <a:lvl1pPr>
              <a:defRPr sz="2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1174" y="724113"/>
            <a:ext cx="3240405" cy="3573992"/>
          </a:xfrm>
        </p:spPr>
        <p:txBody>
          <a:bodyPr/>
          <a:lstStyle>
            <a:lvl1pPr>
              <a:defRPr sz="2240"/>
            </a:lvl1pPr>
            <a:lvl2pPr>
              <a:defRPr sz="1960"/>
            </a:lvl2pPr>
            <a:lvl3pPr>
              <a:defRPr sz="168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0889" y="1508760"/>
            <a:ext cx="2064425" cy="2795165"/>
          </a:xfrm>
        </p:spPr>
        <p:txBody>
          <a:bodyPr/>
          <a:lstStyle>
            <a:lvl1pPr marL="0" indent="0">
              <a:buNone/>
              <a:defRPr sz="1120"/>
            </a:lvl1pPr>
            <a:lvl2pPr marL="320040" indent="0">
              <a:buNone/>
              <a:defRPr sz="980"/>
            </a:lvl2pPr>
            <a:lvl3pPr marL="640080" indent="0">
              <a:buNone/>
              <a:defRPr sz="840"/>
            </a:lvl3pPr>
            <a:lvl4pPr marL="960120" indent="0">
              <a:buNone/>
              <a:defRPr sz="700"/>
            </a:lvl4pPr>
            <a:lvl5pPr marL="1280160" indent="0">
              <a:buNone/>
              <a:defRPr sz="700"/>
            </a:lvl5pPr>
            <a:lvl6pPr marL="1600200" indent="0">
              <a:buNone/>
              <a:defRPr sz="700"/>
            </a:lvl6pPr>
            <a:lvl7pPr marL="1920240" indent="0">
              <a:buNone/>
              <a:defRPr sz="700"/>
            </a:lvl7pPr>
            <a:lvl8pPr marL="2240280" indent="0">
              <a:buNone/>
              <a:defRPr sz="700"/>
            </a:lvl8pPr>
            <a:lvl9pPr marL="2560320" indent="0">
              <a:buNone/>
              <a:defRPr sz="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15A4-BCF8-2F48-A778-22AF864FB750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3BF-F08C-2942-ADCB-F27C3665A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155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889" y="335280"/>
            <a:ext cx="2064425" cy="1173480"/>
          </a:xfrm>
        </p:spPr>
        <p:txBody>
          <a:bodyPr anchor="b"/>
          <a:lstStyle>
            <a:lvl1pPr>
              <a:defRPr sz="2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21174" y="724113"/>
            <a:ext cx="3240405" cy="3573992"/>
          </a:xfrm>
        </p:spPr>
        <p:txBody>
          <a:bodyPr anchor="t"/>
          <a:lstStyle>
            <a:lvl1pPr marL="0" indent="0">
              <a:buNone/>
              <a:defRPr sz="2240"/>
            </a:lvl1pPr>
            <a:lvl2pPr marL="320040" indent="0">
              <a:buNone/>
              <a:defRPr sz="1960"/>
            </a:lvl2pPr>
            <a:lvl3pPr marL="640080" indent="0">
              <a:buNone/>
              <a:defRPr sz="1680"/>
            </a:lvl3pPr>
            <a:lvl4pPr marL="960120" indent="0">
              <a:buNone/>
              <a:defRPr sz="1400"/>
            </a:lvl4pPr>
            <a:lvl5pPr marL="1280160" indent="0">
              <a:buNone/>
              <a:defRPr sz="1400"/>
            </a:lvl5pPr>
            <a:lvl6pPr marL="1600200" indent="0">
              <a:buNone/>
              <a:defRPr sz="1400"/>
            </a:lvl6pPr>
            <a:lvl7pPr marL="1920240" indent="0">
              <a:buNone/>
              <a:defRPr sz="1400"/>
            </a:lvl7pPr>
            <a:lvl8pPr marL="2240280" indent="0">
              <a:buNone/>
              <a:defRPr sz="1400"/>
            </a:lvl8pPr>
            <a:lvl9pPr marL="2560320" indent="0">
              <a:buNone/>
              <a:defRPr sz="1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0889" y="1508760"/>
            <a:ext cx="2064425" cy="2795165"/>
          </a:xfrm>
        </p:spPr>
        <p:txBody>
          <a:bodyPr/>
          <a:lstStyle>
            <a:lvl1pPr marL="0" indent="0">
              <a:buNone/>
              <a:defRPr sz="1120"/>
            </a:lvl1pPr>
            <a:lvl2pPr marL="320040" indent="0">
              <a:buNone/>
              <a:defRPr sz="980"/>
            </a:lvl2pPr>
            <a:lvl3pPr marL="640080" indent="0">
              <a:buNone/>
              <a:defRPr sz="840"/>
            </a:lvl3pPr>
            <a:lvl4pPr marL="960120" indent="0">
              <a:buNone/>
              <a:defRPr sz="700"/>
            </a:lvl4pPr>
            <a:lvl5pPr marL="1280160" indent="0">
              <a:buNone/>
              <a:defRPr sz="700"/>
            </a:lvl5pPr>
            <a:lvl6pPr marL="1600200" indent="0">
              <a:buNone/>
              <a:defRPr sz="700"/>
            </a:lvl6pPr>
            <a:lvl7pPr marL="1920240" indent="0">
              <a:buNone/>
              <a:defRPr sz="700"/>
            </a:lvl7pPr>
            <a:lvl8pPr marL="2240280" indent="0">
              <a:buNone/>
              <a:defRPr sz="700"/>
            </a:lvl8pPr>
            <a:lvl9pPr marL="2560320" indent="0">
              <a:buNone/>
              <a:defRPr sz="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15A4-BCF8-2F48-A778-22AF864FB750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3BF-F08C-2942-ADCB-F27C3665A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20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0055" y="267759"/>
            <a:ext cx="5520690" cy="972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0055" y="1338792"/>
            <a:ext cx="5520690" cy="31909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0055" y="4661325"/>
            <a:ext cx="1440180" cy="267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615A4-BCF8-2F48-A778-22AF864FB750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20265" y="4661325"/>
            <a:ext cx="2160270" cy="267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20565" y="4661325"/>
            <a:ext cx="1440180" cy="267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733BF-F08C-2942-ADCB-F27C3665A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3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40080" rtl="0" eaLnBrk="1" latinLnBrk="0" hangingPunct="1">
        <a:lnSpc>
          <a:spcPct val="90000"/>
        </a:lnSpc>
        <a:spcBef>
          <a:spcPct val="0"/>
        </a:spcBef>
        <a:buNone/>
        <a:defRPr sz="3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020" indent="-160020" algn="l" defTabSz="64008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196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0010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2014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5pPr>
      <a:lvl6pPr marL="176022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208026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72034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1pPr>
      <a:lvl2pPr marL="32004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24028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ision_Logo_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306" y="23006"/>
            <a:ext cx="1011044" cy="1839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6546" y="385615"/>
            <a:ext cx="441614" cy="453952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15067" y="22860"/>
            <a:ext cx="3034570" cy="368126"/>
          </a:xfrm>
        </p:spPr>
        <p:txBody>
          <a:bodyPr>
            <a:normAutofit fontScale="90000"/>
          </a:bodyPr>
          <a:lstStyle/>
          <a:p>
            <a:pPr algn="l"/>
            <a:r>
              <a:rPr lang="en-US" sz="1023" dirty="0">
                <a:latin typeface="Tahoma" charset="0"/>
                <a:ea typeface="Tahoma" charset="0"/>
                <a:cs typeface="Tahoma" charset="0"/>
              </a:rPr>
              <a:t>Website Project Timeline</a:t>
            </a:r>
            <a:br>
              <a:rPr lang="en-US" sz="1636" dirty="0">
                <a:solidFill>
                  <a:srgbClr val="381E6B"/>
                </a:solidFill>
                <a:latin typeface="Tahoma" charset="0"/>
                <a:ea typeface="Tahoma" charset="0"/>
                <a:cs typeface="Tahoma" charset="0"/>
              </a:rPr>
            </a:br>
            <a:r>
              <a:rPr lang="en-US" sz="1431" dirty="0">
                <a:solidFill>
                  <a:srgbClr val="FF9901"/>
                </a:solidFill>
                <a:latin typeface="Tahoma" charset="0"/>
                <a:ea typeface="Tahoma" charset="0"/>
                <a:cs typeface="Tahoma" charset="0"/>
              </a:rPr>
              <a:t>City of </a:t>
            </a:r>
            <a:r>
              <a:rPr lang="en-US" sz="1431" dirty="0" err="1">
                <a:solidFill>
                  <a:srgbClr val="FF9901"/>
                </a:solidFill>
                <a:latin typeface="Tahoma" charset="0"/>
                <a:ea typeface="Tahoma" charset="0"/>
                <a:cs typeface="Tahoma" charset="0"/>
              </a:rPr>
              <a:t>Visionville</a:t>
            </a:r>
            <a:r>
              <a:rPr lang="en-US" sz="1431" dirty="0">
                <a:solidFill>
                  <a:srgbClr val="FF9901"/>
                </a:solidFill>
                <a:latin typeface="Tahoma" charset="0"/>
                <a:ea typeface="Tahoma" charset="0"/>
                <a:cs typeface="Tahoma" charset="0"/>
              </a:rPr>
              <a:t>, CA</a:t>
            </a:r>
            <a:endParaRPr lang="en-US" sz="920" dirty="0"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1875" y="450453"/>
            <a:ext cx="1028700" cy="150443"/>
          </a:xfrm>
          <a:prstGeom prst="rect">
            <a:avLst/>
          </a:prstGeom>
          <a:solidFill>
            <a:srgbClr val="381E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15" name="Rectangle 14"/>
          <p:cNvSpPr/>
          <p:nvPr/>
        </p:nvSpPr>
        <p:spPr>
          <a:xfrm>
            <a:off x="1533294" y="446241"/>
            <a:ext cx="1028700" cy="150443"/>
          </a:xfrm>
          <a:prstGeom prst="rect">
            <a:avLst/>
          </a:prstGeom>
          <a:solidFill>
            <a:srgbClr val="381E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16" name="Rectangle 15"/>
          <p:cNvSpPr/>
          <p:nvPr/>
        </p:nvSpPr>
        <p:spPr>
          <a:xfrm>
            <a:off x="2594711" y="446241"/>
            <a:ext cx="1028700" cy="150443"/>
          </a:xfrm>
          <a:prstGeom prst="rect">
            <a:avLst/>
          </a:prstGeom>
          <a:solidFill>
            <a:srgbClr val="381E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17" name="Rectangle 16"/>
          <p:cNvSpPr/>
          <p:nvPr/>
        </p:nvSpPr>
        <p:spPr>
          <a:xfrm>
            <a:off x="471878" y="590748"/>
            <a:ext cx="1028700" cy="175313"/>
          </a:xfrm>
          <a:prstGeom prst="rect">
            <a:avLst/>
          </a:prstGeom>
          <a:solidFill>
            <a:srgbClr val="77C1E3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18" name="Rectangle 17"/>
          <p:cNvSpPr/>
          <p:nvPr/>
        </p:nvSpPr>
        <p:spPr>
          <a:xfrm>
            <a:off x="1533294" y="590748"/>
            <a:ext cx="1028700" cy="175313"/>
          </a:xfrm>
          <a:prstGeom prst="rect">
            <a:avLst/>
          </a:prstGeom>
          <a:solidFill>
            <a:srgbClr val="77C1E3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19" name="Rectangle 18"/>
          <p:cNvSpPr/>
          <p:nvPr/>
        </p:nvSpPr>
        <p:spPr>
          <a:xfrm>
            <a:off x="2594711" y="590748"/>
            <a:ext cx="1028700" cy="175313"/>
          </a:xfrm>
          <a:prstGeom prst="rect">
            <a:avLst/>
          </a:prstGeom>
          <a:solidFill>
            <a:srgbClr val="77C1E3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20" name="Rectangle 19"/>
          <p:cNvSpPr/>
          <p:nvPr/>
        </p:nvSpPr>
        <p:spPr>
          <a:xfrm>
            <a:off x="471878" y="446241"/>
            <a:ext cx="1028700" cy="808003"/>
          </a:xfrm>
          <a:prstGeom prst="rect">
            <a:avLst/>
          </a:prstGeom>
          <a:noFill/>
          <a:ln w="3175">
            <a:solidFill>
              <a:srgbClr val="381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21" name="Rectangle 20"/>
          <p:cNvSpPr/>
          <p:nvPr/>
        </p:nvSpPr>
        <p:spPr>
          <a:xfrm>
            <a:off x="1533294" y="446243"/>
            <a:ext cx="1028700" cy="809135"/>
          </a:xfrm>
          <a:prstGeom prst="rect">
            <a:avLst/>
          </a:prstGeom>
          <a:noFill/>
          <a:ln w="3175">
            <a:solidFill>
              <a:srgbClr val="381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22" name="Rectangle 21"/>
          <p:cNvSpPr/>
          <p:nvPr/>
        </p:nvSpPr>
        <p:spPr>
          <a:xfrm>
            <a:off x="2594711" y="446241"/>
            <a:ext cx="1028700" cy="808003"/>
          </a:xfrm>
          <a:prstGeom prst="rect">
            <a:avLst/>
          </a:prstGeom>
          <a:noFill/>
          <a:ln w="3175">
            <a:solidFill>
              <a:srgbClr val="381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9" name="Rectangle 8"/>
          <p:cNvSpPr/>
          <p:nvPr/>
        </p:nvSpPr>
        <p:spPr>
          <a:xfrm>
            <a:off x="471880" y="457235"/>
            <a:ext cx="696104" cy="171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12" dirty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rPr>
              <a:t>User Experience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71881" y="615284"/>
            <a:ext cx="1028701" cy="171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12" b="1" dirty="0">
                <a:solidFill>
                  <a:srgbClr val="FF9901"/>
                </a:solidFill>
                <a:ea typeface="Tahoma" charset="0"/>
                <a:cs typeface="Tahoma" charset="0"/>
              </a:rPr>
              <a:t>Monday, January 1</a:t>
            </a:r>
            <a:r>
              <a:rPr lang="en-US" sz="512" b="1" baseline="30000" dirty="0">
                <a:solidFill>
                  <a:srgbClr val="FF9901"/>
                </a:solidFill>
                <a:ea typeface="Tahoma" charset="0"/>
                <a:cs typeface="Tahoma" charset="0"/>
              </a:rPr>
              <a:t>st</a:t>
            </a:r>
            <a:r>
              <a:rPr lang="en-US" sz="512" b="1" dirty="0">
                <a:solidFill>
                  <a:srgbClr val="FF9901"/>
                </a:solidFill>
                <a:ea typeface="Tahoma" charset="0"/>
                <a:cs typeface="Tahoma" charset="0"/>
              </a:rPr>
              <a:t> 2pm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533297" y="615284"/>
            <a:ext cx="1028701" cy="171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12" b="1" dirty="0">
                <a:solidFill>
                  <a:srgbClr val="FF9901"/>
                </a:solidFill>
                <a:ea typeface="Tahoma" charset="0"/>
                <a:cs typeface="Tahoma" charset="0"/>
              </a:rPr>
              <a:t>[3 weeks after kickoff]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594713" y="615675"/>
            <a:ext cx="1028701" cy="171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12" b="1" dirty="0">
                <a:solidFill>
                  <a:srgbClr val="FF9901"/>
                </a:solidFill>
                <a:ea typeface="Tahoma" charset="0"/>
                <a:cs typeface="Tahoma" charset="0"/>
              </a:rPr>
              <a:t>[Client-determined date here]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71881" y="790597"/>
            <a:ext cx="1028701" cy="495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54"/>
              </a:spcBef>
              <a:spcAft>
                <a:spcPts val="154"/>
              </a:spcAft>
            </a:pPr>
            <a:r>
              <a:rPr lang="en-US" sz="409" b="1" dirty="0">
                <a:solidFill>
                  <a:srgbClr val="381E6B"/>
                </a:solidFill>
                <a:ea typeface="Tahoma" charset="0"/>
                <a:cs typeface="Tahoma" charset="0"/>
              </a:rPr>
              <a:t>Project Kick Off</a:t>
            </a:r>
          </a:p>
          <a:p>
            <a:r>
              <a:rPr lang="en-US" sz="409" i="1" dirty="0"/>
              <a:t>We will review the project scope, timeline , and overall process. We want to establish our working relationship as well as confirm your expectations and priorities for the project.</a:t>
            </a:r>
            <a:endParaRPr lang="en-US" sz="409" dirty="0"/>
          </a:p>
        </p:txBody>
      </p:sp>
      <p:sp>
        <p:nvSpPr>
          <p:cNvPr id="30" name="Rectangle 29"/>
          <p:cNvSpPr/>
          <p:nvPr/>
        </p:nvSpPr>
        <p:spPr>
          <a:xfrm>
            <a:off x="1533297" y="790595"/>
            <a:ext cx="1028701" cy="432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54"/>
              </a:spcBef>
              <a:spcAft>
                <a:spcPts val="154"/>
              </a:spcAft>
            </a:pPr>
            <a:r>
              <a:rPr lang="en-US" sz="409" b="1" dirty="0">
                <a:solidFill>
                  <a:srgbClr val="381E6B"/>
                </a:solidFill>
                <a:ea typeface="Tahoma" charset="0"/>
                <a:cs typeface="Tahoma" charset="0"/>
              </a:rPr>
              <a:t>Discovery Materials Due</a:t>
            </a:r>
          </a:p>
          <a:p>
            <a:r>
              <a:rPr lang="en-US" sz="409" i="1" dirty="0"/>
              <a:t>Completion of Discovery survey, comments added to comps via </a:t>
            </a:r>
            <a:r>
              <a:rPr lang="en-US" sz="409" i="1" dirty="0" err="1"/>
              <a:t>InVision</a:t>
            </a:r>
            <a:r>
              <a:rPr lang="en-US" sz="409" i="1" dirty="0"/>
              <a:t> app, and graphical assets added to the Box folder.</a:t>
            </a:r>
            <a:endParaRPr lang="en-US" sz="409" dirty="0"/>
          </a:p>
        </p:txBody>
      </p:sp>
      <p:sp>
        <p:nvSpPr>
          <p:cNvPr id="31" name="Rectangle 30"/>
          <p:cNvSpPr/>
          <p:nvPr/>
        </p:nvSpPr>
        <p:spPr>
          <a:xfrm>
            <a:off x="2594712" y="791386"/>
            <a:ext cx="1028701" cy="521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54"/>
              </a:spcBef>
              <a:spcAft>
                <a:spcPts val="154"/>
              </a:spcAft>
            </a:pPr>
            <a:r>
              <a:rPr lang="en-US" sz="409" b="1" dirty="0">
                <a:solidFill>
                  <a:srgbClr val="381E6B"/>
                </a:solidFill>
                <a:ea typeface="Tahoma" charset="0"/>
                <a:cs typeface="Tahoma" charset="0"/>
              </a:rPr>
              <a:t>User Experience (UX) Presentation</a:t>
            </a:r>
          </a:p>
          <a:p>
            <a:pPr>
              <a:spcBef>
                <a:spcPts val="154"/>
              </a:spcBef>
              <a:spcAft>
                <a:spcPts val="154"/>
              </a:spcAft>
            </a:pPr>
            <a:r>
              <a:rPr lang="en-US" sz="409" i="1" dirty="0"/>
              <a:t>We will discuss User Experience best practices, review Discovery materials and analytics data. Lastly, we will deliver and discuss homepage wireframe.</a:t>
            </a:r>
            <a:endParaRPr lang="en-US" sz="409" dirty="0"/>
          </a:p>
        </p:txBody>
      </p:sp>
      <p:sp>
        <p:nvSpPr>
          <p:cNvPr id="32" name="Rectangle 31"/>
          <p:cNvSpPr/>
          <p:nvPr/>
        </p:nvSpPr>
        <p:spPr>
          <a:xfrm>
            <a:off x="3656123" y="444657"/>
            <a:ext cx="1028700" cy="150443"/>
          </a:xfrm>
          <a:prstGeom prst="rect">
            <a:avLst/>
          </a:prstGeom>
          <a:solidFill>
            <a:srgbClr val="381E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 dirty="0"/>
          </a:p>
        </p:txBody>
      </p:sp>
      <p:sp>
        <p:nvSpPr>
          <p:cNvPr id="33" name="Rectangle 32"/>
          <p:cNvSpPr/>
          <p:nvPr/>
        </p:nvSpPr>
        <p:spPr>
          <a:xfrm>
            <a:off x="4717539" y="444657"/>
            <a:ext cx="1028700" cy="150443"/>
          </a:xfrm>
          <a:prstGeom prst="rect">
            <a:avLst/>
          </a:prstGeom>
          <a:solidFill>
            <a:srgbClr val="381E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34" name="Rectangle 33"/>
          <p:cNvSpPr/>
          <p:nvPr/>
        </p:nvSpPr>
        <p:spPr>
          <a:xfrm>
            <a:off x="476188" y="1295328"/>
            <a:ext cx="1028700" cy="150443"/>
          </a:xfrm>
          <a:prstGeom prst="rect">
            <a:avLst/>
          </a:prstGeom>
          <a:solidFill>
            <a:srgbClr val="381E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35" name="Rectangle 34"/>
          <p:cNvSpPr/>
          <p:nvPr/>
        </p:nvSpPr>
        <p:spPr>
          <a:xfrm>
            <a:off x="3656123" y="589164"/>
            <a:ext cx="1028700" cy="175313"/>
          </a:xfrm>
          <a:prstGeom prst="rect">
            <a:avLst/>
          </a:prstGeom>
          <a:solidFill>
            <a:srgbClr val="77C1E3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36" name="Rectangle 35"/>
          <p:cNvSpPr/>
          <p:nvPr/>
        </p:nvSpPr>
        <p:spPr>
          <a:xfrm>
            <a:off x="4717539" y="589164"/>
            <a:ext cx="1028700" cy="175313"/>
          </a:xfrm>
          <a:prstGeom prst="rect">
            <a:avLst/>
          </a:prstGeom>
          <a:solidFill>
            <a:srgbClr val="77C1E3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37" name="Rectangle 36"/>
          <p:cNvSpPr/>
          <p:nvPr/>
        </p:nvSpPr>
        <p:spPr>
          <a:xfrm>
            <a:off x="476188" y="1439835"/>
            <a:ext cx="1028700" cy="175313"/>
          </a:xfrm>
          <a:prstGeom prst="rect">
            <a:avLst/>
          </a:prstGeom>
          <a:solidFill>
            <a:srgbClr val="77C1E3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38" name="Rectangle 37"/>
          <p:cNvSpPr/>
          <p:nvPr/>
        </p:nvSpPr>
        <p:spPr>
          <a:xfrm>
            <a:off x="3656123" y="444658"/>
            <a:ext cx="1028700" cy="808003"/>
          </a:xfrm>
          <a:prstGeom prst="rect">
            <a:avLst/>
          </a:prstGeom>
          <a:noFill/>
          <a:ln w="3175">
            <a:solidFill>
              <a:srgbClr val="381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39" name="Rectangle 38"/>
          <p:cNvSpPr/>
          <p:nvPr/>
        </p:nvSpPr>
        <p:spPr>
          <a:xfrm>
            <a:off x="4717539" y="444659"/>
            <a:ext cx="1028700" cy="809135"/>
          </a:xfrm>
          <a:prstGeom prst="rect">
            <a:avLst/>
          </a:prstGeom>
          <a:noFill/>
          <a:ln w="3175">
            <a:solidFill>
              <a:srgbClr val="381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40" name="Rectangle 39"/>
          <p:cNvSpPr/>
          <p:nvPr/>
        </p:nvSpPr>
        <p:spPr>
          <a:xfrm>
            <a:off x="476188" y="1295328"/>
            <a:ext cx="1028700" cy="808003"/>
          </a:xfrm>
          <a:prstGeom prst="rect">
            <a:avLst/>
          </a:prstGeom>
          <a:noFill/>
          <a:ln w="3175">
            <a:solidFill>
              <a:srgbClr val="381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41" name="Rectangle 40"/>
          <p:cNvSpPr/>
          <p:nvPr/>
        </p:nvSpPr>
        <p:spPr>
          <a:xfrm>
            <a:off x="3656127" y="455650"/>
            <a:ext cx="607859" cy="171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12" dirty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rPr>
              <a:t>User Experience</a:t>
            </a:r>
          </a:p>
        </p:txBody>
      </p:sp>
      <p:sp>
        <p:nvSpPr>
          <p:cNvPr id="42" name="Rectangle 41"/>
          <p:cNvSpPr/>
          <p:nvPr/>
        </p:nvSpPr>
        <p:spPr>
          <a:xfrm>
            <a:off x="4720214" y="453958"/>
            <a:ext cx="607859" cy="171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12" dirty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rPr>
              <a:t>User Experience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82855" y="1306322"/>
            <a:ext cx="579005" cy="171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12" dirty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rPr>
              <a:t>Graphic Design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656127" y="613699"/>
            <a:ext cx="1028701" cy="171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12" b="1" dirty="0">
                <a:solidFill>
                  <a:srgbClr val="FF9901"/>
                </a:solidFill>
                <a:ea typeface="Tahoma" charset="0"/>
                <a:cs typeface="Tahoma" charset="0"/>
              </a:rPr>
              <a:t>[Day after UX Presentation]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717542" y="613697"/>
            <a:ext cx="1028701" cy="249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12" b="1" dirty="0">
                <a:solidFill>
                  <a:srgbClr val="FF9901"/>
                </a:solidFill>
                <a:ea typeface="Tahoma" charset="0"/>
                <a:cs typeface="Tahoma" charset="0"/>
              </a:rPr>
              <a:t>[3 biz days after UX Presentation]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76190" y="1464761"/>
            <a:ext cx="1028701" cy="249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12" b="1" dirty="0">
                <a:solidFill>
                  <a:srgbClr val="FF9901"/>
                </a:solidFill>
                <a:ea typeface="Tahoma" charset="0"/>
                <a:cs typeface="Tahoma" charset="0"/>
              </a:rPr>
              <a:t>[Week after Wireframe Approval]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656127" y="789010"/>
            <a:ext cx="1028701" cy="432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54"/>
              </a:spcBef>
              <a:spcAft>
                <a:spcPts val="154"/>
              </a:spcAft>
            </a:pPr>
            <a:r>
              <a:rPr lang="en-US" sz="409" b="1" dirty="0">
                <a:solidFill>
                  <a:srgbClr val="381E6B"/>
                </a:solidFill>
                <a:ea typeface="Tahoma" charset="0"/>
                <a:cs typeface="Tahoma" charset="0"/>
              </a:rPr>
              <a:t>Graphic Design Workshop</a:t>
            </a:r>
          </a:p>
          <a:p>
            <a:r>
              <a:rPr lang="en-US" sz="409" i="1" dirty="0"/>
              <a:t>An interactive session with your Art Director and Project Manager to review the proposed design and layout of your site.</a:t>
            </a:r>
            <a:endParaRPr lang="en-US" sz="409" dirty="0"/>
          </a:p>
        </p:txBody>
      </p:sp>
      <p:sp>
        <p:nvSpPr>
          <p:cNvPr id="48" name="Rectangle 47"/>
          <p:cNvSpPr/>
          <p:nvPr/>
        </p:nvSpPr>
        <p:spPr>
          <a:xfrm>
            <a:off x="4717542" y="789010"/>
            <a:ext cx="1028701" cy="30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54"/>
              </a:spcBef>
              <a:spcAft>
                <a:spcPts val="154"/>
              </a:spcAft>
            </a:pPr>
            <a:r>
              <a:rPr lang="en-US" sz="409" b="1" dirty="0">
                <a:solidFill>
                  <a:srgbClr val="381E6B"/>
                </a:solidFill>
                <a:ea typeface="Tahoma" charset="0"/>
                <a:cs typeface="Tahoma" charset="0"/>
              </a:rPr>
              <a:t>Homepage Layout Approval</a:t>
            </a:r>
          </a:p>
          <a:p>
            <a:r>
              <a:rPr lang="en-US" sz="409" i="1" dirty="0"/>
              <a:t>Return signed approval of homepage layout wireframe.</a:t>
            </a:r>
            <a:endParaRPr lang="en-US" sz="409" dirty="0"/>
          </a:p>
        </p:txBody>
      </p:sp>
      <p:sp>
        <p:nvSpPr>
          <p:cNvPr id="49" name="Rectangle 48"/>
          <p:cNvSpPr/>
          <p:nvPr/>
        </p:nvSpPr>
        <p:spPr>
          <a:xfrm>
            <a:off x="476189" y="1640472"/>
            <a:ext cx="1028701" cy="458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54"/>
              </a:spcBef>
              <a:spcAft>
                <a:spcPts val="154"/>
              </a:spcAft>
            </a:pPr>
            <a:r>
              <a:rPr lang="en-US" sz="409" b="1" dirty="0">
                <a:solidFill>
                  <a:srgbClr val="381E6B"/>
                </a:solidFill>
                <a:ea typeface="Tahoma" charset="0"/>
                <a:cs typeface="Tahoma" charset="0"/>
              </a:rPr>
              <a:t>Homepage Delivery</a:t>
            </a:r>
          </a:p>
          <a:p>
            <a:pPr>
              <a:spcBef>
                <a:spcPts val="154"/>
              </a:spcBef>
              <a:spcAft>
                <a:spcPts val="154"/>
              </a:spcAft>
            </a:pPr>
            <a:r>
              <a:rPr lang="en-US" sz="409" i="1" dirty="0"/>
              <a:t>Present and discuss initial homepage compositions via </a:t>
            </a:r>
            <a:r>
              <a:rPr lang="en-US" sz="409" i="1" dirty="0" err="1"/>
              <a:t>screenshare</a:t>
            </a:r>
            <a:r>
              <a:rPr lang="en-US" sz="409" i="1" dirty="0"/>
              <a:t>. Collect initial impressions and feedback on the </a:t>
            </a:r>
            <a:r>
              <a:rPr lang="en-US" sz="409" i="1" dirty="0" err="1"/>
              <a:t>Invision</a:t>
            </a:r>
            <a:r>
              <a:rPr lang="en-US" sz="409" i="1" dirty="0"/>
              <a:t> app.</a:t>
            </a:r>
            <a:endParaRPr lang="en-US" sz="409" dirty="0"/>
          </a:p>
        </p:txBody>
      </p:sp>
      <p:sp>
        <p:nvSpPr>
          <p:cNvPr id="50" name="Rectangle 49"/>
          <p:cNvSpPr/>
          <p:nvPr/>
        </p:nvSpPr>
        <p:spPr>
          <a:xfrm>
            <a:off x="1534196" y="1293927"/>
            <a:ext cx="1028700" cy="165549"/>
          </a:xfrm>
          <a:prstGeom prst="rect">
            <a:avLst/>
          </a:prstGeom>
          <a:solidFill>
            <a:srgbClr val="381E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51" name="Rectangle 50"/>
          <p:cNvSpPr/>
          <p:nvPr/>
        </p:nvSpPr>
        <p:spPr>
          <a:xfrm>
            <a:off x="2595611" y="1293927"/>
            <a:ext cx="1028700" cy="165549"/>
          </a:xfrm>
          <a:prstGeom prst="rect">
            <a:avLst/>
          </a:prstGeom>
          <a:solidFill>
            <a:srgbClr val="381E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52" name="Rectangle 51"/>
          <p:cNvSpPr/>
          <p:nvPr/>
        </p:nvSpPr>
        <p:spPr>
          <a:xfrm>
            <a:off x="3657026" y="1293927"/>
            <a:ext cx="1028700" cy="165549"/>
          </a:xfrm>
          <a:prstGeom prst="rect">
            <a:avLst/>
          </a:prstGeom>
          <a:solidFill>
            <a:srgbClr val="381E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53" name="Rectangle 52"/>
          <p:cNvSpPr/>
          <p:nvPr/>
        </p:nvSpPr>
        <p:spPr>
          <a:xfrm>
            <a:off x="1534196" y="1438433"/>
            <a:ext cx="1028700" cy="192916"/>
          </a:xfrm>
          <a:prstGeom prst="rect">
            <a:avLst/>
          </a:prstGeom>
          <a:solidFill>
            <a:srgbClr val="77C1E3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54" name="Rectangle 53"/>
          <p:cNvSpPr/>
          <p:nvPr/>
        </p:nvSpPr>
        <p:spPr>
          <a:xfrm>
            <a:off x="2595611" y="1438433"/>
            <a:ext cx="1028700" cy="192916"/>
          </a:xfrm>
          <a:prstGeom prst="rect">
            <a:avLst/>
          </a:prstGeom>
          <a:solidFill>
            <a:srgbClr val="77C1E3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 dirty="0"/>
          </a:p>
        </p:txBody>
      </p:sp>
      <p:sp>
        <p:nvSpPr>
          <p:cNvPr id="55" name="Rectangle 54"/>
          <p:cNvSpPr/>
          <p:nvPr/>
        </p:nvSpPr>
        <p:spPr>
          <a:xfrm>
            <a:off x="3657026" y="1438433"/>
            <a:ext cx="1028700" cy="192916"/>
          </a:xfrm>
          <a:prstGeom prst="rect">
            <a:avLst/>
          </a:prstGeom>
          <a:solidFill>
            <a:srgbClr val="77C1E3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56" name="Rectangle 55"/>
          <p:cNvSpPr/>
          <p:nvPr/>
        </p:nvSpPr>
        <p:spPr>
          <a:xfrm>
            <a:off x="1534196" y="1293926"/>
            <a:ext cx="1028700" cy="809405"/>
          </a:xfrm>
          <a:prstGeom prst="rect">
            <a:avLst/>
          </a:prstGeom>
          <a:noFill/>
          <a:ln w="3175">
            <a:solidFill>
              <a:srgbClr val="381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57" name="Rectangle 56"/>
          <p:cNvSpPr/>
          <p:nvPr/>
        </p:nvSpPr>
        <p:spPr>
          <a:xfrm>
            <a:off x="2595611" y="1293925"/>
            <a:ext cx="1028700" cy="810538"/>
          </a:xfrm>
          <a:prstGeom prst="rect">
            <a:avLst/>
          </a:prstGeom>
          <a:noFill/>
          <a:ln w="3175">
            <a:solidFill>
              <a:srgbClr val="381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58" name="Rectangle 57"/>
          <p:cNvSpPr/>
          <p:nvPr/>
        </p:nvSpPr>
        <p:spPr>
          <a:xfrm>
            <a:off x="3657026" y="1293926"/>
            <a:ext cx="1028700" cy="809405"/>
          </a:xfrm>
          <a:prstGeom prst="rect">
            <a:avLst/>
          </a:prstGeom>
          <a:noFill/>
          <a:ln w="3175">
            <a:solidFill>
              <a:srgbClr val="381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59" name="Rectangle 58"/>
          <p:cNvSpPr/>
          <p:nvPr/>
        </p:nvSpPr>
        <p:spPr>
          <a:xfrm>
            <a:off x="1534198" y="1304920"/>
            <a:ext cx="579005" cy="171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12" dirty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rPr>
              <a:t>Graphic Design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598285" y="1303228"/>
            <a:ext cx="579005" cy="171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12" dirty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rPr>
              <a:t>Graphic Design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663694" y="1304920"/>
            <a:ext cx="579005" cy="171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12" dirty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rPr>
              <a:t>Graphic Design</a:t>
            </a:r>
          </a:p>
        </p:txBody>
      </p:sp>
      <p:sp>
        <p:nvSpPr>
          <p:cNvPr id="62" name="Rectangle 61"/>
          <p:cNvSpPr/>
          <p:nvPr/>
        </p:nvSpPr>
        <p:spPr>
          <a:xfrm>
            <a:off x="1534199" y="1462969"/>
            <a:ext cx="1028701" cy="171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12" b="1" dirty="0">
                <a:solidFill>
                  <a:srgbClr val="FF9901"/>
                </a:solidFill>
                <a:ea typeface="Tahoma" charset="0"/>
                <a:cs typeface="Tahoma" charset="0"/>
              </a:rPr>
              <a:t>[Use date range in Wrike]</a:t>
            </a:r>
          </a:p>
        </p:txBody>
      </p:sp>
      <p:sp>
        <p:nvSpPr>
          <p:cNvPr id="63" name="Rectangle 62"/>
          <p:cNvSpPr/>
          <p:nvPr/>
        </p:nvSpPr>
        <p:spPr>
          <a:xfrm>
            <a:off x="2595614" y="1462969"/>
            <a:ext cx="1028701" cy="171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12" b="1" dirty="0">
                <a:solidFill>
                  <a:srgbClr val="FF9901"/>
                </a:solidFill>
                <a:ea typeface="Tahoma" charset="0"/>
                <a:cs typeface="Tahoma" charset="0"/>
              </a:rPr>
              <a:t>[Use date in Wrike]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657029" y="1463361"/>
            <a:ext cx="1028701" cy="171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12" b="1" dirty="0">
                <a:solidFill>
                  <a:srgbClr val="FF9901"/>
                </a:solidFill>
                <a:ea typeface="Tahoma" charset="0"/>
                <a:cs typeface="Tahoma" charset="0"/>
              </a:rPr>
              <a:t>[Use date range in Wrike]</a:t>
            </a:r>
          </a:p>
        </p:txBody>
      </p:sp>
      <p:sp>
        <p:nvSpPr>
          <p:cNvPr id="65" name="Rectangle 64"/>
          <p:cNvSpPr/>
          <p:nvPr/>
        </p:nvSpPr>
        <p:spPr>
          <a:xfrm>
            <a:off x="1534199" y="1638280"/>
            <a:ext cx="1028701" cy="495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54"/>
              </a:spcBef>
              <a:spcAft>
                <a:spcPts val="154"/>
              </a:spcAft>
            </a:pPr>
            <a:r>
              <a:rPr lang="en-US" sz="409" b="1" dirty="0">
                <a:solidFill>
                  <a:srgbClr val="381E6B"/>
                </a:solidFill>
                <a:ea typeface="Tahoma" charset="0"/>
                <a:cs typeface="Tahoma" charset="0"/>
              </a:rPr>
              <a:t>Homepage Design Revision (Delete?)</a:t>
            </a:r>
          </a:p>
          <a:p>
            <a:r>
              <a:rPr lang="en-US" sz="409" i="1" dirty="0"/>
              <a:t>Collect feedback left on </a:t>
            </a:r>
            <a:r>
              <a:rPr lang="en-US" sz="409" i="1" dirty="0" err="1"/>
              <a:t>Invision</a:t>
            </a:r>
            <a:r>
              <a:rPr lang="en-US" sz="409" i="1" dirty="0"/>
              <a:t> app &amp; create new homepage comps. Recommended turn-around time is 2 business days to collect feedback &amp; respond.</a:t>
            </a:r>
            <a:endParaRPr lang="en-US" sz="409" dirty="0"/>
          </a:p>
        </p:txBody>
      </p:sp>
      <p:sp>
        <p:nvSpPr>
          <p:cNvPr id="66" name="Rectangle 65"/>
          <p:cNvSpPr/>
          <p:nvPr/>
        </p:nvSpPr>
        <p:spPr>
          <a:xfrm>
            <a:off x="2595614" y="1638280"/>
            <a:ext cx="1028701" cy="30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54"/>
              </a:spcBef>
              <a:spcAft>
                <a:spcPts val="154"/>
              </a:spcAft>
            </a:pPr>
            <a:r>
              <a:rPr lang="en-US" sz="409" b="1" dirty="0">
                <a:solidFill>
                  <a:srgbClr val="381E6B"/>
                </a:solidFill>
                <a:ea typeface="Tahoma" charset="0"/>
                <a:cs typeface="Tahoma" charset="0"/>
              </a:rPr>
              <a:t>Homepage Approval</a:t>
            </a:r>
          </a:p>
          <a:p>
            <a:r>
              <a:rPr lang="en-US" sz="409" i="1" dirty="0"/>
              <a:t>Return signed approval of homepage graphic design. </a:t>
            </a:r>
            <a:endParaRPr lang="en-US" sz="409" dirty="0"/>
          </a:p>
        </p:txBody>
      </p:sp>
      <p:sp>
        <p:nvSpPr>
          <p:cNvPr id="67" name="Rectangle 66"/>
          <p:cNvSpPr/>
          <p:nvPr/>
        </p:nvSpPr>
        <p:spPr>
          <a:xfrm>
            <a:off x="3657029" y="1639073"/>
            <a:ext cx="1028701" cy="458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54"/>
              </a:spcBef>
              <a:spcAft>
                <a:spcPts val="154"/>
              </a:spcAft>
            </a:pPr>
            <a:r>
              <a:rPr lang="en-US" sz="409" b="1" dirty="0">
                <a:solidFill>
                  <a:srgbClr val="381E6B"/>
                </a:solidFill>
                <a:ea typeface="Tahoma" charset="0"/>
                <a:cs typeface="Tahoma" charset="0"/>
              </a:rPr>
              <a:t>Interior Design &amp; Revision (Maybe Delete?)</a:t>
            </a:r>
          </a:p>
          <a:p>
            <a:pPr>
              <a:spcBef>
                <a:spcPts val="154"/>
              </a:spcBef>
              <a:spcAft>
                <a:spcPts val="154"/>
              </a:spcAft>
            </a:pPr>
            <a:r>
              <a:rPr lang="en-US" sz="409" i="1" dirty="0"/>
              <a:t>Repeat process of presentation &amp; revision of homepage for the interior page compositions.</a:t>
            </a:r>
            <a:endParaRPr lang="en-US" sz="409" dirty="0"/>
          </a:p>
        </p:txBody>
      </p:sp>
      <p:sp>
        <p:nvSpPr>
          <p:cNvPr id="68" name="Rectangle 67"/>
          <p:cNvSpPr/>
          <p:nvPr/>
        </p:nvSpPr>
        <p:spPr>
          <a:xfrm>
            <a:off x="4724210" y="1303228"/>
            <a:ext cx="1028700" cy="146945"/>
          </a:xfrm>
          <a:prstGeom prst="rect">
            <a:avLst/>
          </a:prstGeom>
          <a:solidFill>
            <a:srgbClr val="381E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69" name="Rectangle 68"/>
          <p:cNvSpPr/>
          <p:nvPr/>
        </p:nvSpPr>
        <p:spPr>
          <a:xfrm>
            <a:off x="1534199" y="2143663"/>
            <a:ext cx="1028700" cy="150443"/>
          </a:xfrm>
          <a:prstGeom prst="rect">
            <a:avLst/>
          </a:prstGeom>
          <a:solidFill>
            <a:srgbClr val="381E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70" name="Rectangle 69"/>
          <p:cNvSpPr/>
          <p:nvPr/>
        </p:nvSpPr>
        <p:spPr>
          <a:xfrm>
            <a:off x="2595614" y="2143663"/>
            <a:ext cx="1028700" cy="150443"/>
          </a:xfrm>
          <a:prstGeom prst="rect">
            <a:avLst/>
          </a:prstGeom>
          <a:solidFill>
            <a:srgbClr val="381E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71" name="Rectangle 70"/>
          <p:cNvSpPr/>
          <p:nvPr/>
        </p:nvSpPr>
        <p:spPr>
          <a:xfrm>
            <a:off x="4724210" y="1452505"/>
            <a:ext cx="1028700" cy="171236"/>
          </a:xfrm>
          <a:prstGeom prst="rect">
            <a:avLst/>
          </a:prstGeom>
          <a:solidFill>
            <a:srgbClr val="77C1E3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72" name="Rectangle 71"/>
          <p:cNvSpPr/>
          <p:nvPr/>
        </p:nvSpPr>
        <p:spPr>
          <a:xfrm>
            <a:off x="1534199" y="2288170"/>
            <a:ext cx="1028700" cy="175313"/>
          </a:xfrm>
          <a:prstGeom prst="rect">
            <a:avLst/>
          </a:prstGeom>
          <a:solidFill>
            <a:srgbClr val="77C1E3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73" name="Rectangle 72"/>
          <p:cNvSpPr/>
          <p:nvPr/>
        </p:nvSpPr>
        <p:spPr>
          <a:xfrm>
            <a:off x="2595614" y="2288170"/>
            <a:ext cx="1028700" cy="175313"/>
          </a:xfrm>
          <a:prstGeom prst="rect">
            <a:avLst/>
          </a:prstGeom>
          <a:solidFill>
            <a:srgbClr val="77C1E3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74" name="Rectangle 73"/>
          <p:cNvSpPr/>
          <p:nvPr/>
        </p:nvSpPr>
        <p:spPr>
          <a:xfrm>
            <a:off x="4724210" y="1300946"/>
            <a:ext cx="1028700" cy="803517"/>
          </a:xfrm>
          <a:prstGeom prst="rect">
            <a:avLst/>
          </a:prstGeom>
          <a:noFill/>
          <a:ln w="3175">
            <a:solidFill>
              <a:srgbClr val="381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75" name="Rectangle 74"/>
          <p:cNvSpPr/>
          <p:nvPr/>
        </p:nvSpPr>
        <p:spPr>
          <a:xfrm>
            <a:off x="1534199" y="2143665"/>
            <a:ext cx="1028700" cy="806829"/>
          </a:xfrm>
          <a:prstGeom prst="rect">
            <a:avLst/>
          </a:prstGeom>
          <a:noFill/>
          <a:ln w="3175">
            <a:solidFill>
              <a:srgbClr val="381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76" name="Rectangle 75"/>
          <p:cNvSpPr/>
          <p:nvPr/>
        </p:nvSpPr>
        <p:spPr>
          <a:xfrm>
            <a:off x="2595614" y="2143662"/>
            <a:ext cx="1028700" cy="805700"/>
          </a:xfrm>
          <a:prstGeom prst="rect">
            <a:avLst/>
          </a:prstGeom>
          <a:noFill/>
          <a:ln w="3175">
            <a:solidFill>
              <a:srgbClr val="381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77" name="Rectangle 76"/>
          <p:cNvSpPr/>
          <p:nvPr/>
        </p:nvSpPr>
        <p:spPr>
          <a:xfrm>
            <a:off x="4734640" y="1300724"/>
            <a:ext cx="579005" cy="171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12" dirty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rPr>
              <a:t>Graphic Design</a:t>
            </a:r>
          </a:p>
        </p:txBody>
      </p:sp>
      <p:sp>
        <p:nvSpPr>
          <p:cNvPr id="78" name="Rectangle 77"/>
          <p:cNvSpPr/>
          <p:nvPr/>
        </p:nvSpPr>
        <p:spPr>
          <a:xfrm>
            <a:off x="1536873" y="2152964"/>
            <a:ext cx="716863" cy="171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12" dirty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rPr>
              <a:t>Content Preparation</a:t>
            </a:r>
          </a:p>
        </p:txBody>
      </p:sp>
      <p:sp>
        <p:nvSpPr>
          <p:cNvPr id="79" name="Rectangle 78"/>
          <p:cNvSpPr/>
          <p:nvPr/>
        </p:nvSpPr>
        <p:spPr>
          <a:xfrm>
            <a:off x="2602283" y="2154656"/>
            <a:ext cx="716863" cy="171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12" dirty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rPr>
              <a:t>Content Preparation</a:t>
            </a:r>
          </a:p>
        </p:txBody>
      </p:sp>
      <p:sp>
        <p:nvSpPr>
          <p:cNvPr id="80" name="Rectangle 79"/>
          <p:cNvSpPr/>
          <p:nvPr/>
        </p:nvSpPr>
        <p:spPr>
          <a:xfrm>
            <a:off x="4724214" y="1477040"/>
            <a:ext cx="1028701" cy="171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12" b="1" dirty="0">
                <a:solidFill>
                  <a:srgbClr val="FF9901"/>
                </a:solidFill>
                <a:ea typeface="Tahoma" charset="0"/>
                <a:cs typeface="Tahoma" charset="0"/>
              </a:rPr>
              <a:t>[Use date in Wrike]</a:t>
            </a:r>
          </a:p>
        </p:txBody>
      </p:sp>
      <p:sp>
        <p:nvSpPr>
          <p:cNvPr id="81" name="Rectangle 80"/>
          <p:cNvSpPr/>
          <p:nvPr/>
        </p:nvSpPr>
        <p:spPr>
          <a:xfrm>
            <a:off x="1534201" y="2312706"/>
            <a:ext cx="1028701" cy="171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12" b="1" dirty="0">
                <a:solidFill>
                  <a:srgbClr val="FF9901"/>
                </a:solidFill>
                <a:ea typeface="Tahoma" charset="0"/>
                <a:cs typeface="Tahoma" charset="0"/>
              </a:rPr>
              <a:t>[Use date in Wrike]</a:t>
            </a:r>
          </a:p>
        </p:txBody>
      </p:sp>
      <p:sp>
        <p:nvSpPr>
          <p:cNvPr id="82" name="Rectangle 81"/>
          <p:cNvSpPr/>
          <p:nvPr/>
        </p:nvSpPr>
        <p:spPr>
          <a:xfrm>
            <a:off x="2595617" y="2313098"/>
            <a:ext cx="1028701" cy="171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12" b="1" dirty="0">
                <a:solidFill>
                  <a:srgbClr val="FF9901"/>
                </a:solidFill>
                <a:ea typeface="Tahoma" charset="0"/>
                <a:cs typeface="Tahoma" charset="0"/>
              </a:rPr>
              <a:t>[Use date in Wrike]</a:t>
            </a:r>
          </a:p>
        </p:txBody>
      </p:sp>
      <p:sp>
        <p:nvSpPr>
          <p:cNvPr id="83" name="Rectangle 82"/>
          <p:cNvSpPr/>
          <p:nvPr/>
        </p:nvSpPr>
        <p:spPr>
          <a:xfrm>
            <a:off x="4724213" y="1652351"/>
            <a:ext cx="1028701" cy="30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54"/>
              </a:spcBef>
              <a:spcAft>
                <a:spcPts val="154"/>
              </a:spcAft>
            </a:pPr>
            <a:r>
              <a:rPr lang="en-US" sz="409" b="1" dirty="0">
                <a:solidFill>
                  <a:srgbClr val="381E6B"/>
                </a:solidFill>
                <a:ea typeface="Tahoma" charset="0"/>
                <a:cs typeface="Tahoma" charset="0"/>
              </a:rPr>
              <a:t>Graphic Design Approval</a:t>
            </a:r>
          </a:p>
          <a:p>
            <a:r>
              <a:rPr lang="en-US" sz="409" i="1" dirty="0"/>
              <a:t>Finalize graphic design comps and return signed approval.</a:t>
            </a:r>
            <a:endParaRPr lang="en-US" sz="409" dirty="0"/>
          </a:p>
        </p:txBody>
      </p:sp>
      <p:sp>
        <p:nvSpPr>
          <p:cNvPr id="84" name="Rectangle 83"/>
          <p:cNvSpPr/>
          <p:nvPr/>
        </p:nvSpPr>
        <p:spPr>
          <a:xfrm>
            <a:off x="1534200" y="2488016"/>
            <a:ext cx="1028701" cy="30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54"/>
              </a:spcBef>
              <a:spcAft>
                <a:spcPts val="154"/>
              </a:spcAft>
            </a:pPr>
            <a:r>
              <a:rPr lang="en-US" sz="409" b="1" dirty="0">
                <a:solidFill>
                  <a:srgbClr val="381E6B"/>
                </a:solidFill>
                <a:ea typeface="Tahoma" charset="0"/>
                <a:cs typeface="Tahoma" charset="0"/>
              </a:rPr>
              <a:t>Proposed Sitemap Completed</a:t>
            </a:r>
          </a:p>
          <a:p>
            <a:r>
              <a:rPr lang="en-US" sz="409" i="1" dirty="0"/>
              <a:t>Provide finished Proposed Sitemap for the new website information hierarchy.</a:t>
            </a:r>
            <a:endParaRPr lang="en-US" sz="409" dirty="0"/>
          </a:p>
        </p:txBody>
      </p:sp>
      <p:sp>
        <p:nvSpPr>
          <p:cNvPr id="85" name="Rectangle 84"/>
          <p:cNvSpPr/>
          <p:nvPr/>
        </p:nvSpPr>
        <p:spPr>
          <a:xfrm>
            <a:off x="2595616" y="2488808"/>
            <a:ext cx="1028701" cy="495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54"/>
              </a:spcBef>
              <a:spcAft>
                <a:spcPts val="154"/>
              </a:spcAft>
            </a:pPr>
            <a:r>
              <a:rPr lang="en-US" sz="409" b="1" dirty="0">
                <a:solidFill>
                  <a:srgbClr val="381E6B"/>
                </a:solidFill>
                <a:ea typeface="Tahoma" charset="0"/>
                <a:cs typeface="Tahoma" charset="0"/>
              </a:rPr>
              <a:t>User Access &amp; Content Groups finalized</a:t>
            </a:r>
          </a:p>
          <a:p>
            <a:r>
              <a:rPr lang="en-US" sz="409" i="1" dirty="0"/>
              <a:t>Provide finished User Access &amp; Content Groups spreadsheet. This conveys which departments have access to certain components.</a:t>
            </a:r>
            <a:endParaRPr lang="en-US" sz="409" dirty="0"/>
          </a:p>
        </p:txBody>
      </p:sp>
      <p:sp>
        <p:nvSpPr>
          <p:cNvPr id="86" name="Rectangle 85"/>
          <p:cNvSpPr/>
          <p:nvPr/>
        </p:nvSpPr>
        <p:spPr>
          <a:xfrm>
            <a:off x="3657028" y="2143663"/>
            <a:ext cx="1028700" cy="150443"/>
          </a:xfrm>
          <a:prstGeom prst="rect">
            <a:avLst/>
          </a:prstGeom>
          <a:solidFill>
            <a:srgbClr val="381E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87" name="Rectangle 86"/>
          <p:cNvSpPr/>
          <p:nvPr/>
        </p:nvSpPr>
        <p:spPr>
          <a:xfrm>
            <a:off x="485526" y="3012615"/>
            <a:ext cx="1028700" cy="150443"/>
          </a:xfrm>
          <a:prstGeom prst="rect">
            <a:avLst/>
          </a:prstGeom>
          <a:solidFill>
            <a:srgbClr val="381E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88" name="Rectangle 87"/>
          <p:cNvSpPr/>
          <p:nvPr/>
        </p:nvSpPr>
        <p:spPr>
          <a:xfrm>
            <a:off x="2605684" y="3012617"/>
            <a:ext cx="1028700" cy="150443"/>
          </a:xfrm>
          <a:prstGeom prst="rect">
            <a:avLst/>
          </a:prstGeom>
          <a:solidFill>
            <a:srgbClr val="381E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89" name="Rectangle 88"/>
          <p:cNvSpPr/>
          <p:nvPr/>
        </p:nvSpPr>
        <p:spPr>
          <a:xfrm>
            <a:off x="3657028" y="2288170"/>
            <a:ext cx="1028700" cy="175313"/>
          </a:xfrm>
          <a:prstGeom prst="rect">
            <a:avLst/>
          </a:prstGeom>
          <a:solidFill>
            <a:srgbClr val="77C1E3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90" name="Rectangle 89"/>
          <p:cNvSpPr/>
          <p:nvPr/>
        </p:nvSpPr>
        <p:spPr>
          <a:xfrm>
            <a:off x="485526" y="3157122"/>
            <a:ext cx="1028700" cy="175313"/>
          </a:xfrm>
          <a:prstGeom prst="rect">
            <a:avLst/>
          </a:prstGeom>
          <a:solidFill>
            <a:srgbClr val="77C1E3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91" name="Rectangle 90"/>
          <p:cNvSpPr/>
          <p:nvPr/>
        </p:nvSpPr>
        <p:spPr>
          <a:xfrm>
            <a:off x="2605684" y="3157124"/>
            <a:ext cx="1028700" cy="175313"/>
          </a:xfrm>
          <a:prstGeom prst="rect">
            <a:avLst/>
          </a:prstGeom>
          <a:solidFill>
            <a:srgbClr val="77C1E3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92" name="Rectangle 91"/>
          <p:cNvSpPr/>
          <p:nvPr/>
        </p:nvSpPr>
        <p:spPr>
          <a:xfrm>
            <a:off x="3657028" y="2143662"/>
            <a:ext cx="1028700" cy="805700"/>
          </a:xfrm>
          <a:prstGeom prst="rect">
            <a:avLst/>
          </a:prstGeom>
          <a:noFill/>
          <a:ln w="3175">
            <a:solidFill>
              <a:srgbClr val="381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93" name="Rectangle 92"/>
          <p:cNvSpPr/>
          <p:nvPr/>
        </p:nvSpPr>
        <p:spPr>
          <a:xfrm>
            <a:off x="485526" y="3012617"/>
            <a:ext cx="1028700" cy="806829"/>
          </a:xfrm>
          <a:prstGeom prst="rect">
            <a:avLst/>
          </a:prstGeom>
          <a:noFill/>
          <a:ln w="3175">
            <a:solidFill>
              <a:srgbClr val="381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94" name="Rectangle 93"/>
          <p:cNvSpPr/>
          <p:nvPr/>
        </p:nvSpPr>
        <p:spPr>
          <a:xfrm>
            <a:off x="2605684" y="3012617"/>
            <a:ext cx="1028700" cy="805700"/>
          </a:xfrm>
          <a:prstGeom prst="rect">
            <a:avLst/>
          </a:prstGeom>
          <a:noFill/>
          <a:ln w="3175">
            <a:solidFill>
              <a:srgbClr val="381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95" name="Rectangle 94"/>
          <p:cNvSpPr/>
          <p:nvPr/>
        </p:nvSpPr>
        <p:spPr>
          <a:xfrm>
            <a:off x="3657031" y="2154656"/>
            <a:ext cx="716863" cy="171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12" dirty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rPr>
              <a:t>Content Preparation</a:t>
            </a:r>
          </a:p>
        </p:txBody>
      </p:sp>
      <p:sp>
        <p:nvSpPr>
          <p:cNvPr id="96" name="Rectangle 95"/>
          <p:cNvSpPr/>
          <p:nvPr/>
        </p:nvSpPr>
        <p:spPr>
          <a:xfrm>
            <a:off x="488199" y="3021916"/>
            <a:ext cx="489236" cy="171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12" dirty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rPr>
              <a:t>Soft Launch</a:t>
            </a:r>
          </a:p>
        </p:txBody>
      </p:sp>
      <p:sp>
        <p:nvSpPr>
          <p:cNvPr id="97" name="Rectangle 96"/>
          <p:cNvSpPr/>
          <p:nvPr/>
        </p:nvSpPr>
        <p:spPr>
          <a:xfrm>
            <a:off x="2612351" y="3023611"/>
            <a:ext cx="489236" cy="171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12" dirty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rPr>
              <a:t>Soft Launch</a:t>
            </a:r>
          </a:p>
        </p:txBody>
      </p:sp>
      <p:sp>
        <p:nvSpPr>
          <p:cNvPr id="98" name="Rectangle 97"/>
          <p:cNvSpPr/>
          <p:nvPr/>
        </p:nvSpPr>
        <p:spPr>
          <a:xfrm>
            <a:off x="3657032" y="2312706"/>
            <a:ext cx="1028701" cy="171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12" b="1" dirty="0">
                <a:solidFill>
                  <a:srgbClr val="FF9901"/>
                </a:solidFill>
                <a:ea typeface="Tahoma" charset="0"/>
                <a:cs typeface="Tahoma" charset="0"/>
              </a:rPr>
              <a:t>[Use date in Wrike]</a:t>
            </a:r>
          </a:p>
        </p:txBody>
      </p:sp>
      <p:sp>
        <p:nvSpPr>
          <p:cNvPr id="99" name="Rectangle 98"/>
          <p:cNvSpPr/>
          <p:nvPr/>
        </p:nvSpPr>
        <p:spPr>
          <a:xfrm>
            <a:off x="485528" y="3181658"/>
            <a:ext cx="1028701" cy="171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12" b="1" dirty="0">
                <a:solidFill>
                  <a:srgbClr val="FF9901"/>
                </a:solidFill>
                <a:ea typeface="Tahoma" charset="0"/>
                <a:cs typeface="Tahoma" charset="0"/>
              </a:rPr>
              <a:t>[Use date in Wrike]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2605688" y="3182052"/>
            <a:ext cx="1028701" cy="171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12" b="1" dirty="0">
                <a:solidFill>
                  <a:srgbClr val="FF9901"/>
                </a:solidFill>
                <a:ea typeface="Tahoma" charset="0"/>
                <a:cs typeface="Tahoma" charset="0"/>
              </a:rPr>
              <a:t>[Use date range in Wrike]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3657031" y="2488016"/>
            <a:ext cx="1028701" cy="495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54"/>
              </a:spcBef>
              <a:spcAft>
                <a:spcPts val="154"/>
              </a:spcAft>
            </a:pPr>
            <a:r>
              <a:rPr lang="en-US" sz="409" b="1" dirty="0">
                <a:solidFill>
                  <a:srgbClr val="381E6B"/>
                </a:solidFill>
                <a:ea typeface="Tahoma" charset="0"/>
                <a:cs typeface="Tahoma" charset="0"/>
              </a:rPr>
              <a:t>Content Migration Templates Complete</a:t>
            </a:r>
          </a:p>
          <a:p>
            <a:r>
              <a:rPr lang="en-US" sz="409" i="1" dirty="0"/>
              <a:t>Add Content Migration Templates to Box folder. Files should be organized in a manner that matches the Proposed Sitemap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85527" y="3356968"/>
            <a:ext cx="1028701" cy="458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54"/>
              </a:spcBef>
              <a:spcAft>
                <a:spcPts val="154"/>
              </a:spcAft>
            </a:pPr>
            <a:r>
              <a:rPr lang="en-US" sz="409" b="1" dirty="0">
                <a:solidFill>
                  <a:srgbClr val="381E6B"/>
                </a:solidFill>
                <a:ea typeface="Tahoma" charset="0"/>
                <a:cs typeface="Tahoma" charset="0"/>
              </a:rPr>
              <a:t>New Website Development Complete</a:t>
            </a:r>
          </a:p>
          <a:p>
            <a:pPr>
              <a:spcBef>
                <a:spcPts val="154"/>
              </a:spcBef>
              <a:spcAft>
                <a:spcPts val="154"/>
              </a:spcAft>
            </a:pPr>
            <a:r>
              <a:rPr lang="en-US" sz="409" i="1" dirty="0"/>
              <a:t>Deliver &amp; provide access to front-end of new website once development and quality assurance have been completed.</a:t>
            </a:r>
            <a:endParaRPr lang="en-US" sz="409" dirty="0"/>
          </a:p>
        </p:txBody>
      </p:sp>
      <p:sp>
        <p:nvSpPr>
          <p:cNvPr id="103" name="Rectangle 102"/>
          <p:cNvSpPr/>
          <p:nvPr/>
        </p:nvSpPr>
        <p:spPr>
          <a:xfrm>
            <a:off x="2605687" y="3357762"/>
            <a:ext cx="1028701" cy="495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54"/>
              </a:spcBef>
              <a:spcAft>
                <a:spcPts val="154"/>
              </a:spcAft>
            </a:pPr>
            <a:r>
              <a:rPr lang="en-US" sz="409" b="1" dirty="0">
                <a:solidFill>
                  <a:srgbClr val="381E6B"/>
                </a:solidFill>
                <a:ea typeface="Tahoma" charset="0"/>
                <a:cs typeface="Tahoma" charset="0"/>
              </a:rPr>
              <a:t>User Acceptance Testing (UAT)</a:t>
            </a:r>
          </a:p>
          <a:p>
            <a:r>
              <a:rPr lang="en-US" sz="409" i="1" dirty="0"/>
              <a:t>Website access is provided to client. Client has 10 business days to identify and document any website issues or changes to approved behaviors/appearances.</a:t>
            </a:r>
            <a:endParaRPr lang="en-US" sz="409" dirty="0"/>
          </a:p>
        </p:txBody>
      </p:sp>
      <p:sp>
        <p:nvSpPr>
          <p:cNvPr id="104" name="Rectangle 103"/>
          <p:cNvSpPr/>
          <p:nvPr/>
        </p:nvSpPr>
        <p:spPr>
          <a:xfrm>
            <a:off x="1534196" y="454420"/>
            <a:ext cx="696104" cy="171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12" dirty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rPr>
              <a:t>User Experience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2594706" y="455823"/>
            <a:ext cx="696104" cy="171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12" dirty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rPr>
              <a:t>User Experience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1544269" y="3012616"/>
            <a:ext cx="1028700" cy="150443"/>
          </a:xfrm>
          <a:prstGeom prst="rect">
            <a:avLst/>
          </a:prstGeom>
          <a:solidFill>
            <a:srgbClr val="381E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107" name="Rectangle 106"/>
          <p:cNvSpPr/>
          <p:nvPr/>
        </p:nvSpPr>
        <p:spPr>
          <a:xfrm>
            <a:off x="1544269" y="3157123"/>
            <a:ext cx="1028700" cy="175313"/>
          </a:xfrm>
          <a:prstGeom prst="rect">
            <a:avLst/>
          </a:prstGeom>
          <a:solidFill>
            <a:srgbClr val="77C1E3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108" name="Rectangle 107"/>
          <p:cNvSpPr/>
          <p:nvPr/>
        </p:nvSpPr>
        <p:spPr>
          <a:xfrm>
            <a:off x="1544269" y="3012618"/>
            <a:ext cx="1028700" cy="806829"/>
          </a:xfrm>
          <a:prstGeom prst="rect">
            <a:avLst/>
          </a:prstGeom>
          <a:noFill/>
          <a:ln w="3175">
            <a:solidFill>
              <a:srgbClr val="381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109" name="Rectangle 108"/>
          <p:cNvSpPr/>
          <p:nvPr/>
        </p:nvSpPr>
        <p:spPr>
          <a:xfrm>
            <a:off x="1546943" y="3021918"/>
            <a:ext cx="489236" cy="171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12" dirty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rPr>
              <a:t>Soft Launch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1544273" y="3181659"/>
            <a:ext cx="1028701" cy="171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12" b="1" dirty="0">
                <a:solidFill>
                  <a:srgbClr val="FF9901"/>
                </a:solidFill>
                <a:ea typeface="Tahoma" charset="0"/>
                <a:cs typeface="Tahoma" charset="0"/>
              </a:rPr>
              <a:t>[Use date(s) in Wrike]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1544272" y="3356970"/>
            <a:ext cx="1028701" cy="30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54"/>
              </a:spcBef>
              <a:spcAft>
                <a:spcPts val="154"/>
              </a:spcAft>
            </a:pPr>
            <a:r>
              <a:rPr lang="en-US" sz="409" b="1" dirty="0">
                <a:solidFill>
                  <a:srgbClr val="381E6B"/>
                </a:solidFill>
                <a:ea typeface="Tahoma" charset="0"/>
                <a:cs typeface="Tahoma" charset="0"/>
              </a:rPr>
              <a:t>CMS Training</a:t>
            </a:r>
          </a:p>
          <a:p>
            <a:r>
              <a:rPr lang="en-US" sz="409" i="1" dirty="0"/>
              <a:t>Client is trained on using the CMS by a Vision technical trainer.</a:t>
            </a:r>
            <a:endParaRPr lang="en-US" sz="409" dirty="0"/>
          </a:p>
        </p:txBody>
      </p:sp>
      <p:sp>
        <p:nvSpPr>
          <p:cNvPr id="112" name="Rectangle 111"/>
          <p:cNvSpPr/>
          <p:nvPr/>
        </p:nvSpPr>
        <p:spPr>
          <a:xfrm>
            <a:off x="4717543" y="3012615"/>
            <a:ext cx="1028700" cy="144528"/>
          </a:xfrm>
          <a:prstGeom prst="rect">
            <a:avLst/>
          </a:prstGeom>
          <a:solidFill>
            <a:srgbClr val="381E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113" name="Rectangle 112"/>
          <p:cNvSpPr/>
          <p:nvPr/>
        </p:nvSpPr>
        <p:spPr>
          <a:xfrm>
            <a:off x="4717543" y="3151207"/>
            <a:ext cx="1028700" cy="175313"/>
          </a:xfrm>
          <a:prstGeom prst="rect">
            <a:avLst/>
          </a:prstGeom>
          <a:solidFill>
            <a:srgbClr val="77C1E3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114" name="Rectangle 113"/>
          <p:cNvSpPr/>
          <p:nvPr/>
        </p:nvSpPr>
        <p:spPr>
          <a:xfrm>
            <a:off x="4717543" y="3012618"/>
            <a:ext cx="1028700" cy="799782"/>
          </a:xfrm>
          <a:prstGeom prst="rect">
            <a:avLst/>
          </a:prstGeom>
          <a:noFill/>
          <a:ln w="3175">
            <a:solidFill>
              <a:srgbClr val="381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115" name="Rectangle 114"/>
          <p:cNvSpPr/>
          <p:nvPr/>
        </p:nvSpPr>
        <p:spPr>
          <a:xfrm>
            <a:off x="4724210" y="3017694"/>
            <a:ext cx="489236" cy="171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12" dirty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rPr>
              <a:t>Soft Launch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4717547" y="3176135"/>
            <a:ext cx="1028701" cy="171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12" b="1" dirty="0">
                <a:solidFill>
                  <a:srgbClr val="FF9901"/>
                </a:solidFill>
                <a:ea typeface="Tahoma" charset="0"/>
                <a:cs typeface="Tahoma" charset="0"/>
              </a:rPr>
              <a:t>[Use date range in Wrike]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4717546" y="3351845"/>
            <a:ext cx="1028701" cy="30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54"/>
              </a:spcBef>
              <a:spcAft>
                <a:spcPts val="154"/>
              </a:spcAft>
            </a:pPr>
            <a:r>
              <a:rPr lang="en-US" sz="409" b="1" dirty="0">
                <a:solidFill>
                  <a:srgbClr val="381E6B"/>
                </a:solidFill>
                <a:ea typeface="Tahoma" charset="0"/>
                <a:cs typeface="Tahoma" charset="0"/>
              </a:rPr>
              <a:t>Complete Content Updates</a:t>
            </a:r>
          </a:p>
          <a:p>
            <a:r>
              <a:rPr lang="en-US" sz="409" i="1" dirty="0"/>
              <a:t>Client will make any remaining updates to their content before Go-Live.</a:t>
            </a:r>
            <a:endParaRPr lang="en-US" sz="409" dirty="0"/>
          </a:p>
        </p:txBody>
      </p:sp>
      <p:sp>
        <p:nvSpPr>
          <p:cNvPr id="118" name="Rectangle 117"/>
          <p:cNvSpPr/>
          <p:nvPr/>
        </p:nvSpPr>
        <p:spPr>
          <a:xfrm>
            <a:off x="3663694" y="3012617"/>
            <a:ext cx="1028700" cy="150443"/>
          </a:xfrm>
          <a:prstGeom prst="rect">
            <a:avLst/>
          </a:prstGeom>
          <a:solidFill>
            <a:srgbClr val="381E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119" name="Rectangle 118"/>
          <p:cNvSpPr/>
          <p:nvPr/>
        </p:nvSpPr>
        <p:spPr>
          <a:xfrm>
            <a:off x="3663694" y="3157124"/>
            <a:ext cx="1028700" cy="175313"/>
          </a:xfrm>
          <a:prstGeom prst="rect">
            <a:avLst/>
          </a:prstGeom>
          <a:solidFill>
            <a:srgbClr val="77C1E3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120" name="Rectangle 119"/>
          <p:cNvSpPr/>
          <p:nvPr/>
        </p:nvSpPr>
        <p:spPr>
          <a:xfrm>
            <a:off x="3663694" y="3012617"/>
            <a:ext cx="1028700" cy="805700"/>
          </a:xfrm>
          <a:prstGeom prst="rect">
            <a:avLst/>
          </a:prstGeom>
          <a:noFill/>
          <a:ln w="3175">
            <a:solidFill>
              <a:srgbClr val="381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121" name="Rectangle 120"/>
          <p:cNvSpPr/>
          <p:nvPr/>
        </p:nvSpPr>
        <p:spPr>
          <a:xfrm>
            <a:off x="3670361" y="3023611"/>
            <a:ext cx="489236" cy="171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12" dirty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rPr>
              <a:t>Soft Launch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3663698" y="3182052"/>
            <a:ext cx="1028701" cy="171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12" b="1" dirty="0">
                <a:solidFill>
                  <a:srgbClr val="FF9901"/>
                </a:solidFill>
                <a:ea typeface="Tahoma" charset="0"/>
                <a:cs typeface="Tahoma" charset="0"/>
              </a:rPr>
              <a:t>[Use date range in Wrike]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3663697" y="3357762"/>
            <a:ext cx="1028701" cy="495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54"/>
              </a:spcBef>
              <a:spcAft>
                <a:spcPts val="154"/>
              </a:spcAft>
            </a:pPr>
            <a:r>
              <a:rPr lang="en-US" sz="409" b="1" dirty="0">
                <a:solidFill>
                  <a:srgbClr val="381E6B"/>
                </a:solidFill>
                <a:ea typeface="Tahoma" charset="0"/>
                <a:cs typeface="Tahoma" charset="0"/>
              </a:rPr>
              <a:t>Transfer to Staging Environment</a:t>
            </a:r>
          </a:p>
          <a:p>
            <a:r>
              <a:rPr lang="en-US" sz="409" i="1" dirty="0"/>
              <a:t>After UAT punchlist is resolved, website will be transferred to the staging/production URL. This version of the site will eventually be viewed by the public.</a:t>
            </a:r>
            <a:endParaRPr lang="en-US" sz="409" dirty="0"/>
          </a:p>
        </p:txBody>
      </p:sp>
      <p:sp>
        <p:nvSpPr>
          <p:cNvPr id="124" name="Rectangle 123"/>
          <p:cNvSpPr/>
          <p:nvPr/>
        </p:nvSpPr>
        <p:spPr>
          <a:xfrm>
            <a:off x="4715039" y="2138253"/>
            <a:ext cx="1028700" cy="150443"/>
          </a:xfrm>
          <a:prstGeom prst="rect">
            <a:avLst/>
          </a:prstGeom>
          <a:solidFill>
            <a:srgbClr val="381E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126" name="Rectangle 125"/>
          <p:cNvSpPr/>
          <p:nvPr/>
        </p:nvSpPr>
        <p:spPr>
          <a:xfrm>
            <a:off x="4715042" y="2149246"/>
            <a:ext cx="716863" cy="171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12" dirty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rPr>
              <a:t>Content Preparation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4715042" y="2482606"/>
            <a:ext cx="1028701" cy="30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54"/>
              </a:spcBef>
              <a:spcAft>
                <a:spcPts val="154"/>
              </a:spcAft>
            </a:pPr>
            <a:r>
              <a:rPr lang="en-US" sz="409" b="1" dirty="0">
                <a:solidFill>
                  <a:srgbClr val="381E6B"/>
                </a:solidFill>
                <a:ea typeface="Tahoma" charset="0"/>
                <a:cs typeface="Tahoma" charset="0"/>
              </a:rPr>
              <a:t>Content Migration Complete</a:t>
            </a:r>
          </a:p>
          <a:p>
            <a:r>
              <a:rPr lang="en-US" sz="409" i="1" dirty="0"/>
              <a:t>Content submitted for migration has been added to the </a:t>
            </a:r>
            <a:r>
              <a:rPr lang="en-US" sz="409" i="1"/>
              <a:t>new website.</a:t>
            </a:r>
            <a:endParaRPr lang="en-US" sz="409" i="1" dirty="0"/>
          </a:p>
        </p:txBody>
      </p:sp>
      <p:sp>
        <p:nvSpPr>
          <p:cNvPr id="135" name="Rectangle 134"/>
          <p:cNvSpPr/>
          <p:nvPr/>
        </p:nvSpPr>
        <p:spPr>
          <a:xfrm>
            <a:off x="4709953" y="2288170"/>
            <a:ext cx="1028700" cy="175313"/>
          </a:xfrm>
          <a:prstGeom prst="rect">
            <a:avLst/>
          </a:prstGeom>
          <a:solidFill>
            <a:srgbClr val="77C1E3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136" name="Rectangle 135"/>
          <p:cNvSpPr/>
          <p:nvPr/>
        </p:nvSpPr>
        <p:spPr>
          <a:xfrm>
            <a:off x="4709957" y="2312706"/>
            <a:ext cx="1028701" cy="171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12" b="1" dirty="0">
                <a:solidFill>
                  <a:srgbClr val="FF9901"/>
                </a:solidFill>
                <a:ea typeface="Tahoma" charset="0"/>
                <a:cs typeface="Tahoma" charset="0"/>
              </a:rPr>
              <a:t>[Use date in Wrike]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4709953" y="2138436"/>
            <a:ext cx="1028700" cy="805700"/>
          </a:xfrm>
          <a:prstGeom prst="rect">
            <a:avLst/>
          </a:prstGeom>
          <a:noFill/>
          <a:ln w="3175">
            <a:solidFill>
              <a:srgbClr val="381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138" name="Rectangle 137"/>
          <p:cNvSpPr/>
          <p:nvPr/>
        </p:nvSpPr>
        <p:spPr>
          <a:xfrm>
            <a:off x="479760" y="3855090"/>
            <a:ext cx="1028700" cy="150443"/>
          </a:xfrm>
          <a:prstGeom prst="rect">
            <a:avLst/>
          </a:prstGeom>
          <a:solidFill>
            <a:srgbClr val="381E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 dirty="0"/>
          </a:p>
        </p:txBody>
      </p:sp>
      <p:sp>
        <p:nvSpPr>
          <p:cNvPr id="139" name="Rectangle 138"/>
          <p:cNvSpPr/>
          <p:nvPr/>
        </p:nvSpPr>
        <p:spPr>
          <a:xfrm>
            <a:off x="479760" y="3999597"/>
            <a:ext cx="1028700" cy="175313"/>
          </a:xfrm>
          <a:prstGeom prst="rect">
            <a:avLst/>
          </a:prstGeom>
          <a:solidFill>
            <a:srgbClr val="77C1E3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140" name="Rectangle 139"/>
          <p:cNvSpPr/>
          <p:nvPr/>
        </p:nvSpPr>
        <p:spPr>
          <a:xfrm>
            <a:off x="479760" y="3855090"/>
            <a:ext cx="1028700" cy="805700"/>
          </a:xfrm>
          <a:prstGeom prst="rect">
            <a:avLst/>
          </a:prstGeom>
          <a:noFill/>
          <a:ln w="3175">
            <a:solidFill>
              <a:srgbClr val="381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141" name="Rectangle 140"/>
          <p:cNvSpPr/>
          <p:nvPr/>
        </p:nvSpPr>
        <p:spPr>
          <a:xfrm>
            <a:off x="486427" y="3866084"/>
            <a:ext cx="377026" cy="171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12" dirty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rPr>
              <a:t>Go Live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479764" y="4024525"/>
            <a:ext cx="1028701" cy="171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12" b="1" dirty="0">
                <a:solidFill>
                  <a:srgbClr val="FF9901"/>
                </a:solidFill>
                <a:ea typeface="Tahoma" charset="0"/>
                <a:cs typeface="Tahoma" charset="0"/>
              </a:rPr>
              <a:t>[Use date in Wrike]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479763" y="4200235"/>
            <a:ext cx="1028701" cy="432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54"/>
              </a:spcBef>
              <a:spcAft>
                <a:spcPts val="154"/>
              </a:spcAft>
            </a:pPr>
            <a:r>
              <a:rPr lang="en-US" sz="409" b="1" dirty="0">
                <a:solidFill>
                  <a:srgbClr val="381E6B"/>
                </a:solidFill>
                <a:ea typeface="Tahoma" charset="0"/>
                <a:cs typeface="Tahoma" charset="0"/>
              </a:rPr>
              <a:t>Schedule Live Date</a:t>
            </a:r>
          </a:p>
          <a:p>
            <a:r>
              <a:rPr lang="en-US" sz="409" i="1" dirty="0"/>
              <a:t>Discuss any remaining preparations for Go-Live such as the new IP for DNS records, adjusting TTL settings, and a timetable for website launch.</a:t>
            </a:r>
            <a:endParaRPr lang="en-US" sz="409" dirty="0"/>
          </a:p>
        </p:txBody>
      </p:sp>
      <p:sp>
        <p:nvSpPr>
          <p:cNvPr id="144" name="Rectangle 143"/>
          <p:cNvSpPr/>
          <p:nvPr/>
        </p:nvSpPr>
        <p:spPr>
          <a:xfrm>
            <a:off x="1546943" y="3851143"/>
            <a:ext cx="1028700" cy="150443"/>
          </a:xfrm>
          <a:prstGeom prst="rect">
            <a:avLst/>
          </a:prstGeom>
          <a:solidFill>
            <a:srgbClr val="381E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 dirty="0"/>
          </a:p>
        </p:txBody>
      </p:sp>
      <p:sp>
        <p:nvSpPr>
          <p:cNvPr id="145" name="Rectangle 144"/>
          <p:cNvSpPr/>
          <p:nvPr/>
        </p:nvSpPr>
        <p:spPr>
          <a:xfrm>
            <a:off x="1546943" y="3995650"/>
            <a:ext cx="1028700" cy="175313"/>
          </a:xfrm>
          <a:prstGeom prst="rect">
            <a:avLst/>
          </a:prstGeom>
          <a:solidFill>
            <a:srgbClr val="77C1E3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146" name="Rectangle 145"/>
          <p:cNvSpPr/>
          <p:nvPr/>
        </p:nvSpPr>
        <p:spPr>
          <a:xfrm>
            <a:off x="1546943" y="3851143"/>
            <a:ext cx="1028700" cy="805700"/>
          </a:xfrm>
          <a:prstGeom prst="rect">
            <a:avLst/>
          </a:prstGeom>
          <a:noFill/>
          <a:ln w="3175">
            <a:solidFill>
              <a:srgbClr val="381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147" name="Rectangle 146"/>
          <p:cNvSpPr/>
          <p:nvPr/>
        </p:nvSpPr>
        <p:spPr>
          <a:xfrm>
            <a:off x="1553610" y="3862137"/>
            <a:ext cx="377026" cy="171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12" dirty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rPr>
              <a:t>Go Live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1546947" y="4020578"/>
            <a:ext cx="1028701" cy="171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12" b="1" dirty="0">
                <a:solidFill>
                  <a:srgbClr val="FF9901"/>
                </a:solidFill>
                <a:ea typeface="Tahoma" charset="0"/>
                <a:cs typeface="Tahoma" charset="0"/>
              </a:rPr>
              <a:t>[Use date in Wrike]</a:t>
            </a:r>
          </a:p>
        </p:txBody>
      </p:sp>
      <p:sp>
        <p:nvSpPr>
          <p:cNvPr id="149" name="Rectangle 148"/>
          <p:cNvSpPr/>
          <p:nvPr/>
        </p:nvSpPr>
        <p:spPr>
          <a:xfrm>
            <a:off x="1546946" y="4196288"/>
            <a:ext cx="1028701" cy="369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54"/>
              </a:spcBef>
              <a:spcAft>
                <a:spcPts val="154"/>
              </a:spcAft>
            </a:pPr>
            <a:r>
              <a:rPr lang="en-US" sz="409" b="1" dirty="0">
                <a:solidFill>
                  <a:srgbClr val="381E6B"/>
                </a:solidFill>
                <a:ea typeface="Tahoma" charset="0"/>
                <a:cs typeface="Tahoma" charset="0"/>
              </a:rPr>
              <a:t>Go Live</a:t>
            </a:r>
          </a:p>
          <a:p>
            <a:r>
              <a:rPr lang="en-US" sz="409" i="1" dirty="0"/>
              <a:t>Client to update DNS records. Vision will finalize any CMS settings as well as perform search engine registration.</a:t>
            </a:r>
            <a:endParaRPr lang="en-US" sz="409" dirty="0"/>
          </a:p>
        </p:txBody>
      </p:sp>
      <p:sp>
        <p:nvSpPr>
          <p:cNvPr id="132" name="Rectangle 131"/>
          <p:cNvSpPr/>
          <p:nvPr/>
        </p:nvSpPr>
        <p:spPr>
          <a:xfrm>
            <a:off x="479765" y="2143479"/>
            <a:ext cx="1028700" cy="150443"/>
          </a:xfrm>
          <a:prstGeom prst="rect">
            <a:avLst/>
          </a:prstGeom>
          <a:solidFill>
            <a:srgbClr val="381E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133" name="Rectangle 132"/>
          <p:cNvSpPr/>
          <p:nvPr/>
        </p:nvSpPr>
        <p:spPr>
          <a:xfrm>
            <a:off x="479768" y="2154472"/>
            <a:ext cx="716863" cy="171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12" dirty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rPr>
              <a:t>Content Preparation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479768" y="2487832"/>
            <a:ext cx="1028701" cy="432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54"/>
              </a:spcBef>
              <a:spcAft>
                <a:spcPts val="154"/>
              </a:spcAft>
            </a:pPr>
            <a:r>
              <a:rPr lang="en-US" sz="409" b="1" dirty="0">
                <a:solidFill>
                  <a:srgbClr val="381E6B"/>
                </a:solidFill>
                <a:ea typeface="Tahoma" charset="0"/>
                <a:cs typeface="Tahoma" charset="0"/>
              </a:rPr>
              <a:t>Content Strategy</a:t>
            </a:r>
          </a:p>
          <a:p>
            <a:r>
              <a:rPr lang="en-US" sz="409" i="1" dirty="0"/>
              <a:t>[Describe Content Strategy Offering:</a:t>
            </a:r>
          </a:p>
          <a:p>
            <a:r>
              <a:rPr lang="en-US" sz="409" i="1" dirty="0"/>
              <a:t>Basic – single day, 1hr GoToMeeting</a:t>
            </a:r>
          </a:p>
          <a:p>
            <a:r>
              <a:rPr lang="en-US" sz="409" i="1" dirty="0"/>
              <a:t>Standard – single day, onsite training</a:t>
            </a:r>
          </a:p>
          <a:p>
            <a:r>
              <a:rPr lang="en-US" sz="409" i="1" dirty="0"/>
              <a:t>Plus – 2 days onsite]</a:t>
            </a:r>
          </a:p>
        </p:txBody>
      </p:sp>
      <p:sp>
        <p:nvSpPr>
          <p:cNvPr id="151" name="Rectangle 150"/>
          <p:cNvSpPr/>
          <p:nvPr/>
        </p:nvSpPr>
        <p:spPr>
          <a:xfrm>
            <a:off x="474679" y="2293396"/>
            <a:ext cx="1028700" cy="175313"/>
          </a:xfrm>
          <a:prstGeom prst="rect">
            <a:avLst/>
          </a:prstGeom>
          <a:solidFill>
            <a:srgbClr val="77C1E3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  <p:sp>
        <p:nvSpPr>
          <p:cNvPr id="152" name="Rectangle 151"/>
          <p:cNvSpPr/>
          <p:nvPr/>
        </p:nvSpPr>
        <p:spPr>
          <a:xfrm>
            <a:off x="474683" y="2317932"/>
            <a:ext cx="1028701" cy="171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12" b="1" dirty="0">
                <a:solidFill>
                  <a:srgbClr val="FF9901"/>
                </a:solidFill>
                <a:ea typeface="Tahoma" charset="0"/>
                <a:cs typeface="Tahoma" charset="0"/>
              </a:rPr>
              <a:t>[Use date(s) in Wrike]</a:t>
            </a:r>
          </a:p>
        </p:txBody>
      </p:sp>
      <p:sp>
        <p:nvSpPr>
          <p:cNvPr id="153" name="Rectangle 152"/>
          <p:cNvSpPr/>
          <p:nvPr/>
        </p:nvSpPr>
        <p:spPr>
          <a:xfrm>
            <a:off x="474679" y="2143662"/>
            <a:ext cx="1028700" cy="805700"/>
          </a:xfrm>
          <a:prstGeom prst="rect">
            <a:avLst/>
          </a:prstGeom>
          <a:noFill/>
          <a:ln w="3175">
            <a:solidFill>
              <a:srgbClr val="381E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28"/>
          </a:p>
        </p:txBody>
      </p:sp>
    </p:spTree>
    <p:extLst>
      <p:ext uri="{BB962C8B-B14F-4D97-AF65-F5344CB8AC3E}">
        <p14:creationId xmlns:p14="http://schemas.microsoft.com/office/powerpoint/2010/main" val="2107085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461</TotalTime>
  <Words>688</Words>
  <Application>Microsoft Office PowerPoint</Application>
  <PresentationFormat>Custom</PresentationFormat>
  <Paragraphs>92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Website Project Timeline City of Visionville, 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 Strategy Plus Client Kick-Off Call Process</dc:title>
  <dc:creator>Charlie Stanley</dc:creator>
  <cp:lastModifiedBy>Amanda Cheng</cp:lastModifiedBy>
  <cp:revision>27</cp:revision>
  <cp:lastPrinted>2017-05-09T18:51:40Z</cp:lastPrinted>
  <dcterms:created xsi:type="dcterms:W3CDTF">2017-05-09T18:30:30Z</dcterms:created>
  <dcterms:modified xsi:type="dcterms:W3CDTF">2017-06-15T18:53:12Z</dcterms:modified>
</cp:coreProperties>
</file>