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handoutMasterIdLst>
    <p:handoutMasterId r:id="rId3"/>
  </p:handoutMasterIdLst>
  <p:sldIdLst>
    <p:sldId id="256" r:id="rId2"/>
  </p:sldIdLst>
  <p:sldSz cx="6400800" cy="5029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E6B"/>
    <a:srgbClr val="FF9901"/>
    <a:srgbClr val="77C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6412" autoAdjust="0"/>
  </p:normalViewPr>
  <p:slideViewPr>
    <p:cSldViewPr snapToGrid="0" snapToObjects="1">
      <p:cViewPr>
        <p:scale>
          <a:sx n="125" d="100"/>
          <a:sy n="125" d="100"/>
        </p:scale>
        <p:origin x="1282" y="8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E0D19-ABEF-49FE-8AD7-40152AB95DB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96862-FCEB-47EB-9285-0F354252C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88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823066"/>
            <a:ext cx="5440680" cy="1750907"/>
          </a:xfrm>
        </p:spPr>
        <p:txBody>
          <a:bodyPr anchor="b"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641495"/>
            <a:ext cx="4800600" cy="1214225"/>
          </a:xfrm>
        </p:spPr>
        <p:txBody>
          <a:bodyPr/>
          <a:lstStyle>
            <a:lvl1pPr marL="0" indent="0" algn="ctr">
              <a:buNone/>
              <a:defRPr sz="168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260"/>
            </a:lvl3pPr>
            <a:lvl4pPr marL="960120" indent="0" algn="ctr">
              <a:buNone/>
              <a:defRPr sz="1120"/>
            </a:lvl4pPr>
            <a:lvl5pPr marL="1280160" indent="0" algn="ctr">
              <a:buNone/>
              <a:defRPr sz="1120"/>
            </a:lvl5pPr>
            <a:lvl6pPr marL="1600200" indent="0" algn="ctr">
              <a:buNone/>
              <a:defRPr sz="1120"/>
            </a:lvl6pPr>
            <a:lvl7pPr marL="1920240" indent="0" algn="ctr">
              <a:buNone/>
              <a:defRPr sz="1120"/>
            </a:lvl7pPr>
            <a:lvl8pPr marL="2240280" indent="0" algn="ctr">
              <a:buNone/>
              <a:defRPr sz="1120"/>
            </a:lvl8pPr>
            <a:lvl9pPr marL="2560320" indent="0" algn="ctr">
              <a:buNone/>
              <a:defRPr sz="1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6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1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67758"/>
            <a:ext cx="1380173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67758"/>
            <a:ext cx="4060508" cy="426201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2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0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253809"/>
            <a:ext cx="5520690" cy="2092007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365607"/>
            <a:ext cx="5520690" cy="1100137"/>
          </a:xfrm>
        </p:spPr>
        <p:txBody>
          <a:bodyPr/>
          <a:lstStyle>
            <a:lvl1pPr marL="0" indent="0">
              <a:buNone/>
              <a:defRPr sz="1680">
                <a:solidFill>
                  <a:schemeClr val="tx1"/>
                </a:solidFill>
              </a:defRPr>
            </a:lvl1pPr>
            <a:lvl2pPr marL="320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400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9601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28016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60020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192024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2402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5603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7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338792"/>
            <a:ext cx="2720340" cy="31909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338792"/>
            <a:ext cx="2720340" cy="31909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67759"/>
            <a:ext cx="5520690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232853"/>
            <a:ext cx="2707838" cy="604202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837055"/>
            <a:ext cx="2707838" cy="27020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232853"/>
            <a:ext cx="2721174" cy="604202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837055"/>
            <a:ext cx="2721174" cy="27020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2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0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1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35280"/>
            <a:ext cx="2064425" cy="117348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724113"/>
            <a:ext cx="3240405" cy="3573992"/>
          </a:xfrm>
        </p:spPr>
        <p:txBody>
          <a:bodyPr/>
          <a:lstStyle>
            <a:lvl1pPr>
              <a:defRPr sz="2240"/>
            </a:lvl1pPr>
            <a:lvl2pPr>
              <a:defRPr sz="1960"/>
            </a:lvl2pPr>
            <a:lvl3pPr>
              <a:defRPr sz="168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508760"/>
            <a:ext cx="2064425" cy="2795165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5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35280"/>
            <a:ext cx="2064425" cy="117348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724113"/>
            <a:ext cx="3240405" cy="3573992"/>
          </a:xfrm>
        </p:spPr>
        <p:txBody>
          <a:bodyPr anchor="t"/>
          <a:lstStyle>
            <a:lvl1pPr marL="0" indent="0">
              <a:buNone/>
              <a:defRPr sz="2240"/>
            </a:lvl1pPr>
            <a:lvl2pPr marL="320040" indent="0">
              <a:buNone/>
              <a:defRPr sz="1960"/>
            </a:lvl2pPr>
            <a:lvl3pPr marL="640080" indent="0">
              <a:buNone/>
              <a:defRPr sz="168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  <a:lvl6pPr marL="1600200" indent="0">
              <a:buNone/>
              <a:defRPr sz="1400"/>
            </a:lvl6pPr>
            <a:lvl7pPr marL="1920240" indent="0">
              <a:buNone/>
              <a:defRPr sz="1400"/>
            </a:lvl7pPr>
            <a:lvl8pPr marL="2240280" indent="0">
              <a:buNone/>
              <a:defRPr sz="1400"/>
            </a:lvl8pPr>
            <a:lvl9pPr marL="2560320" indent="0">
              <a:buNone/>
              <a:defRPr sz="1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508760"/>
            <a:ext cx="2064425" cy="2795165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67759"/>
            <a:ext cx="5520690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338792"/>
            <a:ext cx="5520690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661325"/>
            <a:ext cx="144018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15A4-BCF8-2F48-A778-22AF864FB75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661325"/>
            <a:ext cx="216027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661325"/>
            <a:ext cx="144018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40080" rtl="0" eaLnBrk="1" latinLnBrk="0" hangingPunct="1">
        <a:lnSpc>
          <a:spcPct val="90000"/>
        </a:lnSpc>
        <a:spcBef>
          <a:spcPct val="0"/>
        </a:spcBef>
        <a:buNone/>
        <a:defRPr sz="3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20" indent="-160020" algn="l" defTabSz="64008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76022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2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3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Project Timeline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City of </a:t>
            </a:r>
            <a:r>
              <a:rPr lang="en-US" sz="1431" dirty="0" err="1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Visionville</a:t>
            </a: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, CA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875" y="450453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5" name="Rectangle 14"/>
          <p:cNvSpPr/>
          <p:nvPr/>
        </p:nvSpPr>
        <p:spPr>
          <a:xfrm>
            <a:off x="1533294" y="446241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6" name="Rectangle 15"/>
          <p:cNvSpPr/>
          <p:nvPr/>
        </p:nvSpPr>
        <p:spPr>
          <a:xfrm>
            <a:off x="2594711" y="446241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7" name="Rectangle 16"/>
          <p:cNvSpPr/>
          <p:nvPr/>
        </p:nvSpPr>
        <p:spPr>
          <a:xfrm>
            <a:off x="471878" y="590748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8" name="Rectangle 17"/>
          <p:cNvSpPr/>
          <p:nvPr/>
        </p:nvSpPr>
        <p:spPr>
          <a:xfrm>
            <a:off x="1533294" y="590748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9" name="Rectangle 18"/>
          <p:cNvSpPr/>
          <p:nvPr/>
        </p:nvSpPr>
        <p:spPr>
          <a:xfrm>
            <a:off x="2594711" y="590748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20" name="Rectangle 19"/>
          <p:cNvSpPr/>
          <p:nvPr/>
        </p:nvSpPr>
        <p:spPr>
          <a:xfrm>
            <a:off x="471878" y="446241"/>
            <a:ext cx="1028700" cy="808003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21" name="Rectangle 20"/>
          <p:cNvSpPr/>
          <p:nvPr/>
        </p:nvSpPr>
        <p:spPr>
          <a:xfrm>
            <a:off x="1533294" y="446243"/>
            <a:ext cx="1028700" cy="809135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22" name="Rectangle 21"/>
          <p:cNvSpPr/>
          <p:nvPr/>
        </p:nvSpPr>
        <p:spPr>
          <a:xfrm>
            <a:off x="2594711" y="446241"/>
            <a:ext cx="1028700" cy="808003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9" name="Rectangle 8"/>
          <p:cNvSpPr/>
          <p:nvPr/>
        </p:nvSpPr>
        <p:spPr>
          <a:xfrm>
            <a:off x="471880" y="457235"/>
            <a:ext cx="696104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User Experience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71881" y="615284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Monday, January 1</a:t>
            </a:r>
            <a:r>
              <a:rPr lang="en-US" sz="512" b="1" baseline="30000" dirty="0">
                <a:solidFill>
                  <a:srgbClr val="FF9901"/>
                </a:solidFill>
                <a:ea typeface="Tahoma" charset="0"/>
                <a:cs typeface="Tahoma" charset="0"/>
              </a:rPr>
              <a:t>st</a:t>
            </a:r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 2pm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33297" y="615284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[3 weeks after kickoff]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94713" y="615675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[Client-determined date here]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1881" y="790597"/>
            <a:ext cx="1028701" cy="49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Project Kick Off</a:t>
            </a:r>
          </a:p>
          <a:p>
            <a:r>
              <a:rPr lang="en-US" sz="409" i="1" dirty="0"/>
              <a:t>We will review the project scope, timeline , and overall process. We want to establish our working relationship as well as confirm your expectations and priorities for the project.</a:t>
            </a:r>
            <a:endParaRPr lang="en-US" sz="409" dirty="0"/>
          </a:p>
        </p:txBody>
      </p:sp>
      <p:sp>
        <p:nvSpPr>
          <p:cNvPr id="30" name="Rectangle 29"/>
          <p:cNvSpPr/>
          <p:nvPr/>
        </p:nvSpPr>
        <p:spPr>
          <a:xfrm>
            <a:off x="1533297" y="790595"/>
            <a:ext cx="1028701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Discovery Materials Due</a:t>
            </a:r>
          </a:p>
          <a:p>
            <a:r>
              <a:rPr lang="en-US" sz="409" i="1" dirty="0"/>
              <a:t>Completion of Discovery survey, comments added to comps via </a:t>
            </a:r>
            <a:r>
              <a:rPr lang="en-US" sz="409" i="1" dirty="0" err="1"/>
              <a:t>InVision</a:t>
            </a:r>
            <a:r>
              <a:rPr lang="en-US" sz="409" i="1" dirty="0"/>
              <a:t> app, and graphical assets added to the Box folder.</a:t>
            </a:r>
            <a:endParaRPr lang="en-US" sz="409" dirty="0"/>
          </a:p>
        </p:txBody>
      </p:sp>
      <p:sp>
        <p:nvSpPr>
          <p:cNvPr id="31" name="Rectangle 30"/>
          <p:cNvSpPr/>
          <p:nvPr/>
        </p:nvSpPr>
        <p:spPr>
          <a:xfrm>
            <a:off x="2594712" y="791386"/>
            <a:ext cx="1028701" cy="521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User Experience (UX) Presentation</a:t>
            </a:r>
          </a:p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i="1" dirty="0"/>
              <a:t>We will discuss User Experience best practices, review Discovery materials and analytics data. Lastly, we will deliver and discuss homepage wireframe.</a:t>
            </a:r>
            <a:endParaRPr lang="en-US" sz="409" dirty="0"/>
          </a:p>
        </p:txBody>
      </p:sp>
      <p:sp>
        <p:nvSpPr>
          <p:cNvPr id="32" name="Rectangle 31"/>
          <p:cNvSpPr/>
          <p:nvPr/>
        </p:nvSpPr>
        <p:spPr>
          <a:xfrm>
            <a:off x="3656123" y="444657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 dirty="0"/>
          </a:p>
        </p:txBody>
      </p:sp>
      <p:sp>
        <p:nvSpPr>
          <p:cNvPr id="33" name="Rectangle 32"/>
          <p:cNvSpPr/>
          <p:nvPr/>
        </p:nvSpPr>
        <p:spPr>
          <a:xfrm>
            <a:off x="4717539" y="444657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34" name="Rectangle 33"/>
          <p:cNvSpPr/>
          <p:nvPr/>
        </p:nvSpPr>
        <p:spPr>
          <a:xfrm>
            <a:off x="476188" y="1295328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35" name="Rectangle 34"/>
          <p:cNvSpPr/>
          <p:nvPr/>
        </p:nvSpPr>
        <p:spPr>
          <a:xfrm>
            <a:off x="3656123" y="589164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36" name="Rectangle 35"/>
          <p:cNvSpPr/>
          <p:nvPr/>
        </p:nvSpPr>
        <p:spPr>
          <a:xfrm>
            <a:off x="4717539" y="589164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37" name="Rectangle 36"/>
          <p:cNvSpPr/>
          <p:nvPr/>
        </p:nvSpPr>
        <p:spPr>
          <a:xfrm>
            <a:off x="476188" y="1439835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38" name="Rectangle 37"/>
          <p:cNvSpPr/>
          <p:nvPr/>
        </p:nvSpPr>
        <p:spPr>
          <a:xfrm>
            <a:off x="3656123" y="444658"/>
            <a:ext cx="1028700" cy="808003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39" name="Rectangle 38"/>
          <p:cNvSpPr/>
          <p:nvPr/>
        </p:nvSpPr>
        <p:spPr>
          <a:xfrm>
            <a:off x="4717539" y="444659"/>
            <a:ext cx="1028700" cy="809135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40" name="Rectangle 39"/>
          <p:cNvSpPr/>
          <p:nvPr/>
        </p:nvSpPr>
        <p:spPr>
          <a:xfrm>
            <a:off x="476188" y="1295328"/>
            <a:ext cx="1028700" cy="808003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41" name="Rectangle 40"/>
          <p:cNvSpPr/>
          <p:nvPr/>
        </p:nvSpPr>
        <p:spPr>
          <a:xfrm>
            <a:off x="3656127" y="455650"/>
            <a:ext cx="607859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User Experience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720214" y="453958"/>
            <a:ext cx="607859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User Experience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2855" y="1306322"/>
            <a:ext cx="579005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Graphic Design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56127" y="613699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[Day after UX Presentation]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17542" y="613697"/>
            <a:ext cx="1028701" cy="249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[3 biz days after UX Presentation]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6190" y="1464761"/>
            <a:ext cx="1028701" cy="249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[Week after Wireframe Approval]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656127" y="789010"/>
            <a:ext cx="1028701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Graphic Design Workshop</a:t>
            </a:r>
          </a:p>
          <a:p>
            <a:r>
              <a:rPr lang="en-US" sz="409" i="1" dirty="0"/>
              <a:t>An interactive session with your Art Director and Project Manager to review the proposed design and layout of your site.</a:t>
            </a:r>
            <a:endParaRPr lang="en-US" sz="409" dirty="0"/>
          </a:p>
        </p:txBody>
      </p:sp>
      <p:sp>
        <p:nvSpPr>
          <p:cNvPr id="48" name="Rectangle 47"/>
          <p:cNvSpPr/>
          <p:nvPr/>
        </p:nvSpPr>
        <p:spPr>
          <a:xfrm>
            <a:off x="4717542" y="789010"/>
            <a:ext cx="1028701" cy="3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Homepage Layout Approval</a:t>
            </a:r>
          </a:p>
          <a:p>
            <a:r>
              <a:rPr lang="en-US" sz="409" i="1" dirty="0"/>
              <a:t>Return signed approval of homepage layout wireframe.</a:t>
            </a:r>
            <a:endParaRPr lang="en-US" sz="409" dirty="0"/>
          </a:p>
        </p:txBody>
      </p:sp>
      <p:sp>
        <p:nvSpPr>
          <p:cNvPr id="49" name="Rectangle 48"/>
          <p:cNvSpPr/>
          <p:nvPr/>
        </p:nvSpPr>
        <p:spPr>
          <a:xfrm>
            <a:off x="476189" y="1640472"/>
            <a:ext cx="1028701" cy="45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Homepage Delivery</a:t>
            </a:r>
          </a:p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i="1" dirty="0"/>
              <a:t>Present and discuss initial homepage compositions via </a:t>
            </a:r>
            <a:r>
              <a:rPr lang="en-US" sz="409" i="1" dirty="0" err="1"/>
              <a:t>screenshare</a:t>
            </a:r>
            <a:r>
              <a:rPr lang="en-US" sz="409" i="1" dirty="0"/>
              <a:t>. Collect initial impressions and feedback on the </a:t>
            </a:r>
            <a:r>
              <a:rPr lang="en-US" sz="409" i="1" dirty="0" err="1"/>
              <a:t>Invision</a:t>
            </a:r>
            <a:r>
              <a:rPr lang="en-US" sz="409" i="1" dirty="0"/>
              <a:t> app.</a:t>
            </a:r>
            <a:endParaRPr lang="en-US" sz="409" dirty="0"/>
          </a:p>
        </p:txBody>
      </p:sp>
      <p:sp>
        <p:nvSpPr>
          <p:cNvPr id="50" name="Rectangle 49"/>
          <p:cNvSpPr/>
          <p:nvPr/>
        </p:nvSpPr>
        <p:spPr>
          <a:xfrm>
            <a:off x="1534196" y="1293927"/>
            <a:ext cx="1028700" cy="165549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51" name="Rectangle 50"/>
          <p:cNvSpPr/>
          <p:nvPr/>
        </p:nvSpPr>
        <p:spPr>
          <a:xfrm>
            <a:off x="2595611" y="1293927"/>
            <a:ext cx="1028700" cy="165549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52" name="Rectangle 51"/>
          <p:cNvSpPr/>
          <p:nvPr/>
        </p:nvSpPr>
        <p:spPr>
          <a:xfrm>
            <a:off x="3657026" y="1293927"/>
            <a:ext cx="1028700" cy="165549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53" name="Rectangle 52"/>
          <p:cNvSpPr/>
          <p:nvPr/>
        </p:nvSpPr>
        <p:spPr>
          <a:xfrm>
            <a:off x="1534196" y="1438433"/>
            <a:ext cx="1028700" cy="192916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54" name="Rectangle 53"/>
          <p:cNvSpPr/>
          <p:nvPr/>
        </p:nvSpPr>
        <p:spPr>
          <a:xfrm>
            <a:off x="2595611" y="1438433"/>
            <a:ext cx="1028700" cy="192916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 dirty="0"/>
          </a:p>
        </p:txBody>
      </p:sp>
      <p:sp>
        <p:nvSpPr>
          <p:cNvPr id="55" name="Rectangle 54"/>
          <p:cNvSpPr/>
          <p:nvPr/>
        </p:nvSpPr>
        <p:spPr>
          <a:xfrm>
            <a:off x="3657026" y="1438433"/>
            <a:ext cx="1028700" cy="192916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56" name="Rectangle 55"/>
          <p:cNvSpPr/>
          <p:nvPr/>
        </p:nvSpPr>
        <p:spPr>
          <a:xfrm>
            <a:off x="1534196" y="1293926"/>
            <a:ext cx="1028700" cy="809405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57" name="Rectangle 56"/>
          <p:cNvSpPr/>
          <p:nvPr/>
        </p:nvSpPr>
        <p:spPr>
          <a:xfrm>
            <a:off x="2595611" y="1293925"/>
            <a:ext cx="1028700" cy="810538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58" name="Rectangle 57"/>
          <p:cNvSpPr/>
          <p:nvPr/>
        </p:nvSpPr>
        <p:spPr>
          <a:xfrm>
            <a:off x="3657026" y="1293926"/>
            <a:ext cx="1028700" cy="809405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59" name="Rectangle 58"/>
          <p:cNvSpPr/>
          <p:nvPr/>
        </p:nvSpPr>
        <p:spPr>
          <a:xfrm>
            <a:off x="1534198" y="1304920"/>
            <a:ext cx="579005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Graphic Design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598285" y="1303228"/>
            <a:ext cx="579005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Graphic Design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663694" y="1304920"/>
            <a:ext cx="579005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Graphic Design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534199" y="1462969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range in Wrike]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595614" y="1462969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in Wrike]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657029" y="1463361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range in Wrike]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534199" y="1638280"/>
            <a:ext cx="1028701" cy="49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Homepage Design Revision (Delete?)</a:t>
            </a:r>
          </a:p>
          <a:p>
            <a:r>
              <a:rPr lang="en-US" sz="409" i="1" dirty="0"/>
              <a:t>Collect feedback left on </a:t>
            </a:r>
            <a:r>
              <a:rPr lang="en-US" sz="409" i="1" dirty="0" err="1"/>
              <a:t>Invision</a:t>
            </a:r>
            <a:r>
              <a:rPr lang="en-US" sz="409" i="1" dirty="0"/>
              <a:t> app &amp; create new homepage comps. Recommended turn-around time is 2 business days to collect feedback &amp; respond.</a:t>
            </a:r>
            <a:endParaRPr lang="en-US" sz="409" dirty="0"/>
          </a:p>
        </p:txBody>
      </p:sp>
      <p:sp>
        <p:nvSpPr>
          <p:cNvPr id="66" name="Rectangle 65"/>
          <p:cNvSpPr/>
          <p:nvPr/>
        </p:nvSpPr>
        <p:spPr>
          <a:xfrm>
            <a:off x="2595614" y="1638280"/>
            <a:ext cx="1028701" cy="3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Homepage Approval</a:t>
            </a:r>
          </a:p>
          <a:p>
            <a:r>
              <a:rPr lang="en-US" sz="409" i="1" dirty="0"/>
              <a:t>Return signed approval of homepage graphic design. </a:t>
            </a:r>
            <a:endParaRPr lang="en-US" sz="409" dirty="0"/>
          </a:p>
        </p:txBody>
      </p:sp>
      <p:sp>
        <p:nvSpPr>
          <p:cNvPr id="67" name="Rectangle 66"/>
          <p:cNvSpPr/>
          <p:nvPr/>
        </p:nvSpPr>
        <p:spPr>
          <a:xfrm>
            <a:off x="3657029" y="1639073"/>
            <a:ext cx="1028701" cy="45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Interior Design &amp; Revision (Maybe Delete?)</a:t>
            </a:r>
          </a:p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i="1" dirty="0"/>
              <a:t>Repeat process of presentation &amp; revision of homepage for the interior page compositions.</a:t>
            </a:r>
            <a:endParaRPr lang="en-US" sz="409" dirty="0"/>
          </a:p>
        </p:txBody>
      </p:sp>
      <p:sp>
        <p:nvSpPr>
          <p:cNvPr id="68" name="Rectangle 67"/>
          <p:cNvSpPr/>
          <p:nvPr/>
        </p:nvSpPr>
        <p:spPr>
          <a:xfrm>
            <a:off x="4724210" y="1303228"/>
            <a:ext cx="1028700" cy="146945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69" name="Rectangle 68"/>
          <p:cNvSpPr/>
          <p:nvPr/>
        </p:nvSpPr>
        <p:spPr>
          <a:xfrm>
            <a:off x="1534199" y="2143663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70" name="Rectangle 69"/>
          <p:cNvSpPr/>
          <p:nvPr/>
        </p:nvSpPr>
        <p:spPr>
          <a:xfrm>
            <a:off x="2595614" y="2143663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71" name="Rectangle 70"/>
          <p:cNvSpPr/>
          <p:nvPr/>
        </p:nvSpPr>
        <p:spPr>
          <a:xfrm>
            <a:off x="4724210" y="1452505"/>
            <a:ext cx="1028700" cy="171236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72" name="Rectangle 71"/>
          <p:cNvSpPr/>
          <p:nvPr/>
        </p:nvSpPr>
        <p:spPr>
          <a:xfrm>
            <a:off x="1534199" y="2288170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73" name="Rectangle 72"/>
          <p:cNvSpPr/>
          <p:nvPr/>
        </p:nvSpPr>
        <p:spPr>
          <a:xfrm>
            <a:off x="2595614" y="2288170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74" name="Rectangle 73"/>
          <p:cNvSpPr/>
          <p:nvPr/>
        </p:nvSpPr>
        <p:spPr>
          <a:xfrm>
            <a:off x="4724210" y="1300946"/>
            <a:ext cx="1028700" cy="803517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75" name="Rectangle 74"/>
          <p:cNvSpPr/>
          <p:nvPr/>
        </p:nvSpPr>
        <p:spPr>
          <a:xfrm>
            <a:off x="1534199" y="2143665"/>
            <a:ext cx="1028700" cy="806829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76" name="Rectangle 75"/>
          <p:cNvSpPr/>
          <p:nvPr/>
        </p:nvSpPr>
        <p:spPr>
          <a:xfrm>
            <a:off x="2595614" y="2143662"/>
            <a:ext cx="1028700" cy="805700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77" name="Rectangle 76"/>
          <p:cNvSpPr/>
          <p:nvPr/>
        </p:nvSpPr>
        <p:spPr>
          <a:xfrm>
            <a:off x="4734640" y="1300724"/>
            <a:ext cx="579005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Graphic Design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536873" y="2152964"/>
            <a:ext cx="716863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Content Preparation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602283" y="2154656"/>
            <a:ext cx="716863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Content Preparation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724214" y="1477040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in Wrike]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534201" y="2312706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in Wrike]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595617" y="2313098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in Wrike]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724213" y="1652351"/>
            <a:ext cx="1028701" cy="3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Graphic Design Approval</a:t>
            </a:r>
          </a:p>
          <a:p>
            <a:r>
              <a:rPr lang="en-US" sz="409" i="1" dirty="0"/>
              <a:t>Finalize graphic design comps and return signed approval.</a:t>
            </a:r>
            <a:endParaRPr lang="en-US" sz="409" dirty="0"/>
          </a:p>
        </p:txBody>
      </p:sp>
      <p:sp>
        <p:nvSpPr>
          <p:cNvPr id="84" name="Rectangle 83"/>
          <p:cNvSpPr/>
          <p:nvPr/>
        </p:nvSpPr>
        <p:spPr>
          <a:xfrm>
            <a:off x="1534200" y="2488016"/>
            <a:ext cx="1028701" cy="3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Proposed Sitemap Completed</a:t>
            </a:r>
          </a:p>
          <a:p>
            <a:r>
              <a:rPr lang="en-US" sz="409" i="1" dirty="0"/>
              <a:t>Provide finished Proposed Sitemap for the new website information hierarchy.</a:t>
            </a:r>
            <a:endParaRPr lang="en-US" sz="409" dirty="0"/>
          </a:p>
        </p:txBody>
      </p:sp>
      <p:sp>
        <p:nvSpPr>
          <p:cNvPr id="85" name="Rectangle 84"/>
          <p:cNvSpPr/>
          <p:nvPr/>
        </p:nvSpPr>
        <p:spPr>
          <a:xfrm>
            <a:off x="2595616" y="2488808"/>
            <a:ext cx="1028701" cy="49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User Access &amp; Content Groups finalized</a:t>
            </a:r>
          </a:p>
          <a:p>
            <a:r>
              <a:rPr lang="en-US" sz="409" i="1" dirty="0"/>
              <a:t>Provide finished User Access &amp; Content Groups spreadsheet. This conveys which departments have access to certain components.</a:t>
            </a:r>
            <a:endParaRPr lang="en-US" sz="409" dirty="0"/>
          </a:p>
        </p:txBody>
      </p:sp>
      <p:sp>
        <p:nvSpPr>
          <p:cNvPr id="86" name="Rectangle 85"/>
          <p:cNvSpPr/>
          <p:nvPr/>
        </p:nvSpPr>
        <p:spPr>
          <a:xfrm>
            <a:off x="3657028" y="2143663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87" name="Rectangle 86"/>
          <p:cNvSpPr/>
          <p:nvPr/>
        </p:nvSpPr>
        <p:spPr>
          <a:xfrm>
            <a:off x="485526" y="3012615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88" name="Rectangle 87"/>
          <p:cNvSpPr/>
          <p:nvPr/>
        </p:nvSpPr>
        <p:spPr>
          <a:xfrm>
            <a:off x="2605684" y="3012617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89" name="Rectangle 88"/>
          <p:cNvSpPr/>
          <p:nvPr/>
        </p:nvSpPr>
        <p:spPr>
          <a:xfrm>
            <a:off x="3657028" y="2288170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90" name="Rectangle 89"/>
          <p:cNvSpPr/>
          <p:nvPr/>
        </p:nvSpPr>
        <p:spPr>
          <a:xfrm>
            <a:off x="485526" y="3157122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91" name="Rectangle 90"/>
          <p:cNvSpPr/>
          <p:nvPr/>
        </p:nvSpPr>
        <p:spPr>
          <a:xfrm>
            <a:off x="2605684" y="3157124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92" name="Rectangle 91"/>
          <p:cNvSpPr/>
          <p:nvPr/>
        </p:nvSpPr>
        <p:spPr>
          <a:xfrm>
            <a:off x="3657028" y="2143662"/>
            <a:ext cx="1028700" cy="805700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93" name="Rectangle 92"/>
          <p:cNvSpPr/>
          <p:nvPr/>
        </p:nvSpPr>
        <p:spPr>
          <a:xfrm>
            <a:off x="485526" y="3012617"/>
            <a:ext cx="1028700" cy="806829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94" name="Rectangle 93"/>
          <p:cNvSpPr/>
          <p:nvPr/>
        </p:nvSpPr>
        <p:spPr>
          <a:xfrm>
            <a:off x="2605684" y="3012617"/>
            <a:ext cx="1028700" cy="805700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95" name="Rectangle 94"/>
          <p:cNvSpPr/>
          <p:nvPr/>
        </p:nvSpPr>
        <p:spPr>
          <a:xfrm>
            <a:off x="3657031" y="2154656"/>
            <a:ext cx="716863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Content Preparation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88199" y="3021916"/>
            <a:ext cx="489236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Soft Launch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612351" y="3023611"/>
            <a:ext cx="489236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Soft Launch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657032" y="2312706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in Wrike]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85528" y="3181658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in Wrike]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605688" y="3182052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range in Wrike]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657031" y="2488016"/>
            <a:ext cx="1028701" cy="49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Content Migration Templates Complete</a:t>
            </a:r>
          </a:p>
          <a:p>
            <a:r>
              <a:rPr lang="en-US" sz="409" i="1" dirty="0"/>
              <a:t>Add Content Migration Templates to Box folder. Files should be organized in a manner that matches the Proposed Sitemap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85527" y="3356968"/>
            <a:ext cx="1028701" cy="45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New Website Development Complete</a:t>
            </a:r>
          </a:p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i="1" dirty="0"/>
              <a:t>Deliver &amp; provide access to front-end of new website once development and quality assurance have been completed.</a:t>
            </a:r>
            <a:endParaRPr lang="en-US" sz="409" dirty="0"/>
          </a:p>
        </p:txBody>
      </p:sp>
      <p:sp>
        <p:nvSpPr>
          <p:cNvPr id="103" name="Rectangle 102"/>
          <p:cNvSpPr/>
          <p:nvPr/>
        </p:nvSpPr>
        <p:spPr>
          <a:xfrm>
            <a:off x="2605687" y="3357762"/>
            <a:ext cx="1028701" cy="49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User Acceptance Testing (UAT)</a:t>
            </a:r>
          </a:p>
          <a:p>
            <a:r>
              <a:rPr lang="en-US" sz="409" i="1" dirty="0"/>
              <a:t>Website access is provided to client. Client has 10 business days to identify and document any website issues or changes to approved behaviors/appearances.</a:t>
            </a:r>
            <a:endParaRPr lang="en-US" sz="409" dirty="0"/>
          </a:p>
        </p:txBody>
      </p:sp>
      <p:sp>
        <p:nvSpPr>
          <p:cNvPr id="104" name="Rectangle 103"/>
          <p:cNvSpPr/>
          <p:nvPr/>
        </p:nvSpPr>
        <p:spPr>
          <a:xfrm>
            <a:off x="1534196" y="454420"/>
            <a:ext cx="696104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User Experience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594706" y="455823"/>
            <a:ext cx="696104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User Experience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544269" y="3012616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07" name="Rectangle 106"/>
          <p:cNvSpPr/>
          <p:nvPr/>
        </p:nvSpPr>
        <p:spPr>
          <a:xfrm>
            <a:off x="1544269" y="3157123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08" name="Rectangle 107"/>
          <p:cNvSpPr/>
          <p:nvPr/>
        </p:nvSpPr>
        <p:spPr>
          <a:xfrm>
            <a:off x="1544269" y="3012618"/>
            <a:ext cx="1028700" cy="806829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09" name="Rectangle 108"/>
          <p:cNvSpPr/>
          <p:nvPr/>
        </p:nvSpPr>
        <p:spPr>
          <a:xfrm>
            <a:off x="1546943" y="3021918"/>
            <a:ext cx="489236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Soft Launch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1544273" y="3181659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date(s) in Wrike]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544272" y="3356970"/>
            <a:ext cx="1028701" cy="3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CMS Training</a:t>
            </a:r>
          </a:p>
          <a:p>
            <a:r>
              <a:rPr lang="en-US" sz="409" i="1" dirty="0"/>
              <a:t>Client is trained on using the CMS by a Vision technical trainer.</a:t>
            </a:r>
            <a:endParaRPr lang="en-US" sz="409" dirty="0"/>
          </a:p>
        </p:txBody>
      </p:sp>
      <p:sp>
        <p:nvSpPr>
          <p:cNvPr id="112" name="Rectangle 111"/>
          <p:cNvSpPr/>
          <p:nvPr/>
        </p:nvSpPr>
        <p:spPr>
          <a:xfrm>
            <a:off x="4717543" y="3012615"/>
            <a:ext cx="1028700" cy="144528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13" name="Rectangle 112"/>
          <p:cNvSpPr/>
          <p:nvPr/>
        </p:nvSpPr>
        <p:spPr>
          <a:xfrm>
            <a:off x="4717543" y="3151207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14" name="Rectangle 113"/>
          <p:cNvSpPr/>
          <p:nvPr/>
        </p:nvSpPr>
        <p:spPr>
          <a:xfrm>
            <a:off x="4717543" y="3012618"/>
            <a:ext cx="1028700" cy="799782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15" name="Rectangle 114"/>
          <p:cNvSpPr/>
          <p:nvPr/>
        </p:nvSpPr>
        <p:spPr>
          <a:xfrm>
            <a:off x="4724210" y="3017694"/>
            <a:ext cx="489236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Soft Launch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4717547" y="3176135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range in Wrike]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4717546" y="3351845"/>
            <a:ext cx="1028701" cy="3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Complete Content Updates</a:t>
            </a:r>
          </a:p>
          <a:p>
            <a:r>
              <a:rPr lang="en-US" sz="409" i="1" dirty="0"/>
              <a:t>Client will make any remaining updates to their content before Go-Live.</a:t>
            </a:r>
            <a:endParaRPr lang="en-US" sz="409" dirty="0"/>
          </a:p>
        </p:txBody>
      </p:sp>
      <p:sp>
        <p:nvSpPr>
          <p:cNvPr id="118" name="Rectangle 117"/>
          <p:cNvSpPr/>
          <p:nvPr/>
        </p:nvSpPr>
        <p:spPr>
          <a:xfrm>
            <a:off x="3663694" y="3012617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19" name="Rectangle 118"/>
          <p:cNvSpPr/>
          <p:nvPr/>
        </p:nvSpPr>
        <p:spPr>
          <a:xfrm>
            <a:off x="3663694" y="3157124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20" name="Rectangle 119"/>
          <p:cNvSpPr/>
          <p:nvPr/>
        </p:nvSpPr>
        <p:spPr>
          <a:xfrm>
            <a:off x="3663694" y="3012617"/>
            <a:ext cx="1028700" cy="805700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21" name="Rectangle 120"/>
          <p:cNvSpPr/>
          <p:nvPr/>
        </p:nvSpPr>
        <p:spPr>
          <a:xfrm>
            <a:off x="3670361" y="3023611"/>
            <a:ext cx="489236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Soft Launch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663698" y="3182052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range in Wrike]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3663697" y="3357762"/>
            <a:ext cx="1028701" cy="49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Transfer to Staging Environment</a:t>
            </a:r>
          </a:p>
          <a:p>
            <a:r>
              <a:rPr lang="en-US" sz="409" i="1" dirty="0"/>
              <a:t>After UAT punchlist is resolved, website will be transferred to the staging/production URL. This version of the site will eventually be viewed by the public.</a:t>
            </a:r>
            <a:endParaRPr lang="en-US" sz="409" dirty="0"/>
          </a:p>
        </p:txBody>
      </p:sp>
      <p:sp>
        <p:nvSpPr>
          <p:cNvPr id="124" name="Rectangle 123"/>
          <p:cNvSpPr/>
          <p:nvPr/>
        </p:nvSpPr>
        <p:spPr>
          <a:xfrm>
            <a:off x="4715039" y="2138253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26" name="Rectangle 125"/>
          <p:cNvSpPr/>
          <p:nvPr/>
        </p:nvSpPr>
        <p:spPr>
          <a:xfrm>
            <a:off x="4715042" y="2149246"/>
            <a:ext cx="716863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Content Preparation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4715042" y="2482606"/>
            <a:ext cx="1028701" cy="3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Content Migration Complete</a:t>
            </a:r>
          </a:p>
          <a:p>
            <a:r>
              <a:rPr lang="en-US" sz="409" i="1" dirty="0"/>
              <a:t>Content submitted for migration has been added to the </a:t>
            </a:r>
            <a:r>
              <a:rPr lang="en-US" sz="409" i="1"/>
              <a:t>new website.</a:t>
            </a:r>
            <a:endParaRPr lang="en-US" sz="409" i="1" dirty="0"/>
          </a:p>
        </p:txBody>
      </p:sp>
      <p:sp>
        <p:nvSpPr>
          <p:cNvPr id="135" name="Rectangle 134"/>
          <p:cNvSpPr/>
          <p:nvPr/>
        </p:nvSpPr>
        <p:spPr>
          <a:xfrm>
            <a:off x="4709953" y="2288170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36" name="Rectangle 135"/>
          <p:cNvSpPr/>
          <p:nvPr/>
        </p:nvSpPr>
        <p:spPr>
          <a:xfrm>
            <a:off x="4709957" y="2312706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in Wrike]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4709953" y="2138436"/>
            <a:ext cx="1028700" cy="805700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38" name="Rectangle 137"/>
          <p:cNvSpPr/>
          <p:nvPr/>
        </p:nvSpPr>
        <p:spPr>
          <a:xfrm>
            <a:off x="479760" y="3855090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 dirty="0"/>
          </a:p>
        </p:txBody>
      </p:sp>
      <p:sp>
        <p:nvSpPr>
          <p:cNvPr id="139" name="Rectangle 138"/>
          <p:cNvSpPr/>
          <p:nvPr/>
        </p:nvSpPr>
        <p:spPr>
          <a:xfrm>
            <a:off x="479760" y="3999597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40" name="Rectangle 139"/>
          <p:cNvSpPr/>
          <p:nvPr/>
        </p:nvSpPr>
        <p:spPr>
          <a:xfrm>
            <a:off x="479760" y="3855090"/>
            <a:ext cx="1028700" cy="805700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41" name="Rectangle 140"/>
          <p:cNvSpPr/>
          <p:nvPr/>
        </p:nvSpPr>
        <p:spPr>
          <a:xfrm>
            <a:off x="486427" y="3866084"/>
            <a:ext cx="377026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Go Live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479764" y="4024525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in Wrike]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79763" y="4200235"/>
            <a:ext cx="1028701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Schedule Live Date</a:t>
            </a:r>
          </a:p>
          <a:p>
            <a:r>
              <a:rPr lang="en-US" sz="409" i="1" dirty="0"/>
              <a:t>Discuss any remaining preparations for Go-Live such as the new IP for DNS records, adjusting TTL settings, and a timetable for website launch.</a:t>
            </a:r>
            <a:endParaRPr lang="en-US" sz="409" dirty="0"/>
          </a:p>
        </p:txBody>
      </p:sp>
      <p:sp>
        <p:nvSpPr>
          <p:cNvPr id="144" name="Rectangle 143"/>
          <p:cNvSpPr/>
          <p:nvPr/>
        </p:nvSpPr>
        <p:spPr>
          <a:xfrm>
            <a:off x="1546943" y="3851143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 dirty="0"/>
          </a:p>
        </p:txBody>
      </p:sp>
      <p:sp>
        <p:nvSpPr>
          <p:cNvPr id="145" name="Rectangle 144"/>
          <p:cNvSpPr/>
          <p:nvPr/>
        </p:nvSpPr>
        <p:spPr>
          <a:xfrm>
            <a:off x="1546943" y="3995650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46" name="Rectangle 145"/>
          <p:cNvSpPr/>
          <p:nvPr/>
        </p:nvSpPr>
        <p:spPr>
          <a:xfrm>
            <a:off x="1546943" y="3851143"/>
            <a:ext cx="1028700" cy="805700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47" name="Rectangle 146"/>
          <p:cNvSpPr/>
          <p:nvPr/>
        </p:nvSpPr>
        <p:spPr>
          <a:xfrm>
            <a:off x="1553610" y="3862137"/>
            <a:ext cx="377026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Go Live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1546947" y="4020578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 in Wrike]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1546946" y="4196288"/>
            <a:ext cx="1028701" cy="3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Go Live</a:t>
            </a:r>
          </a:p>
          <a:p>
            <a:r>
              <a:rPr lang="en-US" sz="409" i="1" dirty="0"/>
              <a:t>Client to update DNS records. Vision will finalize any CMS settings as well as perform search engine registration.</a:t>
            </a:r>
            <a:endParaRPr lang="en-US" sz="409" dirty="0"/>
          </a:p>
        </p:txBody>
      </p:sp>
      <p:sp>
        <p:nvSpPr>
          <p:cNvPr id="132" name="Rectangle 131"/>
          <p:cNvSpPr/>
          <p:nvPr/>
        </p:nvSpPr>
        <p:spPr>
          <a:xfrm>
            <a:off x="479765" y="2143479"/>
            <a:ext cx="1028700" cy="150443"/>
          </a:xfrm>
          <a:prstGeom prst="rect">
            <a:avLst/>
          </a:prstGeom>
          <a:solidFill>
            <a:srgbClr val="381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33" name="Rectangle 132"/>
          <p:cNvSpPr/>
          <p:nvPr/>
        </p:nvSpPr>
        <p:spPr>
          <a:xfrm>
            <a:off x="479768" y="2154472"/>
            <a:ext cx="716863" cy="171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2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Content Preparation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79768" y="2487832"/>
            <a:ext cx="1028701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4"/>
              </a:spcBef>
              <a:spcAft>
                <a:spcPts val="154"/>
              </a:spcAft>
            </a:pPr>
            <a:r>
              <a:rPr lang="en-US" sz="409" b="1" dirty="0">
                <a:solidFill>
                  <a:srgbClr val="381E6B"/>
                </a:solidFill>
                <a:ea typeface="Tahoma" charset="0"/>
                <a:cs typeface="Tahoma" charset="0"/>
              </a:rPr>
              <a:t>Content Strategy</a:t>
            </a:r>
          </a:p>
          <a:p>
            <a:r>
              <a:rPr lang="en-US" sz="409" i="1" dirty="0"/>
              <a:t>[Describe Content Strategy Offering:</a:t>
            </a:r>
          </a:p>
          <a:p>
            <a:r>
              <a:rPr lang="en-US" sz="409" i="1" dirty="0"/>
              <a:t>Basic – single day, 1hr GoToMeeting</a:t>
            </a:r>
          </a:p>
          <a:p>
            <a:r>
              <a:rPr lang="en-US" sz="409" i="1" dirty="0"/>
              <a:t>Standard – single day, onsite training</a:t>
            </a:r>
          </a:p>
          <a:p>
            <a:r>
              <a:rPr lang="en-US" sz="409" i="1" dirty="0"/>
              <a:t>Plus – 2 days onsite]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474679" y="2293396"/>
            <a:ext cx="1028700" cy="175313"/>
          </a:xfrm>
          <a:prstGeom prst="rect">
            <a:avLst/>
          </a:prstGeom>
          <a:solidFill>
            <a:srgbClr val="77C1E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  <p:sp>
        <p:nvSpPr>
          <p:cNvPr id="152" name="Rectangle 151"/>
          <p:cNvSpPr/>
          <p:nvPr/>
        </p:nvSpPr>
        <p:spPr>
          <a:xfrm>
            <a:off x="474683" y="2317932"/>
            <a:ext cx="1028701" cy="171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12" b="1" dirty="0">
                <a:solidFill>
                  <a:srgbClr val="FF9901"/>
                </a:solidFill>
                <a:ea typeface="Tahoma" charset="0"/>
                <a:cs typeface="Tahoma" charset="0"/>
              </a:rPr>
              <a:t>[Use date(s) in Wrike]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74679" y="2143662"/>
            <a:ext cx="1028700" cy="805700"/>
          </a:xfrm>
          <a:prstGeom prst="rect">
            <a:avLst/>
          </a:prstGeom>
          <a:noFill/>
          <a:ln w="3175">
            <a:solidFill>
              <a:srgbClr val="381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8"/>
          </a:p>
        </p:txBody>
      </p:sp>
    </p:spTree>
    <p:extLst>
      <p:ext uri="{BB962C8B-B14F-4D97-AF65-F5344CB8AC3E}">
        <p14:creationId xmlns:p14="http://schemas.microsoft.com/office/powerpoint/2010/main" val="210708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688</Words>
  <Application>Microsoft Office PowerPoint</Application>
  <PresentationFormat>Custom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Website Project Timeline City of Visionville, 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Strategy Plus Client Kick-Off Call Process</dc:title>
  <dc:creator>Charlie Stanley</dc:creator>
  <cp:lastModifiedBy>Amanda Cheng</cp:lastModifiedBy>
  <cp:revision>27</cp:revision>
  <cp:lastPrinted>2017-05-09T18:51:40Z</cp:lastPrinted>
  <dcterms:created xsi:type="dcterms:W3CDTF">2017-05-09T18:30:30Z</dcterms:created>
  <dcterms:modified xsi:type="dcterms:W3CDTF">2017-06-15T18:53:12Z</dcterms:modified>
</cp:coreProperties>
</file>