
<file path=[Content_Types].xml><?xml version="1.0" encoding="utf-8"?>
<Types xmlns="http://schemas.openxmlformats.org/package/2006/content-types">
  <Default Extension="png" ContentType="image/png"/>
  <Default Extension="pdf" ContentType="application/pd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2">
  <p:sldMasterIdLst>
    <p:sldMasterId id="2147483664" r:id="rId1"/>
    <p:sldMasterId id="2147483666" r:id="rId2"/>
    <p:sldMasterId id="2147483668" r:id="rId3"/>
  </p:sldMasterIdLst>
  <p:notesMasterIdLst>
    <p:notesMasterId r:id="rId17"/>
  </p:notesMasterIdLst>
  <p:handoutMasterIdLst>
    <p:handoutMasterId r:id="rId18"/>
  </p:handoutMasterIdLst>
  <p:sldIdLst>
    <p:sldId id="311" r:id="rId4"/>
    <p:sldId id="353" r:id="rId5"/>
    <p:sldId id="354" r:id="rId6"/>
    <p:sldId id="358" r:id="rId7"/>
    <p:sldId id="359" r:id="rId8"/>
    <p:sldId id="360" r:id="rId9"/>
    <p:sldId id="362" r:id="rId10"/>
    <p:sldId id="363" r:id="rId11"/>
    <p:sldId id="350" r:id="rId12"/>
    <p:sldId id="355" r:id="rId13"/>
    <p:sldId id="341" r:id="rId14"/>
    <p:sldId id="356" r:id="rId15"/>
    <p:sldId id="357" r:id="rId16"/>
  </p:sldIdLst>
  <p:sldSz cx="7772400" cy="10058400"/>
  <p:notesSz cx="7016750" cy="93027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47">
          <p15:clr>
            <a:srgbClr val="A4A3A4"/>
          </p15:clr>
        </p15:guide>
        <p15:guide id="2" pos="144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van Blanco" initials="EB" lastIdx="12" clrIdx="0">
    <p:extLst>
      <p:ext uri="{19B8F6BF-5375-455C-9EA6-DF929625EA0E}">
        <p15:presenceInfo xmlns:p15="http://schemas.microsoft.com/office/powerpoint/2012/main" userId="S-1-5-21-606747145-1417001333-2073383307-4669" providerId="AD"/>
      </p:ext>
    </p:extLst>
  </p:cmAuthor>
  <p:cmAuthor id="2" name="Michaela Fraser" initials="MF" lastIdx="15" clrIdx="1">
    <p:extLst>
      <p:ext uri="{19B8F6BF-5375-455C-9EA6-DF929625EA0E}">
        <p15:presenceInfo xmlns:p15="http://schemas.microsoft.com/office/powerpoint/2012/main" userId="S-1-5-21-606747145-1417001333-2073383307-46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81F6B"/>
    <a:srgbClr val="F9F9F9"/>
    <a:srgbClr val="76C1E3"/>
    <a:srgbClr val="FF99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9" autoAdjust="0"/>
    <p:restoredTop sz="89988" autoAdjust="0"/>
  </p:normalViewPr>
  <p:slideViewPr>
    <p:cSldViewPr snapToGrid="0" snapToObjects="1">
      <p:cViewPr>
        <p:scale>
          <a:sx n="75" d="100"/>
          <a:sy n="75" d="100"/>
        </p:scale>
        <p:origin x="1997" y="-1325"/>
      </p:cViewPr>
      <p:guideLst>
        <p:guide orient="horz" pos="3147"/>
        <p:guide pos="1449"/>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0592" cy="465138"/>
          </a:xfrm>
          <a:prstGeom prst="rect">
            <a:avLst/>
          </a:prstGeom>
        </p:spPr>
        <p:txBody>
          <a:bodyPr vert="horz" lIns="93251" tIns="46625" rIns="93251" bIns="46625" rtlCol="0"/>
          <a:lstStyle>
            <a:lvl1pPr algn="l">
              <a:defRPr sz="1200"/>
            </a:lvl1pPr>
          </a:lstStyle>
          <a:p>
            <a:endParaRPr lang="en-US"/>
          </a:p>
        </p:txBody>
      </p:sp>
      <p:sp>
        <p:nvSpPr>
          <p:cNvPr id="3" name="Date Placeholder 2"/>
          <p:cNvSpPr>
            <a:spLocks noGrp="1"/>
          </p:cNvSpPr>
          <p:nvPr>
            <p:ph type="dt" sz="quarter" idx="1"/>
          </p:nvPr>
        </p:nvSpPr>
        <p:spPr>
          <a:xfrm>
            <a:off x="3974534" y="0"/>
            <a:ext cx="3040592" cy="465138"/>
          </a:xfrm>
          <a:prstGeom prst="rect">
            <a:avLst/>
          </a:prstGeom>
        </p:spPr>
        <p:txBody>
          <a:bodyPr vert="horz" lIns="93251" tIns="46625" rIns="93251" bIns="46625" rtlCol="0"/>
          <a:lstStyle>
            <a:lvl1pPr algn="r">
              <a:defRPr sz="1200"/>
            </a:lvl1pPr>
          </a:lstStyle>
          <a:p>
            <a:fld id="{112C5567-9408-5249-96DD-D104ECDA8444}" type="datetime1">
              <a:rPr lang="en-US" smtClean="0"/>
              <a:pPr/>
              <a:t>8/15/2017</a:t>
            </a:fld>
            <a:endParaRPr lang="en-US"/>
          </a:p>
        </p:txBody>
      </p:sp>
      <p:sp>
        <p:nvSpPr>
          <p:cNvPr id="4" name="Footer Placeholder 3"/>
          <p:cNvSpPr>
            <a:spLocks noGrp="1"/>
          </p:cNvSpPr>
          <p:nvPr>
            <p:ph type="ftr" sz="quarter" idx="2"/>
          </p:nvPr>
        </p:nvSpPr>
        <p:spPr>
          <a:xfrm>
            <a:off x="0" y="8835998"/>
            <a:ext cx="3040592" cy="465138"/>
          </a:xfrm>
          <a:prstGeom prst="rect">
            <a:avLst/>
          </a:prstGeom>
        </p:spPr>
        <p:txBody>
          <a:bodyPr vert="horz" lIns="93251" tIns="46625" rIns="93251" bIns="46625" rtlCol="0" anchor="b"/>
          <a:lstStyle>
            <a:lvl1pPr algn="l">
              <a:defRPr sz="1200"/>
            </a:lvl1pPr>
          </a:lstStyle>
          <a:p>
            <a:endParaRPr lang="en-US"/>
          </a:p>
        </p:txBody>
      </p:sp>
      <p:sp>
        <p:nvSpPr>
          <p:cNvPr id="5" name="Slide Number Placeholder 4"/>
          <p:cNvSpPr>
            <a:spLocks noGrp="1"/>
          </p:cNvSpPr>
          <p:nvPr>
            <p:ph type="sldNum" sz="quarter" idx="3"/>
          </p:nvPr>
        </p:nvSpPr>
        <p:spPr>
          <a:xfrm>
            <a:off x="3974534" y="8835998"/>
            <a:ext cx="3040592" cy="465138"/>
          </a:xfrm>
          <a:prstGeom prst="rect">
            <a:avLst/>
          </a:prstGeom>
        </p:spPr>
        <p:txBody>
          <a:bodyPr vert="horz" lIns="93251" tIns="46625" rIns="93251" bIns="46625" rtlCol="0" anchor="b"/>
          <a:lstStyle>
            <a:lvl1pPr algn="r">
              <a:defRPr sz="1200"/>
            </a:lvl1pPr>
          </a:lstStyle>
          <a:p>
            <a:fld id="{B9FCF9ED-5388-094E-8448-3DA068822931}" type="slidenum">
              <a:rPr lang="en-US" smtClean="0"/>
              <a:pPr/>
              <a:t>‹#›</a:t>
            </a:fld>
            <a:endParaRPr lang="en-US"/>
          </a:p>
        </p:txBody>
      </p:sp>
    </p:spTree>
    <p:extLst>
      <p:ext uri="{BB962C8B-B14F-4D97-AF65-F5344CB8AC3E}">
        <p14:creationId xmlns:p14="http://schemas.microsoft.com/office/powerpoint/2010/main" val="26375572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0592" cy="465138"/>
          </a:xfrm>
          <a:prstGeom prst="rect">
            <a:avLst/>
          </a:prstGeom>
        </p:spPr>
        <p:txBody>
          <a:bodyPr vert="horz" lIns="93251" tIns="46625" rIns="93251" bIns="46625" rtlCol="0"/>
          <a:lstStyle>
            <a:lvl1pPr algn="l">
              <a:defRPr sz="1200"/>
            </a:lvl1pPr>
          </a:lstStyle>
          <a:p>
            <a:endParaRPr lang="en-US"/>
          </a:p>
        </p:txBody>
      </p:sp>
      <p:sp>
        <p:nvSpPr>
          <p:cNvPr id="3" name="Date Placeholder 2"/>
          <p:cNvSpPr>
            <a:spLocks noGrp="1"/>
          </p:cNvSpPr>
          <p:nvPr>
            <p:ph type="dt" idx="1"/>
          </p:nvPr>
        </p:nvSpPr>
        <p:spPr>
          <a:xfrm>
            <a:off x="3974534" y="0"/>
            <a:ext cx="3040592" cy="465138"/>
          </a:xfrm>
          <a:prstGeom prst="rect">
            <a:avLst/>
          </a:prstGeom>
        </p:spPr>
        <p:txBody>
          <a:bodyPr vert="horz" lIns="93251" tIns="46625" rIns="93251" bIns="46625" rtlCol="0"/>
          <a:lstStyle>
            <a:lvl1pPr algn="r">
              <a:defRPr sz="1200"/>
            </a:lvl1pPr>
          </a:lstStyle>
          <a:p>
            <a:fld id="{FCB457B2-8B38-7748-870C-071E48B983B4}" type="datetime1">
              <a:rPr lang="en-US" smtClean="0"/>
              <a:pPr/>
              <a:t>8/15/2017</a:t>
            </a:fld>
            <a:endParaRPr lang="en-US"/>
          </a:p>
        </p:txBody>
      </p:sp>
      <p:sp>
        <p:nvSpPr>
          <p:cNvPr id="4" name="Slide Image Placeholder 3"/>
          <p:cNvSpPr>
            <a:spLocks noGrp="1" noRot="1" noChangeAspect="1"/>
          </p:cNvSpPr>
          <p:nvPr>
            <p:ph type="sldImg" idx="2"/>
          </p:nvPr>
        </p:nvSpPr>
        <p:spPr>
          <a:xfrm>
            <a:off x="2160588" y="696913"/>
            <a:ext cx="2695575" cy="3489325"/>
          </a:xfrm>
          <a:prstGeom prst="rect">
            <a:avLst/>
          </a:prstGeom>
          <a:noFill/>
          <a:ln w="12700">
            <a:solidFill>
              <a:prstClr val="black"/>
            </a:solidFill>
          </a:ln>
        </p:spPr>
        <p:txBody>
          <a:bodyPr vert="horz" lIns="93251" tIns="46625" rIns="93251" bIns="46625" rtlCol="0" anchor="ctr"/>
          <a:lstStyle/>
          <a:p>
            <a:endParaRPr lang="en-US"/>
          </a:p>
        </p:txBody>
      </p:sp>
      <p:sp>
        <p:nvSpPr>
          <p:cNvPr id="5" name="Notes Placeholder 4"/>
          <p:cNvSpPr>
            <a:spLocks noGrp="1"/>
          </p:cNvSpPr>
          <p:nvPr>
            <p:ph type="body" sz="quarter" idx="3"/>
          </p:nvPr>
        </p:nvSpPr>
        <p:spPr>
          <a:xfrm>
            <a:off x="701675" y="4418806"/>
            <a:ext cx="5613400" cy="4186238"/>
          </a:xfrm>
          <a:prstGeom prst="rect">
            <a:avLst/>
          </a:prstGeom>
        </p:spPr>
        <p:txBody>
          <a:bodyPr vert="horz" lIns="93251" tIns="46625" rIns="93251" bIns="4662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5998"/>
            <a:ext cx="3040592" cy="465138"/>
          </a:xfrm>
          <a:prstGeom prst="rect">
            <a:avLst/>
          </a:prstGeom>
        </p:spPr>
        <p:txBody>
          <a:bodyPr vert="horz" lIns="93251" tIns="46625" rIns="93251" bIns="46625" rtlCol="0" anchor="b"/>
          <a:lstStyle>
            <a:lvl1pPr algn="l">
              <a:defRPr sz="1200"/>
            </a:lvl1pPr>
          </a:lstStyle>
          <a:p>
            <a:endParaRPr lang="en-US"/>
          </a:p>
        </p:txBody>
      </p:sp>
      <p:sp>
        <p:nvSpPr>
          <p:cNvPr id="7" name="Slide Number Placeholder 6"/>
          <p:cNvSpPr>
            <a:spLocks noGrp="1"/>
          </p:cNvSpPr>
          <p:nvPr>
            <p:ph type="sldNum" sz="quarter" idx="5"/>
          </p:nvPr>
        </p:nvSpPr>
        <p:spPr>
          <a:xfrm>
            <a:off x="3974534" y="8835998"/>
            <a:ext cx="3040592" cy="465138"/>
          </a:xfrm>
          <a:prstGeom prst="rect">
            <a:avLst/>
          </a:prstGeom>
        </p:spPr>
        <p:txBody>
          <a:bodyPr vert="horz" lIns="93251" tIns="46625" rIns="93251" bIns="46625" rtlCol="0" anchor="b"/>
          <a:lstStyle>
            <a:lvl1pPr algn="r">
              <a:defRPr sz="1200"/>
            </a:lvl1pPr>
          </a:lstStyle>
          <a:p>
            <a:fld id="{244EEFE2-EF1D-E846-8B93-6F1FB3CDEDD4}" type="slidenum">
              <a:rPr lang="en-US" smtClean="0"/>
              <a:pPr/>
              <a:t>‹#›</a:t>
            </a:fld>
            <a:endParaRPr lang="en-US"/>
          </a:p>
        </p:txBody>
      </p:sp>
    </p:spTree>
    <p:extLst>
      <p:ext uri="{BB962C8B-B14F-4D97-AF65-F5344CB8AC3E}">
        <p14:creationId xmlns:p14="http://schemas.microsoft.com/office/powerpoint/2010/main" val="269306011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244EEFE2-EF1D-E846-8B93-6F1FB3CDEDD4}" type="slidenum">
              <a:rPr lang="en-US" smtClean="0"/>
              <a:pPr/>
              <a:t>2</a:t>
            </a:fld>
            <a:endParaRPr lang="en-US"/>
          </a:p>
        </p:txBody>
      </p:sp>
    </p:spTree>
    <p:extLst>
      <p:ext uri="{BB962C8B-B14F-4D97-AF65-F5344CB8AC3E}">
        <p14:creationId xmlns:p14="http://schemas.microsoft.com/office/powerpoint/2010/main" val="27457156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4EEFE2-EF1D-E846-8B93-6F1FB3CDEDD4}" type="slidenum">
              <a:rPr lang="en-US" smtClean="0"/>
              <a:pPr/>
              <a:t>11</a:t>
            </a:fld>
            <a:endParaRPr lang="en-US"/>
          </a:p>
        </p:txBody>
      </p:sp>
    </p:spTree>
    <p:extLst>
      <p:ext uri="{BB962C8B-B14F-4D97-AF65-F5344CB8AC3E}">
        <p14:creationId xmlns:p14="http://schemas.microsoft.com/office/powerpoint/2010/main" val="18745751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4EEFE2-EF1D-E846-8B93-6F1FB3CDEDD4}" type="slidenum">
              <a:rPr lang="en-US" smtClean="0"/>
              <a:pPr/>
              <a:t>12</a:t>
            </a:fld>
            <a:endParaRPr lang="en-US"/>
          </a:p>
        </p:txBody>
      </p:sp>
    </p:spTree>
    <p:extLst>
      <p:ext uri="{BB962C8B-B14F-4D97-AF65-F5344CB8AC3E}">
        <p14:creationId xmlns:p14="http://schemas.microsoft.com/office/powerpoint/2010/main" val="15452210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4EEFE2-EF1D-E846-8B93-6F1FB3CDEDD4}" type="slidenum">
              <a:rPr lang="en-US" smtClean="0"/>
              <a:pPr/>
              <a:t>13</a:t>
            </a:fld>
            <a:endParaRPr lang="en-US"/>
          </a:p>
        </p:txBody>
      </p:sp>
    </p:spTree>
    <p:extLst>
      <p:ext uri="{BB962C8B-B14F-4D97-AF65-F5344CB8AC3E}">
        <p14:creationId xmlns:p14="http://schemas.microsoft.com/office/powerpoint/2010/main" val="3376296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txBox="1">
            <a:spLocks noGrp="1"/>
          </p:cNvSpPr>
          <p:nvPr>
            <p:ph type="body" idx="1"/>
          </p:nvPr>
        </p:nvSpPr>
        <p:spPr>
          <a:xfrm>
            <a:off x="701675" y="4418805"/>
            <a:ext cx="5613399" cy="4186238"/>
          </a:xfrm>
          <a:prstGeom prst="rect">
            <a:avLst/>
          </a:prstGeom>
        </p:spPr>
        <p:txBody>
          <a:bodyPr lIns="91425" tIns="91425" rIns="91425" bIns="91425" anchor="t" anchorCtr="0">
            <a:noAutofit/>
          </a:bodyPr>
          <a:lstStyle/>
          <a:p>
            <a:pPr lvl="0">
              <a:spcBef>
                <a:spcPts val="0"/>
              </a:spcBef>
              <a:buNone/>
            </a:pPr>
            <a:endParaRPr/>
          </a:p>
        </p:txBody>
      </p:sp>
      <p:sp>
        <p:nvSpPr>
          <p:cNvPr id="106" name="Shape 106"/>
          <p:cNvSpPr>
            <a:spLocks noGrp="1" noRot="1" noChangeAspect="1"/>
          </p:cNvSpPr>
          <p:nvPr>
            <p:ph type="sldImg" idx="2"/>
          </p:nvPr>
        </p:nvSpPr>
        <p:spPr>
          <a:xfrm>
            <a:off x="2160588" y="696913"/>
            <a:ext cx="2695575" cy="34893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9595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txBox="1">
            <a:spLocks noGrp="1"/>
          </p:cNvSpPr>
          <p:nvPr>
            <p:ph type="body" idx="1"/>
          </p:nvPr>
        </p:nvSpPr>
        <p:spPr>
          <a:xfrm>
            <a:off x="701675" y="4418805"/>
            <a:ext cx="5613399" cy="4186238"/>
          </a:xfrm>
          <a:prstGeom prst="rect">
            <a:avLst/>
          </a:prstGeom>
        </p:spPr>
        <p:txBody>
          <a:bodyPr lIns="91425" tIns="91425" rIns="91425" bIns="91425" anchor="t" anchorCtr="0">
            <a:noAutofit/>
          </a:bodyPr>
          <a:lstStyle/>
          <a:p>
            <a:pPr lvl="0">
              <a:spcBef>
                <a:spcPts val="0"/>
              </a:spcBef>
              <a:buNone/>
            </a:pPr>
            <a:endParaRPr dirty="0"/>
          </a:p>
        </p:txBody>
      </p:sp>
      <p:sp>
        <p:nvSpPr>
          <p:cNvPr id="106" name="Shape 106"/>
          <p:cNvSpPr>
            <a:spLocks noGrp="1" noRot="1" noChangeAspect="1"/>
          </p:cNvSpPr>
          <p:nvPr>
            <p:ph type="sldImg" idx="2"/>
          </p:nvPr>
        </p:nvSpPr>
        <p:spPr>
          <a:xfrm>
            <a:off x="2160588" y="696913"/>
            <a:ext cx="2695575" cy="34893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63136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txBox="1">
            <a:spLocks noGrp="1"/>
          </p:cNvSpPr>
          <p:nvPr>
            <p:ph type="body" idx="1"/>
          </p:nvPr>
        </p:nvSpPr>
        <p:spPr>
          <a:xfrm>
            <a:off x="701675" y="4418805"/>
            <a:ext cx="5613399" cy="4186238"/>
          </a:xfrm>
          <a:prstGeom prst="rect">
            <a:avLst/>
          </a:prstGeom>
        </p:spPr>
        <p:txBody>
          <a:bodyPr lIns="91425" tIns="91425" rIns="91425" bIns="91425" anchor="t" anchorCtr="0">
            <a:noAutofit/>
          </a:bodyPr>
          <a:lstStyle/>
          <a:p>
            <a:pPr lvl="0">
              <a:spcBef>
                <a:spcPts val="0"/>
              </a:spcBef>
              <a:buNone/>
            </a:pPr>
            <a:endParaRPr/>
          </a:p>
        </p:txBody>
      </p:sp>
      <p:sp>
        <p:nvSpPr>
          <p:cNvPr id="106" name="Shape 106"/>
          <p:cNvSpPr>
            <a:spLocks noGrp="1" noRot="1" noChangeAspect="1"/>
          </p:cNvSpPr>
          <p:nvPr>
            <p:ph type="sldImg" idx="2"/>
          </p:nvPr>
        </p:nvSpPr>
        <p:spPr>
          <a:xfrm>
            <a:off x="2160588" y="696913"/>
            <a:ext cx="2695575" cy="34893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8624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txBox="1">
            <a:spLocks noGrp="1"/>
          </p:cNvSpPr>
          <p:nvPr>
            <p:ph type="body" idx="1"/>
          </p:nvPr>
        </p:nvSpPr>
        <p:spPr>
          <a:xfrm>
            <a:off x="701675" y="4418805"/>
            <a:ext cx="5613399" cy="4186238"/>
          </a:xfrm>
          <a:prstGeom prst="rect">
            <a:avLst/>
          </a:prstGeom>
        </p:spPr>
        <p:txBody>
          <a:bodyPr lIns="91425" tIns="91425" rIns="91425" bIns="91425" anchor="t" anchorCtr="0">
            <a:noAutofit/>
          </a:bodyPr>
          <a:lstStyle/>
          <a:p>
            <a:pPr lvl="0">
              <a:spcBef>
                <a:spcPts val="0"/>
              </a:spcBef>
              <a:buNone/>
            </a:pPr>
            <a:endParaRPr dirty="0"/>
          </a:p>
        </p:txBody>
      </p:sp>
      <p:sp>
        <p:nvSpPr>
          <p:cNvPr id="106" name="Shape 106"/>
          <p:cNvSpPr>
            <a:spLocks noGrp="1" noRot="1" noChangeAspect="1"/>
          </p:cNvSpPr>
          <p:nvPr>
            <p:ph type="sldImg" idx="2"/>
          </p:nvPr>
        </p:nvSpPr>
        <p:spPr>
          <a:xfrm>
            <a:off x="2160588" y="696913"/>
            <a:ext cx="2695575" cy="34893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5095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txBox="1">
            <a:spLocks noGrp="1"/>
          </p:cNvSpPr>
          <p:nvPr>
            <p:ph type="body" idx="1"/>
          </p:nvPr>
        </p:nvSpPr>
        <p:spPr>
          <a:xfrm>
            <a:off x="701675" y="4418805"/>
            <a:ext cx="5613399" cy="4186238"/>
          </a:xfrm>
          <a:prstGeom prst="rect">
            <a:avLst/>
          </a:prstGeom>
        </p:spPr>
        <p:txBody>
          <a:bodyPr lIns="91425" tIns="91425" rIns="91425" bIns="91425" anchor="t" anchorCtr="0">
            <a:noAutofit/>
          </a:bodyPr>
          <a:lstStyle/>
          <a:p>
            <a:pPr lvl="0">
              <a:spcBef>
                <a:spcPts val="0"/>
              </a:spcBef>
              <a:buNone/>
            </a:pPr>
            <a:endParaRPr dirty="0"/>
          </a:p>
        </p:txBody>
      </p:sp>
      <p:sp>
        <p:nvSpPr>
          <p:cNvPr id="106" name="Shape 106"/>
          <p:cNvSpPr>
            <a:spLocks noGrp="1" noRot="1" noChangeAspect="1"/>
          </p:cNvSpPr>
          <p:nvPr>
            <p:ph type="sldImg" idx="2"/>
          </p:nvPr>
        </p:nvSpPr>
        <p:spPr>
          <a:xfrm>
            <a:off x="2160588" y="696913"/>
            <a:ext cx="2695575" cy="34893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75219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txBox="1">
            <a:spLocks noGrp="1"/>
          </p:cNvSpPr>
          <p:nvPr>
            <p:ph type="body" idx="1"/>
          </p:nvPr>
        </p:nvSpPr>
        <p:spPr>
          <a:xfrm>
            <a:off x="701675" y="4418805"/>
            <a:ext cx="5613399" cy="4186238"/>
          </a:xfrm>
          <a:prstGeom prst="rect">
            <a:avLst/>
          </a:prstGeom>
        </p:spPr>
        <p:txBody>
          <a:bodyPr lIns="91425" tIns="91425" rIns="91425" bIns="91425" anchor="t" anchorCtr="0">
            <a:noAutofit/>
          </a:bodyPr>
          <a:lstStyle/>
          <a:p>
            <a:pPr lvl="0">
              <a:spcBef>
                <a:spcPts val="0"/>
              </a:spcBef>
              <a:buNone/>
            </a:pPr>
            <a:endParaRPr dirty="0"/>
          </a:p>
        </p:txBody>
      </p:sp>
      <p:sp>
        <p:nvSpPr>
          <p:cNvPr id="106" name="Shape 106"/>
          <p:cNvSpPr>
            <a:spLocks noGrp="1" noRot="1" noChangeAspect="1"/>
          </p:cNvSpPr>
          <p:nvPr>
            <p:ph type="sldImg" idx="2"/>
          </p:nvPr>
        </p:nvSpPr>
        <p:spPr>
          <a:xfrm>
            <a:off x="2160588" y="696913"/>
            <a:ext cx="2695575" cy="34893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119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txBox="1">
            <a:spLocks noGrp="1"/>
          </p:cNvSpPr>
          <p:nvPr>
            <p:ph type="body" idx="1"/>
          </p:nvPr>
        </p:nvSpPr>
        <p:spPr>
          <a:xfrm>
            <a:off x="701675" y="4418805"/>
            <a:ext cx="5613399" cy="4186238"/>
          </a:xfrm>
          <a:prstGeom prst="rect">
            <a:avLst/>
          </a:prstGeom>
        </p:spPr>
        <p:txBody>
          <a:bodyPr lIns="91425" tIns="91425" rIns="91425" bIns="91425" anchor="t" anchorCtr="0">
            <a:noAutofit/>
          </a:bodyPr>
          <a:lstStyle/>
          <a:p>
            <a:pPr lvl="0">
              <a:spcBef>
                <a:spcPts val="0"/>
              </a:spcBef>
              <a:buNone/>
            </a:pPr>
            <a:endParaRPr/>
          </a:p>
        </p:txBody>
      </p:sp>
      <p:sp>
        <p:nvSpPr>
          <p:cNvPr id="106" name="Shape 106"/>
          <p:cNvSpPr>
            <a:spLocks noGrp="1" noRot="1" noChangeAspect="1"/>
          </p:cNvSpPr>
          <p:nvPr>
            <p:ph type="sldImg" idx="2"/>
          </p:nvPr>
        </p:nvSpPr>
        <p:spPr>
          <a:xfrm>
            <a:off x="2160588" y="696913"/>
            <a:ext cx="2695575" cy="34893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394787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txBox="1">
            <a:spLocks noGrp="1"/>
          </p:cNvSpPr>
          <p:nvPr>
            <p:ph type="body" idx="1"/>
          </p:nvPr>
        </p:nvSpPr>
        <p:spPr>
          <a:xfrm>
            <a:off x="701675" y="4418805"/>
            <a:ext cx="5613399" cy="4186238"/>
          </a:xfrm>
          <a:prstGeom prst="rect">
            <a:avLst/>
          </a:prstGeom>
        </p:spPr>
        <p:txBody>
          <a:bodyPr lIns="91425" tIns="91425" rIns="91425" bIns="91425" anchor="t" anchorCtr="0">
            <a:noAutofit/>
          </a:bodyPr>
          <a:lstStyle/>
          <a:p>
            <a:pPr lvl="0">
              <a:spcBef>
                <a:spcPts val="0"/>
              </a:spcBef>
              <a:buNone/>
            </a:pPr>
            <a:endParaRPr/>
          </a:p>
        </p:txBody>
      </p:sp>
      <p:sp>
        <p:nvSpPr>
          <p:cNvPr id="106" name="Shape 106"/>
          <p:cNvSpPr>
            <a:spLocks noGrp="1" noRot="1" noChangeAspect="1"/>
          </p:cNvSpPr>
          <p:nvPr>
            <p:ph type="sldImg" idx="2"/>
          </p:nvPr>
        </p:nvSpPr>
        <p:spPr>
          <a:xfrm>
            <a:off x="2160588" y="696913"/>
            <a:ext cx="2695575" cy="34893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1955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1079501" y="1371598"/>
            <a:ext cx="5805170" cy="7772401"/>
          </a:xfrm>
        </p:spPr>
        <p:txBody>
          <a:bodyPr>
            <a:normAutofit/>
          </a:bodyPr>
          <a:lstStyle>
            <a:lvl1pPr marL="0">
              <a:buFont typeface="Arial"/>
              <a:buNone/>
              <a:defRPr sz="950"/>
            </a:lvl1pPr>
            <a:lvl2pPr marL="0">
              <a:buFont typeface="Arial"/>
              <a:buNone/>
              <a:defRPr sz="950"/>
            </a:lvl2pPr>
            <a:lvl3pPr marL="0">
              <a:buFont typeface="Arial"/>
              <a:buNone/>
              <a:defRPr sz="950"/>
            </a:lvl3pPr>
            <a:lvl4pPr marL="0">
              <a:buFont typeface="Arial"/>
              <a:buNone/>
              <a:defRPr sz="950"/>
            </a:lvl4pPr>
            <a:lvl5pPr marL="0">
              <a:buFont typeface="Arial"/>
              <a:buNone/>
              <a:defRPr sz="9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extBox 3"/>
          <p:cNvSpPr txBox="1"/>
          <p:nvPr userDrawn="1"/>
        </p:nvSpPr>
        <p:spPr>
          <a:xfrm>
            <a:off x="1608667" y="1371598"/>
            <a:ext cx="5486401" cy="7755469"/>
          </a:xfrm>
          <a:prstGeom prst="rect">
            <a:avLst/>
          </a:prstGeom>
          <a:noFill/>
        </p:spPr>
        <p:txBody>
          <a:bodyPr wrap="square" rtlCol="0">
            <a:spAutoFit/>
          </a:bodyPr>
          <a:lstStyle/>
          <a:p>
            <a:endParaRPr lang="en-US" dirty="0"/>
          </a:p>
        </p:txBody>
      </p:sp>
      <p:sp>
        <p:nvSpPr>
          <p:cNvPr id="6" name="Text Placeholder 5"/>
          <p:cNvSpPr>
            <a:spLocks noGrp="1"/>
          </p:cNvSpPr>
          <p:nvPr>
            <p:ph type="body" sz="quarter" idx="10"/>
          </p:nvPr>
        </p:nvSpPr>
        <p:spPr>
          <a:xfrm>
            <a:off x="1130301" y="1371597"/>
            <a:ext cx="5710767" cy="775546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extBox 3"/>
          <p:cNvSpPr txBox="1"/>
          <p:nvPr userDrawn="1"/>
        </p:nvSpPr>
        <p:spPr>
          <a:xfrm>
            <a:off x="1608667" y="1371598"/>
            <a:ext cx="5486401" cy="7755469"/>
          </a:xfrm>
          <a:prstGeom prst="rect">
            <a:avLst/>
          </a:prstGeom>
          <a:noFill/>
        </p:spPr>
        <p:txBody>
          <a:bodyPr wrap="square" rtlCol="0">
            <a:spAutoFit/>
          </a:bodyPr>
          <a:lstStyle/>
          <a:p>
            <a:endParaRPr lang="en-US" dirty="0"/>
          </a:p>
        </p:txBody>
      </p:sp>
      <p:sp>
        <p:nvSpPr>
          <p:cNvPr id="6" name="Text Placeholder 5"/>
          <p:cNvSpPr>
            <a:spLocks noGrp="1"/>
          </p:cNvSpPr>
          <p:nvPr>
            <p:ph type="body" sz="quarter" idx="10"/>
          </p:nvPr>
        </p:nvSpPr>
        <p:spPr>
          <a:xfrm>
            <a:off x="1130301" y="1371597"/>
            <a:ext cx="5710767" cy="775546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0668" y="3877471"/>
            <a:ext cx="5710768" cy="1100929"/>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1100668" y="5143500"/>
            <a:ext cx="5710767" cy="41021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descr="Vision_Logo_RGB.png"/>
          <p:cNvPicPr>
            <a:picLocks noChangeAspect="1"/>
          </p:cNvPicPr>
          <p:nvPr userDrawn="1"/>
        </p:nvPicPr>
        <p:blipFill>
          <a:blip r:embed="rId3"/>
          <a:stretch>
            <a:fillRect/>
          </a:stretch>
        </p:blipFill>
        <p:spPr>
          <a:xfrm>
            <a:off x="5168714" y="430445"/>
            <a:ext cx="1977153" cy="359664"/>
          </a:xfrm>
          <a:prstGeom prst="rect">
            <a:avLst/>
          </a:prstGeom>
        </p:spPr>
      </p:pic>
      <p:sp>
        <p:nvSpPr>
          <p:cNvPr id="6" name="Text Placeholder 4"/>
          <p:cNvSpPr txBox="1">
            <a:spLocks/>
          </p:cNvSpPr>
          <p:nvPr userDrawn="1"/>
        </p:nvSpPr>
        <p:spPr>
          <a:xfrm>
            <a:off x="4309535" y="9423400"/>
            <a:ext cx="2501900" cy="348989"/>
          </a:xfrm>
          <a:prstGeom prst="rect">
            <a:avLst/>
          </a:prstGeom>
        </p:spPr>
        <p:txBody>
          <a:bodyPr vert="horz" lIns="91440" tIns="45720" rIns="91440" bIns="45720" rtlCol="0">
            <a:normAutofit/>
          </a:bodyPr>
          <a:lstStyle>
            <a:lvl1pPr algn="r">
              <a:defRPr/>
            </a:lvl1pPr>
          </a:lstStyle>
          <a:p>
            <a:pPr marL="342900" marR="0" lvl="0" indent="-342900" algn="r" defTabSz="457200" rtl="0" eaLnBrk="1" fontAlgn="auto" latinLnBrk="0" hangingPunct="1">
              <a:lnSpc>
                <a:spcPct val="100000"/>
              </a:lnSpc>
              <a:spcBef>
                <a:spcPct val="20000"/>
              </a:spcBef>
              <a:spcAft>
                <a:spcPts val="0"/>
              </a:spcAft>
              <a:buClrTx/>
              <a:buSzTx/>
              <a:buFont typeface="Arial"/>
              <a:buNone/>
              <a:tabLst/>
              <a:defRPr/>
            </a:pPr>
            <a:fld id="{E0EFAA7C-DA08-FB4B-B726-2D33357680DB}" type="slidenum">
              <a:rPr kumimoji="0" lang="en-US" sz="1050" b="0" i="0" u="none" strike="noStrike" kern="1200" cap="none" spc="0" normalizeH="0" baseline="0" noProof="0" smtClean="0">
                <a:ln>
                  <a:noFill/>
                </a:ln>
                <a:solidFill>
                  <a:srgbClr val="000000"/>
                </a:solidFill>
                <a:effectLst/>
                <a:uLnTx/>
                <a:uFillTx/>
                <a:latin typeface="Tahoma"/>
                <a:ea typeface="+mn-ea"/>
                <a:cs typeface="Tahoma"/>
              </a:rPr>
              <a:pPr marL="342900" marR="0" lvl="0" indent="-342900" algn="r" defTabSz="457200" rtl="0" eaLnBrk="1" fontAlgn="auto" latinLnBrk="0" hangingPunct="1">
                <a:lnSpc>
                  <a:spcPct val="100000"/>
                </a:lnSpc>
                <a:spcBef>
                  <a:spcPct val="20000"/>
                </a:spcBef>
                <a:spcAft>
                  <a:spcPts val="0"/>
                </a:spcAft>
                <a:buClrTx/>
                <a:buSzTx/>
                <a:buFont typeface="Arial"/>
                <a:buNone/>
                <a:tabLst/>
                <a:defRPr/>
              </a:pPr>
              <a:t>‹#›</a:t>
            </a:fld>
            <a:endParaRPr kumimoji="0" lang="en-US" sz="1050" b="0" i="0" u="none" strike="noStrike" kern="1200" cap="none" spc="0" normalizeH="0" baseline="0" noProof="0" dirty="0">
              <a:ln>
                <a:noFill/>
              </a:ln>
              <a:solidFill>
                <a:srgbClr val="000000"/>
              </a:solidFill>
              <a:effectLst/>
              <a:uLnTx/>
              <a:uFillTx/>
              <a:latin typeface="Tahoma"/>
              <a:ea typeface="+mn-ea"/>
              <a:cs typeface="Tahoma"/>
            </a:endParaRPr>
          </a:p>
        </p:txBody>
      </p:sp>
    </p:spTree>
  </p:cSld>
  <p:clrMap bg1="lt1" tx1="dk1" bg2="lt2" tx2="dk2" accent1="accent1" accent2="accent2" accent3="accent3" accent4="accent4" accent5="accent5" accent6="accent6" hlink="hlink" folHlink="folHlink"/>
  <p:sldLayoutIdLst>
    <p:sldLayoutId id="2147483665" r:id="rId1"/>
  </p:sldLayoutIdLst>
  <p:hf hdr="0" ftr="0" dt="0"/>
  <p:txStyles>
    <p:titleStyle>
      <a:lvl1pPr algn="l" defTabSz="457200" rtl="0" eaLnBrk="1" latinLnBrk="0" hangingPunct="1">
        <a:spcBef>
          <a:spcPct val="0"/>
        </a:spcBef>
        <a:buNone/>
        <a:defRPr sz="2400" b="0" kern="1200">
          <a:solidFill>
            <a:schemeClr val="tx1"/>
          </a:solidFill>
          <a:latin typeface="Tahoma"/>
          <a:ea typeface="+mj-ea"/>
          <a:cs typeface="Tahoma"/>
        </a:defRPr>
      </a:lvl1pPr>
    </p:titleStyle>
    <p:bodyStyle>
      <a:lvl1pPr marL="0" indent="-342900" algn="l" defTabSz="457200" rtl="0" eaLnBrk="1" latinLnBrk="0" hangingPunct="1">
        <a:spcBef>
          <a:spcPct val="20000"/>
        </a:spcBef>
        <a:buFontTx/>
        <a:buNone/>
        <a:defRPr sz="950" kern="1200">
          <a:solidFill>
            <a:srgbClr val="000000"/>
          </a:solidFill>
          <a:latin typeface="Tahoma"/>
          <a:ea typeface="+mn-ea"/>
          <a:cs typeface="Tahoma"/>
        </a:defRPr>
      </a:lvl1pPr>
      <a:lvl2pPr marL="0" indent="-285750" algn="l" defTabSz="457200" rtl="0" eaLnBrk="1" latinLnBrk="0" hangingPunct="1">
        <a:spcBef>
          <a:spcPct val="20000"/>
        </a:spcBef>
        <a:buFontTx/>
        <a:buNone/>
        <a:defRPr sz="950" kern="1200">
          <a:solidFill>
            <a:srgbClr val="000000"/>
          </a:solidFill>
          <a:latin typeface="Tahoma"/>
          <a:ea typeface="+mn-ea"/>
          <a:cs typeface="Tahoma"/>
        </a:defRPr>
      </a:lvl2pPr>
      <a:lvl3pPr marL="0" indent="-228600" algn="l" defTabSz="457200" rtl="0" eaLnBrk="1" latinLnBrk="0" hangingPunct="1">
        <a:spcBef>
          <a:spcPct val="20000"/>
        </a:spcBef>
        <a:buFontTx/>
        <a:buNone/>
        <a:defRPr sz="950" kern="1200">
          <a:solidFill>
            <a:srgbClr val="000000"/>
          </a:solidFill>
          <a:latin typeface="Tahoma"/>
          <a:ea typeface="+mn-ea"/>
          <a:cs typeface="Tahoma"/>
        </a:defRPr>
      </a:lvl3pPr>
      <a:lvl4pPr marL="0" indent="-228600" algn="l" defTabSz="457200" rtl="0" eaLnBrk="1" latinLnBrk="0" hangingPunct="1">
        <a:spcBef>
          <a:spcPct val="20000"/>
        </a:spcBef>
        <a:buFontTx/>
        <a:buNone/>
        <a:defRPr sz="950" kern="1200">
          <a:solidFill>
            <a:srgbClr val="000000"/>
          </a:solidFill>
          <a:latin typeface="Tahoma"/>
          <a:ea typeface="+mn-ea"/>
          <a:cs typeface="Tahoma"/>
        </a:defRPr>
      </a:lvl4pPr>
      <a:lvl5pPr marL="0" indent="-228600" algn="l" defTabSz="457200" rtl="0" eaLnBrk="1" latinLnBrk="0" hangingPunct="1">
        <a:spcBef>
          <a:spcPct val="20000"/>
        </a:spcBef>
        <a:buFontTx/>
        <a:buNone/>
        <a:defRPr sz="950" kern="1200">
          <a:solidFill>
            <a:srgbClr val="000000"/>
          </a:solidFill>
          <a:latin typeface="Tahoma"/>
          <a:ea typeface="+mn-ea"/>
          <a:cs typeface="Tahom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3368" y="3877471"/>
            <a:ext cx="5710768" cy="1100929"/>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1113368" y="5143500"/>
            <a:ext cx="5710767" cy="41021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descr="Vision_Logo_RGB.png"/>
          <p:cNvPicPr>
            <a:picLocks noChangeAspect="1"/>
          </p:cNvPicPr>
          <p:nvPr userDrawn="1"/>
        </p:nvPicPr>
        <p:blipFill>
          <a:blip r:embed="rId3"/>
          <a:stretch>
            <a:fillRect/>
          </a:stretch>
        </p:blipFill>
        <p:spPr>
          <a:xfrm>
            <a:off x="5168714" y="430445"/>
            <a:ext cx="1977153" cy="359664"/>
          </a:xfrm>
          <a:prstGeom prst="rect">
            <a:avLst/>
          </a:prstGeom>
        </p:spPr>
      </p:pic>
      <p:sp>
        <p:nvSpPr>
          <p:cNvPr id="7" name="Text Placeholder 4"/>
          <p:cNvSpPr txBox="1">
            <a:spLocks/>
          </p:cNvSpPr>
          <p:nvPr userDrawn="1"/>
        </p:nvSpPr>
        <p:spPr>
          <a:xfrm>
            <a:off x="4309535" y="9423400"/>
            <a:ext cx="2501900" cy="348989"/>
          </a:xfrm>
          <a:prstGeom prst="rect">
            <a:avLst/>
          </a:prstGeom>
        </p:spPr>
        <p:txBody>
          <a:bodyPr vert="horz" lIns="91440" tIns="45720" rIns="91440" bIns="45720" rtlCol="0">
            <a:normAutofit/>
          </a:bodyPr>
          <a:lstStyle>
            <a:lvl1pPr algn="r">
              <a:defRPr/>
            </a:lvl1pPr>
          </a:lstStyle>
          <a:p>
            <a:pPr marL="342900" marR="0" lvl="0" indent="-342900" algn="r" defTabSz="457200" rtl="0" eaLnBrk="1" fontAlgn="auto" latinLnBrk="0" hangingPunct="1">
              <a:lnSpc>
                <a:spcPct val="100000"/>
              </a:lnSpc>
              <a:spcBef>
                <a:spcPct val="20000"/>
              </a:spcBef>
              <a:spcAft>
                <a:spcPts val="0"/>
              </a:spcAft>
              <a:buClrTx/>
              <a:buSzTx/>
              <a:buFont typeface="Arial"/>
              <a:buNone/>
              <a:tabLst/>
              <a:defRPr/>
            </a:pPr>
            <a:fld id="{E0EFAA7C-DA08-FB4B-B726-2D33357680DB}" type="slidenum">
              <a:rPr kumimoji="0" lang="en-US" sz="1050" b="0" i="0" u="none" strike="noStrike" kern="1200" cap="none" spc="0" normalizeH="0" baseline="0" noProof="0" smtClean="0">
                <a:ln>
                  <a:noFill/>
                </a:ln>
                <a:solidFill>
                  <a:srgbClr val="000000"/>
                </a:solidFill>
                <a:effectLst/>
                <a:uLnTx/>
                <a:uFillTx/>
                <a:latin typeface="Tahoma"/>
                <a:ea typeface="+mn-ea"/>
                <a:cs typeface="Tahoma"/>
              </a:rPr>
              <a:pPr marL="342900" marR="0" lvl="0" indent="-342900" algn="r" defTabSz="457200" rtl="0" eaLnBrk="1" fontAlgn="auto" latinLnBrk="0" hangingPunct="1">
                <a:lnSpc>
                  <a:spcPct val="100000"/>
                </a:lnSpc>
                <a:spcBef>
                  <a:spcPct val="20000"/>
                </a:spcBef>
                <a:spcAft>
                  <a:spcPts val="0"/>
                </a:spcAft>
                <a:buClrTx/>
                <a:buSzTx/>
                <a:buFont typeface="Arial"/>
                <a:buNone/>
                <a:tabLst/>
                <a:defRPr/>
              </a:pPr>
              <a:t>‹#›</a:t>
            </a:fld>
            <a:endParaRPr kumimoji="0" lang="en-US" sz="1050" b="0" i="0" u="none" strike="noStrike" kern="1200" cap="none" spc="0" normalizeH="0" baseline="0" noProof="0" dirty="0">
              <a:ln>
                <a:noFill/>
              </a:ln>
              <a:solidFill>
                <a:srgbClr val="000000"/>
              </a:solidFill>
              <a:effectLst/>
              <a:uLnTx/>
              <a:uFillTx/>
              <a:latin typeface="Tahoma"/>
              <a:ea typeface="+mn-ea"/>
              <a:cs typeface="Tahoma"/>
            </a:endParaRPr>
          </a:p>
        </p:txBody>
      </p:sp>
    </p:spTree>
  </p:cSld>
  <p:clrMap bg1="lt1" tx1="dk1" bg2="lt2" tx2="dk2" accent1="accent1" accent2="accent2" accent3="accent3" accent4="accent4" accent5="accent5" accent6="accent6" hlink="hlink" folHlink="folHlink"/>
  <p:sldLayoutIdLst>
    <p:sldLayoutId id="2147483667" r:id="rId1"/>
  </p:sldLayoutIdLst>
  <p:hf hdr="0" ftr="0" dt="0"/>
  <p:txStyles>
    <p:titleStyle>
      <a:lvl1pPr algn="l" defTabSz="457200" rtl="0" eaLnBrk="1" latinLnBrk="0" hangingPunct="1">
        <a:spcBef>
          <a:spcPct val="0"/>
        </a:spcBef>
        <a:buNone/>
        <a:defRPr sz="2400" b="0" kern="1200">
          <a:solidFill>
            <a:schemeClr val="tx1"/>
          </a:solidFill>
          <a:latin typeface="Tahoma"/>
          <a:ea typeface="+mj-ea"/>
          <a:cs typeface="Tahoma"/>
        </a:defRPr>
      </a:lvl1pPr>
    </p:titleStyle>
    <p:bodyStyle>
      <a:lvl1pPr marL="0" indent="-342900" algn="l" defTabSz="457200" rtl="0" eaLnBrk="1" latinLnBrk="0" hangingPunct="1">
        <a:spcBef>
          <a:spcPct val="20000"/>
        </a:spcBef>
        <a:buFontTx/>
        <a:buNone/>
        <a:defRPr sz="950" kern="1200">
          <a:solidFill>
            <a:srgbClr val="000000"/>
          </a:solidFill>
          <a:latin typeface="Tahoma"/>
          <a:ea typeface="+mn-ea"/>
          <a:cs typeface="Tahoma"/>
        </a:defRPr>
      </a:lvl1pPr>
      <a:lvl2pPr marL="0" indent="-285750" algn="l" defTabSz="457200" rtl="0" eaLnBrk="1" latinLnBrk="0" hangingPunct="1">
        <a:spcBef>
          <a:spcPct val="20000"/>
        </a:spcBef>
        <a:buFontTx/>
        <a:buNone/>
        <a:defRPr sz="950" kern="1200">
          <a:solidFill>
            <a:srgbClr val="000000"/>
          </a:solidFill>
          <a:latin typeface="Tahoma"/>
          <a:ea typeface="+mn-ea"/>
          <a:cs typeface="Tahoma"/>
        </a:defRPr>
      </a:lvl2pPr>
      <a:lvl3pPr marL="0" indent="-228600" algn="l" defTabSz="457200" rtl="0" eaLnBrk="1" latinLnBrk="0" hangingPunct="1">
        <a:spcBef>
          <a:spcPct val="20000"/>
        </a:spcBef>
        <a:buFontTx/>
        <a:buNone/>
        <a:defRPr sz="950" kern="1200">
          <a:solidFill>
            <a:srgbClr val="000000"/>
          </a:solidFill>
          <a:latin typeface="Tahoma"/>
          <a:ea typeface="+mn-ea"/>
          <a:cs typeface="Tahoma"/>
        </a:defRPr>
      </a:lvl3pPr>
      <a:lvl4pPr marL="0" indent="-228600" algn="l" defTabSz="457200" rtl="0" eaLnBrk="1" latinLnBrk="0" hangingPunct="1">
        <a:spcBef>
          <a:spcPct val="20000"/>
        </a:spcBef>
        <a:buFontTx/>
        <a:buNone/>
        <a:defRPr sz="950" kern="1200">
          <a:solidFill>
            <a:srgbClr val="000000"/>
          </a:solidFill>
          <a:latin typeface="Tahoma"/>
          <a:ea typeface="+mn-ea"/>
          <a:cs typeface="Tahoma"/>
        </a:defRPr>
      </a:lvl4pPr>
      <a:lvl5pPr marL="0" indent="-228600" algn="l" defTabSz="457200" rtl="0" eaLnBrk="1" latinLnBrk="0" hangingPunct="1">
        <a:spcBef>
          <a:spcPct val="20000"/>
        </a:spcBef>
        <a:buFontTx/>
        <a:buNone/>
        <a:defRPr sz="950" kern="1200">
          <a:solidFill>
            <a:srgbClr val="000000"/>
          </a:solidFill>
          <a:latin typeface="Tahoma"/>
          <a:ea typeface="+mn-ea"/>
          <a:cs typeface="Tahom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3368" y="3877471"/>
            <a:ext cx="5710768" cy="1100929"/>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1113368" y="5143500"/>
            <a:ext cx="5710767" cy="41021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txBox="1">
            <a:spLocks/>
          </p:cNvSpPr>
          <p:nvPr userDrawn="1"/>
        </p:nvSpPr>
        <p:spPr>
          <a:xfrm>
            <a:off x="4309535" y="9423400"/>
            <a:ext cx="2501900" cy="348989"/>
          </a:xfrm>
          <a:prstGeom prst="rect">
            <a:avLst/>
          </a:prstGeom>
        </p:spPr>
        <p:txBody>
          <a:bodyPr vert="horz" lIns="91440" tIns="45720" rIns="91440" bIns="45720" rtlCol="0">
            <a:normAutofit/>
          </a:bodyPr>
          <a:lstStyle>
            <a:lvl1pPr algn="r">
              <a:defRPr/>
            </a:lvl1pPr>
          </a:lstStyle>
          <a:p>
            <a:pPr marL="342900" marR="0" lvl="0" indent="-342900" algn="r" defTabSz="457200" rtl="0" eaLnBrk="1" fontAlgn="auto" latinLnBrk="0" hangingPunct="1">
              <a:lnSpc>
                <a:spcPct val="100000"/>
              </a:lnSpc>
              <a:spcBef>
                <a:spcPct val="20000"/>
              </a:spcBef>
              <a:spcAft>
                <a:spcPts val="0"/>
              </a:spcAft>
              <a:buClrTx/>
              <a:buSzTx/>
              <a:buFont typeface="Arial"/>
              <a:buNone/>
              <a:tabLst/>
              <a:defRPr/>
            </a:pPr>
            <a:fld id="{E0EFAA7C-DA08-FB4B-B726-2D33357680DB}" type="slidenum">
              <a:rPr kumimoji="0" lang="en-US" sz="1050" b="0" i="0" u="none" strike="noStrike" kern="1200" cap="none" spc="0" normalizeH="0" baseline="0" noProof="0" smtClean="0">
                <a:ln>
                  <a:noFill/>
                </a:ln>
                <a:solidFill>
                  <a:srgbClr val="000000"/>
                </a:solidFill>
                <a:effectLst/>
                <a:uLnTx/>
                <a:uFillTx/>
                <a:latin typeface="Tahoma"/>
                <a:ea typeface="+mn-ea"/>
                <a:cs typeface="Tahoma"/>
              </a:rPr>
              <a:pPr marL="342900" marR="0" lvl="0" indent="-342900" algn="r" defTabSz="457200" rtl="0" eaLnBrk="1" fontAlgn="auto" latinLnBrk="0" hangingPunct="1">
                <a:lnSpc>
                  <a:spcPct val="100000"/>
                </a:lnSpc>
                <a:spcBef>
                  <a:spcPct val="20000"/>
                </a:spcBef>
                <a:spcAft>
                  <a:spcPts val="0"/>
                </a:spcAft>
                <a:buClrTx/>
                <a:buSzTx/>
                <a:buFont typeface="Arial"/>
                <a:buNone/>
                <a:tabLst/>
                <a:defRPr/>
              </a:pPr>
              <a:t>‹#›</a:t>
            </a:fld>
            <a:endParaRPr kumimoji="0" lang="en-US" sz="1050" b="0" i="0" u="none" strike="noStrike" kern="1200" cap="none" spc="0" normalizeH="0" baseline="0" noProof="0" dirty="0">
              <a:ln>
                <a:noFill/>
              </a:ln>
              <a:solidFill>
                <a:srgbClr val="000000"/>
              </a:solidFill>
              <a:effectLst/>
              <a:uLnTx/>
              <a:uFillTx/>
              <a:latin typeface="Tahoma"/>
              <a:ea typeface="+mn-ea"/>
              <a:cs typeface="Tahoma"/>
            </a:endParaRPr>
          </a:p>
        </p:txBody>
      </p:sp>
    </p:spTree>
  </p:cSld>
  <p:clrMap bg1="lt1" tx1="dk1" bg2="lt2" tx2="dk2" accent1="accent1" accent2="accent2" accent3="accent3" accent4="accent4" accent5="accent5" accent6="accent6" hlink="hlink" folHlink="folHlink"/>
  <p:sldLayoutIdLst>
    <p:sldLayoutId id="2147483669" r:id="rId1"/>
  </p:sldLayoutIdLst>
  <p:hf hdr="0" ftr="0" dt="0"/>
  <p:txStyles>
    <p:titleStyle>
      <a:lvl1pPr algn="l" defTabSz="457200" rtl="0" eaLnBrk="1" latinLnBrk="0" hangingPunct="1">
        <a:spcBef>
          <a:spcPct val="0"/>
        </a:spcBef>
        <a:buNone/>
        <a:defRPr sz="2400" b="0" kern="1200">
          <a:solidFill>
            <a:schemeClr val="tx1"/>
          </a:solidFill>
          <a:latin typeface="Tahoma"/>
          <a:ea typeface="+mj-ea"/>
          <a:cs typeface="Tahoma"/>
        </a:defRPr>
      </a:lvl1pPr>
    </p:titleStyle>
    <p:bodyStyle>
      <a:lvl1pPr marL="0" indent="-342900" algn="l" defTabSz="457200" rtl="0" eaLnBrk="1" latinLnBrk="0" hangingPunct="1">
        <a:spcBef>
          <a:spcPct val="20000"/>
        </a:spcBef>
        <a:buFontTx/>
        <a:buNone/>
        <a:defRPr sz="950" kern="1200">
          <a:solidFill>
            <a:srgbClr val="000000"/>
          </a:solidFill>
          <a:latin typeface="Tahoma"/>
          <a:ea typeface="+mn-ea"/>
          <a:cs typeface="Tahoma"/>
        </a:defRPr>
      </a:lvl1pPr>
      <a:lvl2pPr marL="0" indent="-285750" algn="l" defTabSz="457200" rtl="0" eaLnBrk="1" latinLnBrk="0" hangingPunct="1">
        <a:spcBef>
          <a:spcPct val="20000"/>
        </a:spcBef>
        <a:buFontTx/>
        <a:buNone/>
        <a:defRPr sz="950" kern="1200">
          <a:solidFill>
            <a:srgbClr val="000000"/>
          </a:solidFill>
          <a:latin typeface="Tahoma"/>
          <a:ea typeface="+mn-ea"/>
          <a:cs typeface="Tahoma"/>
        </a:defRPr>
      </a:lvl2pPr>
      <a:lvl3pPr marL="0" indent="-228600" algn="l" defTabSz="457200" rtl="0" eaLnBrk="1" latinLnBrk="0" hangingPunct="1">
        <a:spcBef>
          <a:spcPct val="20000"/>
        </a:spcBef>
        <a:buFontTx/>
        <a:buNone/>
        <a:defRPr sz="950" kern="1200">
          <a:solidFill>
            <a:srgbClr val="000000"/>
          </a:solidFill>
          <a:latin typeface="Tahoma"/>
          <a:ea typeface="+mn-ea"/>
          <a:cs typeface="Tahoma"/>
        </a:defRPr>
      </a:lvl3pPr>
      <a:lvl4pPr marL="0" indent="-228600" algn="l" defTabSz="457200" rtl="0" eaLnBrk="1" latinLnBrk="0" hangingPunct="1">
        <a:spcBef>
          <a:spcPct val="20000"/>
        </a:spcBef>
        <a:buFontTx/>
        <a:buNone/>
        <a:defRPr sz="950" kern="1200">
          <a:solidFill>
            <a:srgbClr val="000000"/>
          </a:solidFill>
          <a:latin typeface="Tahoma"/>
          <a:ea typeface="+mn-ea"/>
          <a:cs typeface="Tahoma"/>
        </a:defRPr>
      </a:lvl4pPr>
      <a:lvl5pPr marL="0" indent="-228600" algn="l" defTabSz="457200" rtl="0" eaLnBrk="1" latinLnBrk="0" hangingPunct="1">
        <a:spcBef>
          <a:spcPct val="20000"/>
        </a:spcBef>
        <a:buFontTx/>
        <a:buNone/>
        <a:defRPr sz="950" kern="1200">
          <a:solidFill>
            <a:srgbClr val="000000"/>
          </a:solidFill>
          <a:latin typeface="Tahoma"/>
          <a:ea typeface="+mn-ea"/>
          <a:cs typeface="Tahom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0.pd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60.pdf"/><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60.pd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d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8.Intro.png"/>
          <p:cNvPicPr>
            <a:picLocks noChangeAspect="1"/>
          </p:cNvPicPr>
          <p:nvPr/>
        </p:nvPicPr>
        <p:blipFill>
          <a:blip r:embed="rId2"/>
          <a:stretch>
            <a:fillRect/>
          </a:stretch>
        </p:blipFill>
        <p:spPr>
          <a:xfrm>
            <a:off x="0" y="0"/>
            <a:ext cx="7772400" cy="10058400"/>
          </a:xfrm>
          <a:prstGeom prst="rect">
            <a:avLst/>
          </a:prstGeom>
        </p:spPr>
      </p:pic>
      <p:sp>
        <p:nvSpPr>
          <p:cNvPr id="5" name="TextBox 4"/>
          <p:cNvSpPr txBox="1"/>
          <p:nvPr/>
        </p:nvSpPr>
        <p:spPr>
          <a:xfrm>
            <a:off x="1311729" y="4570619"/>
            <a:ext cx="3102491" cy="1446550"/>
          </a:xfrm>
          <a:prstGeom prst="rect">
            <a:avLst/>
          </a:prstGeom>
          <a:noFill/>
        </p:spPr>
        <p:txBody>
          <a:bodyPr wrap="square" rtlCol="0">
            <a:spAutoFit/>
          </a:bodyPr>
          <a:lstStyle/>
          <a:p>
            <a:r>
              <a:rPr lang="en-US" sz="3200" dirty="0">
                <a:solidFill>
                  <a:srgbClr val="FFFFFF"/>
                </a:solidFill>
              </a:rPr>
              <a:t>Client Content Migration Guide</a:t>
            </a:r>
          </a:p>
          <a:p>
            <a:endParaRPr lang="en-US" sz="2400" dirty="0">
              <a:solidFill>
                <a:srgbClr val="FFFFFF"/>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4220" y="9060661"/>
            <a:ext cx="3032766" cy="551689"/>
          </a:xfrm>
          <a:prstGeom prst="rect">
            <a:avLst/>
          </a:prstGeom>
        </p:spPr>
      </p:pic>
    </p:spTree>
    <p:extLst>
      <p:ext uri="{BB962C8B-B14F-4D97-AF65-F5344CB8AC3E}">
        <p14:creationId xmlns:p14="http://schemas.microsoft.com/office/powerpoint/2010/main" val="1878451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p:nvPr/>
        </p:nvSpPr>
        <p:spPr>
          <a:xfrm>
            <a:off x="1313605" y="1257300"/>
            <a:ext cx="5350932" cy="67907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200" dirty="0">
                <a:solidFill>
                  <a:schemeClr val="dk1"/>
                </a:solidFill>
                <a:latin typeface="Tahoma"/>
                <a:ea typeface="Tahoma"/>
                <a:cs typeface="Tahoma"/>
                <a:sym typeface="Tahoma"/>
              </a:rPr>
              <a:t>Setting Up the Box Folder</a:t>
            </a:r>
            <a:endParaRPr lang="en-US" sz="2400" dirty="0">
              <a:solidFill>
                <a:schemeClr val="dk1"/>
              </a:solidFill>
              <a:latin typeface="Trebuchet MS"/>
              <a:ea typeface="Trebuchet MS"/>
              <a:cs typeface="Trebuchet MS"/>
              <a:sym typeface="Trebuchet MS"/>
            </a:endParaRPr>
          </a:p>
        </p:txBody>
      </p:sp>
      <p:sp>
        <p:nvSpPr>
          <p:cNvPr id="109" name="Shape 109"/>
          <p:cNvSpPr txBox="1"/>
          <p:nvPr/>
        </p:nvSpPr>
        <p:spPr>
          <a:xfrm>
            <a:off x="1143000" y="4546600"/>
            <a:ext cx="184666"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Trebuchet MS"/>
                <a:ea typeface="Trebuchet MS"/>
                <a:cs typeface="Trebuchet MS"/>
                <a:sym typeface="Trebuchet MS"/>
              </a:rPr>
              <a:t>      </a:t>
            </a:r>
          </a:p>
        </p:txBody>
      </p:sp>
      <p:cxnSp>
        <p:nvCxnSpPr>
          <p:cNvPr id="110" name="Shape 110"/>
          <p:cNvCxnSpPr/>
          <p:nvPr/>
        </p:nvCxnSpPr>
        <p:spPr>
          <a:xfrm>
            <a:off x="1327666" y="1800213"/>
            <a:ext cx="5589270" cy="1587"/>
          </a:xfrm>
          <a:prstGeom prst="straightConnector1">
            <a:avLst/>
          </a:prstGeom>
          <a:noFill/>
          <a:ln w="12700" cap="flat" cmpd="sng">
            <a:solidFill>
              <a:schemeClr val="dk1"/>
            </a:solidFill>
            <a:prstDash val="solid"/>
            <a:round/>
            <a:headEnd type="none" w="med" len="med"/>
            <a:tailEnd type="none" w="med" len="med"/>
          </a:ln>
        </p:spPr>
      </p:cxnSp>
      <p:pic>
        <p:nvPicPr>
          <p:cNvPr id="111" name="Shape 111"/>
          <p:cNvPicPr preferRelativeResize="0"/>
          <p:nvPr/>
        </p:nvPicPr>
        <p:blipFill rotWithShape="1">
          <a:blip r:embed="rId3">
            <a:alphaModFix/>
          </a:blip>
          <a:srcRect/>
          <a:stretch/>
        </p:blipFill>
        <p:spPr>
          <a:xfrm>
            <a:off x="-33866" y="1240366"/>
            <a:ext cx="863599" cy="8877300"/>
          </a:xfrm>
          <a:prstGeom prst="rect">
            <a:avLst/>
          </a:prstGeom>
          <a:noFill/>
          <a:ln>
            <a:noFill/>
          </a:ln>
        </p:spPr>
      </p:pic>
      <p:sp>
        <p:nvSpPr>
          <p:cNvPr id="113" name="Shape 113"/>
          <p:cNvSpPr/>
          <p:nvPr/>
        </p:nvSpPr>
        <p:spPr>
          <a:xfrm>
            <a:off x="1327666" y="1815246"/>
            <a:ext cx="5799150" cy="736898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Tahoma"/>
              <a:buNone/>
            </a:pPr>
            <a:r>
              <a:rPr lang="en-US" sz="1100" dirty="0">
                <a:solidFill>
                  <a:srgbClr val="000000"/>
                </a:solidFill>
                <a:latin typeface="Tahoma"/>
                <a:ea typeface="Tahoma"/>
                <a:cs typeface="Tahoma"/>
                <a:sym typeface="Tahoma"/>
              </a:rPr>
              <a:t>Once the Content Migration materials have been prepared (Proposed Sitemap, Department Access Matrix &amp; User Permissions, and the Content Migration Templates), the final step is to add the Content Migration Templates, images, and documents to the Box folder provided by your Project Manager earlier in the project process.</a:t>
            </a:r>
          </a:p>
          <a:p>
            <a:pPr marL="0" marR="0" lvl="0" indent="0" algn="l" rtl="0">
              <a:lnSpc>
                <a:spcPct val="100000"/>
              </a:lnSpc>
              <a:spcBef>
                <a:spcPts val="0"/>
              </a:spcBef>
              <a:spcAft>
                <a:spcPts val="0"/>
              </a:spcAft>
              <a:buClr>
                <a:srgbClr val="000000"/>
              </a:buClr>
              <a:buSzPct val="25000"/>
              <a:buFont typeface="Tahoma"/>
              <a:buNone/>
            </a:pPr>
            <a:endParaRPr lang="en-US" sz="1100" dirty="0">
              <a:solidFill>
                <a:srgbClr val="000000"/>
              </a:solidFill>
              <a:latin typeface="Tahoma"/>
              <a:ea typeface="Tahoma"/>
              <a:cs typeface="Tahoma"/>
              <a:sym typeface="Tahoma"/>
            </a:endParaRPr>
          </a:p>
          <a:p>
            <a:pPr lvl="0"/>
            <a:r>
              <a:rPr lang="en-US" sz="1400" dirty="0">
                <a:solidFill>
                  <a:srgbClr val="381F6B"/>
                </a:solidFill>
              </a:rPr>
              <a:t>Folder Structure</a:t>
            </a:r>
          </a:p>
          <a:p>
            <a:pPr>
              <a:buClr>
                <a:srgbClr val="000000"/>
              </a:buClr>
              <a:buSzPct val="25000"/>
            </a:pPr>
            <a:r>
              <a:rPr lang="en-US" sz="1100" dirty="0">
                <a:solidFill>
                  <a:srgbClr val="000000"/>
                </a:solidFill>
                <a:latin typeface="Tahoma"/>
                <a:ea typeface="Tahoma"/>
                <a:cs typeface="Tahoma"/>
                <a:sym typeface="Tahoma"/>
              </a:rPr>
              <a:t>The Box folder should be organized so that each page is contained within its own folder, with the subpages being relegated to subfolders within their respective parent pages. Additionally, each folder should contain the following:</a:t>
            </a:r>
          </a:p>
          <a:p>
            <a:pPr>
              <a:buClr>
                <a:srgbClr val="000000"/>
              </a:buClr>
              <a:buSzPct val="25000"/>
            </a:pPr>
            <a:r>
              <a:rPr lang="en-US" sz="1100" dirty="0">
                <a:solidFill>
                  <a:srgbClr val="000000"/>
                </a:solidFill>
                <a:latin typeface="Tahoma"/>
                <a:ea typeface="Tahoma"/>
                <a:cs typeface="Tahoma"/>
                <a:sym typeface="Tahoma"/>
              </a:rPr>
              <a:t>Content Migration template for the page</a:t>
            </a:r>
          </a:p>
          <a:p>
            <a:pPr>
              <a:buClr>
                <a:srgbClr val="000000"/>
              </a:buClr>
              <a:buSzPct val="25000"/>
              <a:buAutoNum type="arabicPeriod"/>
            </a:pPr>
            <a:r>
              <a:rPr lang="en-US" sz="1100" dirty="0">
                <a:solidFill>
                  <a:srgbClr val="000000"/>
                </a:solidFill>
                <a:latin typeface="Tahoma"/>
                <a:ea typeface="Tahoma"/>
                <a:cs typeface="Tahoma"/>
                <a:sym typeface="Tahoma"/>
              </a:rPr>
              <a:t>Folder for Images linked on the page</a:t>
            </a:r>
          </a:p>
          <a:p>
            <a:pPr>
              <a:buClr>
                <a:srgbClr val="000000"/>
              </a:buClr>
              <a:buSzPct val="25000"/>
              <a:buAutoNum type="arabicPeriod"/>
            </a:pPr>
            <a:r>
              <a:rPr lang="en-US" sz="1100" dirty="0">
                <a:solidFill>
                  <a:srgbClr val="000000"/>
                </a:solidFill>
                <a:latin typeface="Tahoma"/>
                <a:ea typeface="Tahoma"/>
                <a:cs typeface="Tahoma"/>
                <a:sym typeface="Tahoma"/>
              </a:rPr>
              <a:t>Folder for documents linked on the page</a:t>
            </a:r>
          </a:p>
          <a:p>
            <a:pPr>
              <a:buClr>
                <a:srgbClr val="000000"/>
              </a:buClr>
              <a:buSzPct val="25000"/>
              <a:buAutoNum type="arabicPeriod"/>
            </a:pPr>
            <a:endParaRPr lang="en-US" sz="1100" dirty="0">
              <a:solidFill>
                <a:srgbClr val="000000"/>
              </a:solidFill>
              <a:latin typeface="Tahoma"/>
              <a:ea typeface="Tahoma"/>
              <a:cs typeface="Tahoma"/>
              <a:sym typeface="Tahoma"/>
            </a:endParaRPr>
          </a:p>
          <a:p>
            <a:pPr>
              <a:buClr>
                <a:srgbClr val="000000"/>
              </a:buClr>
              <a:buSzPct val="25000"/>
            </a:pPr>
            <a:r>
              <a:rPr lang="en-US" sz="1100" dirty="0">
                <a:solidFill>
                  <a:srgbClr val="000000"/>
                </a:solidFill>
                <a:latin typeface="Tahoma"/>
                <a:ea typeface="Tahoma"/>
                <a:cs typeface="Tahoma"/>
                <a:sym typeface="Tahoma"/>
              </a:rPr>
              <a:t>Here is a quick visual representation of how the folders should be set up:</a:t>
            </a:r>
          </a:p>
          <a:p>
            <a:pPr marL="285750" indent="-285750">
              <a:buClr>
                <a:srgbClr val="000000"/>
              </a:buClr>
              <a:buSzPct val="100000"/>
              <a:buFont typeface="+mj-lt"/>
              <a:buAutoNum type="romanUcPeriod"/>
            </a:pPr>
            <a:r>
              <a:rPr lang="en-US" sz="1100" dirty="0">
                <a:solidFill>
                  <a:srgbClr val="000000"/>
                </a:solidFill>
                <a:latin typeface="Tahoma"/>
                <a:ea typeface="Tahoma"/>
                <a:cs typeface="Tahoma"/>
                <a:sym typeface="Tahoma"/>
              </a:rPr>
              <a:t>Level 1 Page Folder</a:t>
            </a:r>
          </a:p>
          <a:p>
            <a:pPr marL="742950" lvl="1" indent="-285750">
              <a:buClr>
                <a:srgbClr val="000000"/>
              </a:buClr>
              <a:buSzPct val="100000"/>
              <a:buFont typeface="+mj-lt"/>
              <a:buAutoNum type="romanUcPeriod"/>
            </a:pPr>
            <a:r>
              <a:rPr lang="en-US" sz="1100" dirty="0">
                <a:solidFill>
                  <a:srgbClr val="000000"/>
                </a:solidFill>
                <a:latin typeface="Tahoma"/>
                <a:ea typeface="Tahoma"/>
                <a:cs typeface="Tahoma"/>
                <a:sym typeface="Tahoma"/>
              </a:rPr>
              <a:t>Level 2 Page 1 Folder</a:t>
            </a:r>
          </a:p>
          <a:p>
            <a:pPr marL="1200150" lvl="2" indent="-285750">
              <a:buClr>
                <a:srgbClr val="000000"/>
              </a:buClr>
              <a:buSzPct val="100000"/>
              <a:buFont typeface="+mj-lt"/>
              <a:buAutoNum type="romanUcPeriod"/>
            </a:pPr>
            <a:r>
              <a:rPr lang="en-US" sz="1100" dirty="0">
                <a:solidFill>
                  <a:srgbClr val="000000"/>
                </a:solidFill>
                <a:latin typeface="Tahoma"/>
                <a:ea typeface="Tahoma"/>
                <a:cs typeface="Tahoma"/>
                <a:sym typeface="Tahoma"/>
              </a:rPr>
              <a:t>Level 3 Page 1 Folder</a:t>
            </a:r>
          </a:p>
          <a:p>
            <a:pPr marL="1200150" lvl="2" indent="-285750">
              <a:buClr>
                <a:srgbClr val="000000"/>
              </a:buClr>
              <a:buSzPct val="100000"/>
              <a:buFont typeface="+mj-lt"/>
              <a:buAutoNum type="romanUcPeriod"/>
            </a:pPr>
            <a:r>
              <a:rPr lang="en-US" sz="1100" dirty="0">
                <a:solidFill>
                  <a:srgbClr val="000000"/>
                </a:solidFill>
                <a:latin typeface="Tahoma"/>
                <a:ea typeface="Tahoma"/>
                <a:cs typeface="Tahoma"/>
                <a:sym typeface="Tahoma"/>
              </a:rPr>
              <a:t>Images Folder</a:t>
            </a:r>
          </a:p>
          <a:p>
            <a:pPr marL="1200150" lvl="2" indent="-285750">
              <a:buClr>
                <a:srgbClr val="000000"/>
              </a:buClr>
              <a:buSzPct val="100000"/>
              <a:buFont typeface="+mj-lt"/>
              <a:buAutoNum type="romanUcPeriod"/>
            </a:pPr>
            <a:r>
              <a:rPr lang="en-US" sz="1100" dirty="0">
                <a:solidFill>
                  <a:srgbClr val="000000"/>
                </a:solidFill>
                <a:latin typeface="Tahoma"/>
                <a:ea typeface="Tahoma"/>
                <a:cs typeface="Tahoma"/>
                <a:sym typeface="Tahoma"/>
              </a:rPr>
              <a:t>Documents/Attachments Folder</a:t>
            </a:r>
          </a:p>
          <a:p>
            <a:pPr marL="1200150" lvl="2" indent="-285750">
              <a:buClr>
                <a:srgbClr val="000000"/>
              </a:buClr>
              <a:buSzPct val="100000"/>
              <a:buFont typeface="+mj-lt"/>
              <a:buAutoNum type="romanUcPeriod"/>
            </a:pPr>
            <a:r>
              <a:rPr lang="en-US" sz="1100" dirty="0">
                <a:solidFill>
                  <a:srgbClr val="000000"/>
                </a:solidFill>
                <a:latin typeface="Tahoma"/>
                <a:ea typeface="Tahoma"/>
                <a:cs typeface="Tahoma"/>
                <a:sym typeface="Tahoma"/>
              </a:rPr>
              <a:t>Content Migration Template.doc</a:t>
            </a:r>
          </a:p>
          <a:p>
            <a:pPr marL="742950" lvl="1" indent="-285750">
              <a:buClr>
                <a:srgbClr val="000000"/>
              </a:buClr>
              <a:buSzPct val="100000"/>
              <a:buFont typeface="+mj-lt"/>
              <a:buAutoNum type="romanUcPeriod"/>
            </a:pPr>
            <a:r>
              <a:rPr lang="en-US" sz="1100" dirty="0">
                <a:solidFill>
                  <a:srgbClr val="000000"/>
                </a:solidFill>
                <a:latin typeface="Tahoma"/>
                <a:ea typeface="Tahoma"/>
                <a:cs typeface="Tahoma"/>
                <a:sym typeface="Tahoma"/>
              </a:rPr>
              <a:t>Level 2 Page 2 Folder</a:t>
            </a:r>
          </a:p>
          <a:p>
            <a:pPr marL="742950" lvl="1" indent="-285750">
              <a:buClr>
                <a:srgbClr val="000000"/>
              </a:buClr>
              <a:buSzPct val="100000"/>
              <a:buFont typeface="+mj-lt"/>
              <a:buAutoNum type="romanUcPeriod"/>
            </a:pPr>
            <a:r>
              <a:rPr lang="en-US" sz="1100" dirty="0">
                <a:solidFill>
                  <a:srgbClr val="000000"/>
                </a:solidFill>
                <a:latin typeface="Tahoma"/>
                <a:ea typeface="Tahoma"/>
                <a:cs typeface="Tahoma"/>
                <a:sym typeface="Tahoma"/>
              </a:rPr>
              <a:t>Images folder</a:t>
            </a:r>
          </a:p>
          <a:p>
            <a:pPr marL="742950" lvl="1" indent="-285750">
              <a:buClr>
                <a:srgbClr val="000000"/>
              </a:buClr>
              <a:buSzPct val="100000"/>
              <a:buFont typeface="+mj-lt"/>
              <a:buAutoNum type="romanUcPeriod"/>
            </a:pPr>
            <a:r>
              <a:rPr lang="en-US" sz="1100" dirty="0">
                <a:solidFill>
                  <a:srgbClr val="000000"/>
                </a:solidFill>
                <a:latin typeface="Tahoma"/>
                <a:ea typeface="Tahoma"/>
                <a:cs typeface="Tahoma"/>
                <a:sym typeface="Tahoma"/>
              </a:rPr>
              <a:t>Documents/Attachments folder</a:t>
            </a:r>
          </a:p>
          <a:p>
            <a:pPr marL="742950" lvl="1" indent="-285750">
              <a:buClr>
                <a:srgbClr val="000000"/>
              </a:buClr>
              <a:buSzPct val="100000"/>
              <a:buFont typeface="+mj-lt"/>
              <a:buAutoNum type="romanUcPeriod"/>
            </a:pPr>
            <a:r>
              <a:rPr lang="en-US" sz="1100" dirty="0">
                <a:solidFill>
                  <a:srgbClr val="000000"/>
                </a:solidFill>
                <a:latin typeface="Tahoma"/>
                <a:ea typeface="Tahoma"/>
                <a:cs typeface="Tahoma"/>
                <a:sym typeface="Tahoma"/>
              </a:rPr>
              <a:t>Content Migration Template.doc</a:t>
            </a:r>
          </a:p>
          <a:p>
            <a:pPr marL="742950" lvl="1" indent="-285750">
              <a:buClr>
                <a:srgbClr val="000000"/>
              </a:buClr>
              <a:buSzPct val="100000"/>
              <a:buFont typeface="+mj-lt"/>
              <a:buAutoNum type="romanUcPeriod"/>
            </a:pPr>
            <a:endParaRPr lang="en-US" sz="1100" dirty="0">
              <a:solidFill>
                <a:srgbClr val="000000"/>
              </a:solidFill>
              <a:latin typeface="Tahoma"/>
              <a:ea typeface="Tahoma"/>
              <a:cs typeface="Tahoma"/>
              <a:sym typeface="Tahoma"/>
            </a:endParaRPr>
          </a:p>
          <a:p>
            <a:pPr>
              <a:buClr>
                <a:srgbClr val="000000"/>
              </a:buClr>
              <a:buSzPct val="100000"/>
            </a:pPr>
            <a:r>
              <a:rPr lang="en-US" sz="1100" dirty="0">
                <a:solidFill>
                  <a:srgbClr val="000000"/>
                </a:solidFill>
                <a:latin typeface="Tahoma"/>
                <a:ea typeface="Tahoma"/>
                <a:cs typeface="Tahoma"/>
                <a:sym typeface="Tahoma"/>
              </a:rPr>
              <a:t>Images and documents will be sorted by Content Group for the Image Library and Document Central, but if your organization wants a specific folder structure, please provide it to your Project Manager.</a:t>
            </a:r>
          </a:p>
        </p:txBody>
      </p:sp>
    </p:spTree>
    <p:extLst>
      <p:ext uri="{BB962C8B-B14F-4D97-AF65-F5344CB8AC3E}">
        <p14:creationId xmlns:p14="http://schemas.microsoft.com/office/powerpoint/2010/main" val="1747565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13606" y="1257300"/>
            <a:ext cx="5350933" cy="954107"/>
          </a:xfrm>
          <a:prstGeom prst="rect">
            <a:avLst/>
          </a:prstGeom>
          <a:noFill/>
        </p:spPr>
        <p:txBody>
          <a:bodyPr wrap="square" rtlCol="0" anchor="t">
            <a:spAutoFit/>
          </a:bodyPr>
          <a:lstStyle/>
          <a:p>
            <a:pPr marR="0" lvl="0" indent="0" fontAlgn="auto">
              <a:lnSpc>
                <a:spcPct val="100000"/>
              </a:lnSpc>
              <a:spcBef>
                <a:spcPts val="0"/>
              </a:spcBef>
              <a:spcAft>
                <a:spcPts val="0"/>
              </a:spcAft>
              <a:buClrTx/>
              <a:buSzTx/>
              <a:buFontTx/>
              <a:buNone/>
              <a:tabLst/>
              <a:defRPr/>
            </a:pPr>
            <a:r>
              <a:rPr lang="en-US" sz="3200" dirty="0">
                <a:latin typeface="Tahoma"/>
                <a:cs typeface="Tahoma"/>
              </a:rPr>
              <a:t>3</a:t>
            </a:r>
            <a:r>
              <a:rPr lang="en-US" sz="3200" baseline="30000" dirty="0">
                <a:latin typeface="Tahoma"/>
                <a:cs typeface="Tahoma"/>
              </a:rPr>
              <a:t>rd</a:t>
            </a:r>
            <a:r>
              <a:rPr lang="en-US" sz="3200" dirty="0">
                <a:latin typeface="Tahoma"/>
                <a:cs typeface="Tahoma"/>
              </a:rPr>
              <a:t> Party Integrations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rPr>
              <a:t> </a:t>
            </a:r>
          </a:p>
        </p:txBody>
      </p:sp>
      <p:sp>
        <p:nvSpPr>
          <p:cNvPr id="6" name="TextBox 5"/>
          <p:cNvSpPr txBox="1"/>
          <p:nvPr/>
        </p:nvSpPr>
        <p:spPr>
          <a:xfrm>
            <a:off x="1143000" y="4546600"/>
            <a:ext cx="184666"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      </a:t>
            </a:r>
          </a:p>
        </p:txBody>
      </p:sp>
      <p:cxnSp>
        <p:nvCxnSpPr>
          <p:cNvPr id="10" name="Straight Connector 9"/>
          <p:cNvCxnSpPr/>
          <p:nvPr/>
        </p:nvCxnSpPr>
        <p:spPr>
          <a:xfrm>
            <a:off x="1414989" y="1761851"/>
            <a:ext cx="5589271" cy="1588"/>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33866" y="1240367"/>
            <a:ext cx="863600" cy="8877300"/>
          </a:xfrm>
          <a:prstGeom prst="rect">
            <a:avLst/>
          </a:prstGeom>
        </p:spPr>
      </p:pic>
      <p:sp>
        <p:nvSpPr>
          <p:cNvPr id="3" name="TextBox 2">
            <a:extLst>
              <a:ext uri="{FF2B5EF4-FFF2-40B4-BE49-F238E27FC236}">
                <a16:creationId xmlns:a16="http://schemas.microsoft.com/office/drawing/2014/main" id="{6F8F51A2-D3C9-4815-8266-4215B3D4E801}"/>
              </a:ext>
            </a:extLst>
          </p:cNvPr>
          <p:cNvSpPr txBox="1"/>
          <p:nvPr/>
        </p:nvSpPr>
        <p:spPr>
          <a:xfrm>
            <a:off x="1414989" y="2017059"/>
            <a:ext cx="5589271" cy="7294305"/>
          </a:xfrm>
          <a:prstGeom prst="rect">
            <a:avLst/>
          </a:prstGeom>
          <a:noFill/>
        </p:spPr>
        <p:txBody>
          <a:bodyPr wrap="square" rtlCol="0">
            <a:spAutoFit/>
          </a:bodyPr>
          <a:lstStyle/>
          <a:p>
            <a:r>
              <a:rPr lang="en-US" sz="1100" dirty="0">
                <a:solidFill>
                  <a:srgbClr val="000000"/>
                </a:solidFill>
                <a:latin typeface="Tahoma"/>
                <a:ea typeface="Tahoma"/>
                <a:cs typeface="Tahoma"/>
              </a:rPr>
              <a:t>Most likely your team will have certain applications or tools that cannot be replicated using the </a:t>
            </a:r>
            <a:r>
              <a:rPr lang="en-US" sz="1100" dirty="0" err="1">
                <a:solidFill>
                  <a:srgbClr val="000000"/>
                </a:solidFill>
                <a:latin typeface="Tahoma"/>
                <a:ea typeface="Tahoma"/>
                <a:cs typeface="Tahoma"/>
              </a:rPr>
              <a:t>visionCMS</a:t>
            </a:r>
            <a:r>
              <a:rPr lang="en-US" sz="1100" dirty="0">
                <a:solidFill>
                  <a:srgbClr val="000000"/>
                </a:solidFill>
                <a:latin typeface="Tahoma"/>
                <a:ea typeface="Tahoma"/>
                <a:cs typeface="Tahoma"/>
              </a:rPr>
              <a:t> functionality without additional customization. In these instances, the 3rd party integrations will need to be reviewed on a case-by-case basis with your Project Manager. There are two primary methods of integrating these 3</a:t>
            </a:r>
            <a:r>
              <a:rPr lang="en-US" sz="1100" baseline="30000" dirty="0">
                <a:solidFill>
                  <a:srgbClr val="000000"/>
                </a:solidFill>
                <a:latin typeface="Tahoma"/>
                <a:ea typeface="Tahoma"/>
                <a:cs typeface="Tahoma"/>
              </a:rPr>
              <a:t>rd</a:t>
            </a:r>
            <a:r>
              <a:rPr lang="en-US" sz="1100" dirty="0">
                <a:solidFill>
                  <a:srgbClr val="000000"/>
                </a:solidFill>
                <a:latin typeface="Tahoma"/>
                <a:ea typeface="Tahoma"/>
                <a:cs typeface="Tahoma"/>
              </a:rPr>
              <a:t> party applications on the new site: </a:t>
            </a:r>
            <a:r>
              <a:rPr lang="en-US" sz="1100" dirty="0" err="1">
                <a:solidFill>
                  <a:srgbClr val="000000"/>
                </a:solidFill>
                <a:latin typeface="Tahoma"/>
                <a:ea typeface="Tahoma"/>
                <a:cs typeface="Tahoma"/>
              </a:rPr>
              <a:t>iFrame</a:t>
            </a:r>
            <a:r>
              <a:rPr lang="en-US" sz="1100" dirty="0">
                <a:solidFill>
                  <a:srgbClr val="000000"/>
                </a:solidFill>
                <a:latin typeface="Tahoma"/>
                <a:ea typeface="Tahoma"/>
                <a:cs typeface="Tahoma"/>
              </a:rPr>
              <a:t> and HTML Templates.</a:t>
            </a:r>
          </a:p>
          <a:p>
            <a:endParaRPr lang="en-US" sz="1100" dirty="0">
              <a:solidFill>
                <a:srgbClr val="000000"/>
              </a:solidFill>
              <a:latin typeface="Tahoma"/>
              <a:ea typeface="Tahoma"/>
              <a:cs typeface="Tahoma"/>
            </a:endParaRPr>
          </a:p>
          <a:p>
            <a:r>
              <a:rPr lang="en-US" sz="1400" dirty="0" err="1">
                <a:solidFill>
                  <a:srgbClr val="381F6B"/>
                </a:solidFill>
              </a:rPr>
              <a:t>iFrame</a:t>
            </a:r>
            <a:endParaRPr lang="en-US" sz="1400" dirty="0">
              <a:solidFill>
                <a:srgbClr val="381F6B"/>
              </a:solidFill>
            </a:endParaRPr>
          </a:p>
          <a:p>
            <a:r>
              <a:rPr lang="en-US" sz="1100" dirty="0">
                <a:solidFill>
                  <a:srgbClr val="000000"/>
                </a:solidFill>
                <a:latin typeface="Tahoma"/>
                <a:ea typeface="Tahoma"/>
                <a:cs typeface="Tahoma"/>
              </a:rPr>
              <a:t>An </a:t>
            </a:r>
            <a:r>
              <a:rPr lang="en-US" sz="1100" dirty="0" err="1">
                <a:solidFill>
                  <a:srgbClr val="000000"/>
                </a:solidFill>
                <a:latin typeface="Tahoma"/>
                <a:ea typeface="Tahoma"/>
                <a:cs typeface="Tahoma"/>
              </a:rPr>
              <a:t>iFrame</a:t>
            </a:r>
            <a:r>
              <a:rPr lang="en-US" sz="1100" dirty="0">
                <a:solidFill>
                  <a:srgbClr val="000000"/>
                </a:solidFill>
                <a:latin typeface="Tahoma"/>
                <a:ea typeface="Tahoma"/>
                <a:cs typeface="Tahoma"/>
              </a:rPr>
              <a:t> allows you to place external content within a given space, allowing the framed content to appear seamlessly integrated within the page. </a:t>
            </a:r>
            <a:r>
              <a:rPr lang="en-US" sz="1100" dirty="0" err="1">
                <a:solidFill>
                  <a:srgbClr val="000000"/>
                </a:solidFill>
                <a:latin typeface="Tahoma"/>
                <a:ea typeface="Tahoma"/>
                <a:cs typeface="Tahoma"/>
              </a:rPr>
              <a:t>iFrames</a:t>
            </a:r>
            <a:r>
              <a:rPr lang="en-US" sz="1100" dirty="0">
                <a:solidFill>
                  <a:srgbClr val="000000"/>
                </a:solidFill>
                <a:latin typeface="Tahoma"/>
                <a:ea typeface="Tahoma"/>
                <a:cs typeface="Tahoma"/>
              </a:rPr>
              <a:t> are added using the HTML editor and inserting the </a:t>
            </a:r>
            <a:r>
              <a:rPr lang="en-US" sz="1100" dirty="0" err="1">
                <a:solidFill>
                  <a:srgbClr val="000000"/>
                </a:solidFill>
                <a:latin typeface="Tahoma"/>
                <a:ea typeface="Tahoma"/>
                <a:cs typeface="Tahoma"/>
              </a:rPr>
              <a:t>iFrame</a:t>
            </a:r>
            <a:r>
              <a:rPr lang="en-US" sz="1100" dirty="0">
                <a:solidFill>
                  <a:srgbClr val="000000"/>
                </a:solidFill>
                <a:latin typeface="Tahoma"/>
                <a:ea typeface="Tahoma"/>
                <a:cs typeface="Tahoma"/>
              </a:rPr>
              <a:t> tag into the desired position. </a:t>
            </a:r>
          </a:p>
          <a:p>
            <a:endParaRPr lang="en-US" sz="1100" dirty="0">
              <a:solidFill>
                <a:srgbClr val="000000"/>
              </a:solidFill>
              <a:latin typeface="Tahoma"/>
              <a:ea typeface="Tahoma"/>
              <a:cs typeface="Tahoma"/>
            </a:endParaRPr>
          </a:p>
          <a:p>
            <a:r>
              <a:rPr lang="en-US" sz="1100" dirty="0">
                <a:solidFill>
                  <a:srgbClr val="000000"/>
                </a:solidFill>
                <a:latin typeface="Tahoma"/>
                <a:ea typeface="Tahoma"/>
                <a:cs typeface="Tahoma"/>
              </a:rPr>
              <a:t>Keep in mind that the framed content needs to fit within dimensions of the content area, otherwise website viewers will have to use scroll bars to adjust the frame view to see all of the framed content.</a:t>
            </a:r>
          </a:p>
          <a:p>
            <a:endParaRPr lang="en-US" sz="1100" dirty="0">
              <a:solidFill>
                <a:srgbClr val="000000"/>
              </a:solidFill>
              <a:latin typeface="Tahoma"/>
              <a:ea typeface="Tahoma"/>
              <a:cs typeface="Tahoma"/>
            </a:endParaRPr>
          </a:p>
          <a:p>
            <a:r>
              <a:rPr lang="en-US" sz="1100" dirty="0">
                <a:solidFill>
                  <a:srgbClr val="000000"/>
                </a:solidFill>
                <a:latin typeface="Tahoma"/>
                <a:ea typeface="Tahoma"/>
                <a:cs typeface="Tahoma"/>
              </a:rPr>
              <a:t>Lastly, any content that is </a:t>
            </a:r>
            <a:r>
              <a:rPr lang="en-US" sz="1100" dirty="0" err="1">
                <a:solidFill>
                  <a:srgbClr val="000000"/>
                </a:solidFill>
                <a:latin typeface="Tahoma"/>
                <a:ea typeface="Tahoma"/>
                <a:cs typeface="Tahoma"/>
              </a:rPr>
              <a:t>iFramed</a:t>
            </a:r>
            <a:r>
              <a:rPr lang="en-US" sz="1100" dirty="0">
                <a:solidFill>
                  <a:srgbClr val="000000"/>
                </a:solidFill>
                <a:latin typeface="Tahoma"/>
                <a:ea typeface="Tahoma"/>
                <a:cs typeface="Tahoma"/>
              </a:rPr>
              <a:t> should come from an SSL-protected URL. If using https instead of http in the URL results in the content not appearing, then it will have issues displaying on your site if it utilizes https.</a:t>
            </a:r>
          </a:p>
          <a:p>
            <a:endParaRPr lang="en-US" sz="1100" dirty="0">
              <a:solidFill>
                <a:srgbClr val="000000"/>
              </a:solidFill>
              <a:latin typeface="Tahoma"/>
              <a:ea typeface="Tahoma"/>
              <a:cs typeface="Tahoma"/>
            </a:endParaRPr>
          </a:p>
          <a:p>
            <a:r>
              <a:rPr lang="en-US" sz="1400" dirty="0">
                <a:solidFill>
                  <a:srgbClr val="381F6B"/>
                </a:solidFill>
              </a:rPr>
              <a:t>HTML Template</a:t>
            </a:r>
          </a:p>
          <a:p>
            <a:r>
              <a:rPr lang="en-US" sz="1100" dirty="0">
                <a:solidFill>
                  <a:srgbClr val="000000"/>
                </a:solidFill>
                <a:latin typeface="Tahoma"/>
                <a:ea typeface="Tahoma"/>
                <a:cs typeface="Tahoma"/>
              </a:rPr>
              <a:t>In cases where an </a:t>
            </a:r>
            <a:r>
              <a:rPr lang="en-US" sz="1100" dirty="0" err="1">
                <a:solidFill>
                  <a:srgbClr val="000000"/>
                </a:solidFill>
                <a:latin typeface="Tahoma"/>
                <a:ea typeface="Tahoma"/>
                <a:cs typeface="Tahoma"/>
              </a:rPr>
              <a:t>iFrame</a:t>
            </a:r>
            <a:r>
              <a:rPr lang="en-US" sz="1100" dirty="0">
                <a:solidFill>
                  <a:srgbClr val="000000"/>
                </a:solidFill>
                <a:latin typeface="Tahoma"/>
                <a:ea typeface="Tahoma"/>
                <a:cs typeface="Tahoma"/>
              </a:rPr>
              <a:t> is not sufficient for displaying the content either due to SSL issues or the content not framing correctly, an HTML template is a suitable replacement. Pages utilizing an HTML template exist within your internal network on a subdomain, but will feature the same appearance and layout as the main website.</a:t>
            </a:r>
          </a:p>
          <a:p>
            <a:endParaRPr lang="en-US" sz="1100" dirty="0">
              <a:solidFill>
                <a:srgbClr val="000000"/>
              </a:solidFill>
              <a:latin typeface="Tahoma"/>
              <a:ea typeface="Tahoma"/>
              <a:cs typeface="Tahoma"/>
            </a:endParaRPr>
          </a:p>
          <a:p>
            <a:r>
              <a:rPr lang="en-US" sz="1100" dirty="0">
                <a:solidFill>
                  <a:srgbClr val="000000"/>
                </a:solidFill>
                <a:latin typeface="Tahoma"/>
                <a:ea typeface="Tahoma"/>
                <a:cs typeface="Tahoma"/>
              </a:rPr>
              <a:t>Once development for your site has been completed, ask the Project Manager to provide the HTML templates. The HTML templates can be utilized like so:</a:t>
            </a:r>
          </a:p>
          <a:p>
            <a:pPr indent="-228600">
              <a:buFont typeface="+mj-lt"/>
              <a:buAutoNum type="arabicPeriod"/>
            </a:pPr>
            <a:r>
              <a:rPr lang="en-US" sz="1400" dirty="0">
                <a:solidFill>
                  <a:srgbClr val="381F6B"/>
                </a:solidFill>
              </a:rPr>
              <a:t>Open the template for the site/page style you are trying to use: </a:t>
            </a:r>
          </a:p>
          <a:p>
            <a:pPr marL="228600" indent="-228600">
              <a:buFont typeface="+mj-lt"/>
              <a:buAutoNum type="arabicPeriod"/>
            </a:pPr>
            <a:endParaRPr lang="en-US" sz="1100" dirty="0">
              <a:solidFill>
                <a:srgbClr val="000000"/>
              </a:solidFill>
              <a:latin typeface="Tahoma"/>
              <a:ea typeface="Tahoma"/>
              <a:cs typeface="Tahoma"/>
            </a:endParaRPr>
          </a:p>
          <a:p>
            <a:pPr marL="228600" indent="-228600">
              <a:buFont typeface="+mj-lt"/>
              <a:buAutoNum type="arabicPeriod"/>
            </a:pPr>
            <a:endParaRPr lang="en-US" sz="1100" dirty="0">
              <a:solidFill>
                <a:srgbClr val="000000"/>
              </a:solidFill>
              <a:latin typeface="Tahoma"/>
              <a:ea typeface="Tahoma"/>
              <a:cs typeface="Tahoma"/>
            </a:endParaRPr>
          </a:p>
          <a:p>
            <a:pPr marL="228600" indent="-228600">
              <a:buFont typeface="+mj-lt"/>
              <a:buAutoNum type="arabicPeriod"/>
            </a:pPr>
            <a:endParaRPr lang="en-US" sz="1100" dirty="0">
              <a:solidFill>
                <a:srgbClr val="000000"/>
              </a:solidFill>
              <a:latin typeface="Tahoma"/>
              <a:ea typeface="Tahoma"/>
              <a:cs typeface="Tahoma"/>
            </a:endParaRPr>
          </a:p>
          <a:p>
            <a:pPr marL="228600" indent="-228600">
              <a:buFont typeface="+mj-lt"/>
              <a:buAutoNum type="arabicPeriod"/>
            </a:pPr>
            <a:endParaRPr lang="en-US" sz="1100" dirty="0">
              <a:solidFill>
                <a:srgbClr val="000000"/>
              </a:solidFill>
              <a:latin typeface="Tahoma"/>
              <a:ea typeface="Tahoma"/>
              <a:cs typeface="Tahoma"/>
            </a:endParaRPr>
          </a:p>
          <a:p>
            <a:pPr marL="228600" indent="-228600">
              <a:buFont typeface="+mj-lt"/>
              <a:buAutoNum type="arabicPeriod"/>
            </a:pPr>
            <a:endParaRPr lang="en-US" sz="1100" dirty="0">
              <a:solidFill>
                <a:srgbClr val="000000"/>
              </a:solidFill>
              <a:latin typeface="Tahoma"/>
              <a:ea typeface="Tahoma"/>
              <a:cs typeface="Tahoma"/>
            </a:endParaRPr>
          </a:p>
          <a:p>
            <a:pPr marL="228600" indent="-228600">
              <a:buFont typeface="+mj-lt"/>
              <a:buAutoNum type="arabicPeriod"/>
            </a:pPr>
            <a:endParaRPr lang="en-US" sz="1100" dirty="0">
              <a:solidFill>
                <a:srgbClr val="000000"/>
              </a:solidFill>
              <a:latin typeface="Tahoma"/>
              <a:ea typeface="Tahoma"/>
              <a:cs typeface="Tahoma"/>
            </a:endParaRPr>
          </a:p>
          <a:p>
            <a:pPr marL="228600" indent="-228600">
              <a:buFont typeface="+mj-lt"/>
              <a:buAutoNum type="arabicPeriod"/>
            </a:pPr>
            <a:endParaRPr lang="en-US" sz="1100" dirty="0">
              <a:solidFill>
                <a:srgbClr val="000000"/>
              </a:solidFill>
              <a:latin typeface="Tahoma"/>
              <a:ea typeface="Tahoma"/>
              <a:cs typeface="Tahoma"/>
            </a:endParaRPr>
          </a:p>
          <a:p>
            <a:pPr marL="228600" indent="-228600">
              <a:buFont typeface="+mj-lt"/>
              <a:buAutoNum type="arabicPeriod"/>
            </a:pPr>
            <a:endParaRPr lang="en-US" sz="1100" dirty="0">
              <a:solidFill>
                <a:srgbClr val="000000"/>
              </a:solidFill>
              <a:latin typeface="Tahoma"/>
              <a:ea typeface="Tahoma"/>
              <a:cs typeface="Tahoma"/>
            </a:endParaRPr>
          </a:p>
          <a:p>
            <a:pPr marL="228600" indent="-228600">
              <a:buFont typeface="+mj-lt"/>
              <a:buAutoNum type="arabicPeriod"/>
            </a:pPr>
            <a:endParaRPr lang="en-US" sz="1100" dirty="0">
              <a:solidFill>
                <a:srgbClr val="000000"/>
              </a:solidFill>
              <a:latin typeface="Tahoma"/>
              <a:ea typeface="Tahoma"/>
              <a:cs typeface="Tahoma"/>
            </a:endParaRPr>
          </a:p>
          <a:p>
            <a:pPr marL="228600" indent="-228600">
              <a:buFont typeface="+mj-lt"/>
              <a:buAutoNum type="arabicPeriod"/>
            </a:pPr>
            <a:endParaRPr lang="en-US" sz="1100" dirty="0">
              <a:solidFill>
                <a:srgbClr val="000000"/>
              </a:solidFill>
              <a:latin typeface="Tahoma"/>
              <a:ea typeface="Tahoma"/>
              <a:cs typeface="Tahoma"/>
            </a:endParaRPr>
          </a:p>
          <a:p>
            <a:pPr marL="228600" indent="-228600">
              <a:buFont typeface="+mj-lt"/>
              <a:buAutoNum type="arabicPeriod"/>
            </a:pPr>
            <a:endParaRPr lang="en-US" sz="1100" dirty="0">
              <a:solidFill>
                <a:srgbClr val="000000"/>
              </a:solidFill>
              <a:latin typeface="Tahoma"/>
              <a:ea typeface="Tahoma"/>
              <a:cs typeface="Tahoma"/>
            </a:endParaRPr>
          </a:p>
          <a:p>
            <a:pPr marL="228600" indent="-228600">
              <a:buFont typeface="+mj-lt"/>
              <a:buAutoNum type="arabicPeriod"/>
            </a:pPr>
            <a:endParaRPr lang="en-US" sz="1100" dirty="0">
              <a:solidFill>
                <a:srgbClr val="000000"/>
              </a:solidFill>
              <a:latin typeface="Tahoma"/>
              <a:ea typeface="Tahoma"/>
              <a:cs typeface="Tahoma"/>
            </a:endParaRPr>
          </a:p>
          <a:p>
            <a:endParaRPr lang="en-US" sz="1100" dirty="0">
              <a:solidFill>
                <a:srgbClr val="000000"/>
              </a:solidFill>
              <a:latin typeface="Tahoma"/>
              <a:ea typeface="Tahoma"/>
              <a:cs typeface="Tahoma"/>
            </a:endParaRPr>
          </a:p>
        </p:txBody>
      </p:sp>
      <p:pic>
        <p:nvPicPr>
          <p:cNvPr id="7" name="Picture 6">
            <a:extLst>
              <a:ext uri="{FF2B5EF4-FFF2-40B4-BE49-F238E27FC236}">
                <a16:creationId xmlns:a16="http://schemas.microsoft.com/office/drawing/2014/main" id="{1E69990C-416A-4509-886A-BE30FD7ADF94}"/>
              </a:ext>
            </a:extLst>
          </p:cNvPr>
          <p:cNvPicPr>
            <a:picLocks noChangeAspect="1"/>
          </p:cNvPicPr>
          <p:nvPr/>
        </p:nvPicPr>
        <p:blipFill>
          <a:blip r:embed="rId5"/>
          <a:stretch>
            <a:fillRect/>
          </a:stretch>
        </p:blipFill>
        <p:spPr>
          <a:xfrm>
            <a:off x="1503457" y="6925235"/>
            <a:ext cx="5602186" cy="2268074"/>
          </a:xfrm>
          <a:prstGeom prst="rect">
            <a:avLst/>
          </a:prstGeom>
        </p:spPr>
      </p:pic>
    </p:spTree>
    <p:extLst>
      <p:ext uri="{BB962C8B-B14F-4D97-AF65-F5344CB8AC3E}">
        <p14:creationId xmlns:p14="http://schemas.microsoft.com/office/powerpoint/2010/main" val="2932935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13606" y="1257300"/>
            <a:ext cx="5350933" cy="954107"/>
          </a:xfrm>
          <a:prstGeom prst="rect">
            <a:avLst/>
          </a:prstGeom>
          <a:noFill/>
        </p:spPr>
        <p:txBody>
          <a:bodyPr wrap="square" rtlCol="0" anchor="t">
            <a:spAutoFit/>
          </a:bodyPr>
          <a:lstStyle/>
          <a:p>
            <a:pPr marR="0" lvl="0" indent="0" fontAlgn="auto">
              <a:lnSpc>
                <a:spcPct val="100000"/>
              </a:lnSpc>
              <a:spcBef>
                <a:spcPts val="0"/>
              </a:spcBef>
              <a:spcAft>
                <a:spcPts val="0"/>
              </a:spcAft>
              <a:buClrTx/>
              <a:buSzTx/>
              <a:buFontTx/>
              <a:buNone/>
              <a:tabLst/>
              <a:defRPr/>
            </a:pPr>
            <a:r>
              <a:rPr lang="en-US" sz="3200" dirty="0">
                <a:latin typeface="Tahoma"/>
                <a:cs typeface="Tahoma"/>
              </a:rPr>
              <a:t>3</a:t>
            </a:r>
            <a:r>
              <a:rPr lang="en-US" sz="3200" baseline="30000" dirty="0">
                <a:latin typeface="Tahoma"/>
                <a:cs typeface="Tahoma"/>
              </a:rPr>
              <a:t>rd</a:t>
            </a:r>
            <a:r>
              <a:rPr lang="en-US" sz="3200" dirty="0">
                <a:latin typeface="Tahoma"/>
                <a:cs typeface="Tahoma"/>
              </a:rPr>
              <a:t> Party Integrations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rPr>
              <a:t> </a:t>
            </a:r>
          </a:p>
        </p:txBody>
      </p:sp>
      <p:sp>
        <p:nvSpPr>
          <p:cNvPr id="6" name="TextBox 5"/>
          <p:cNvSpPr txBox="1"/>
          <p:nvPr/>
        </p:nvSpPr>
        <p:spPr>
          <a:xfrm>
            <a:off x="1143000" y="4546600"/>
            <a:ext cx="184666"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      </a:t>
            </a:r>
          </a:p>
        </p:txBody>
      </p:sp>
      <p:cxnSp>
        <p:nvCxnSpPr>
          <p:cNvPr id="10" name="Straight Connector 9"/>
          <p:cNvCxnSpPr/>
          <p:nvPr/>
        </p:nvCxnSpPr>
        <p:spPr>
          <a:xfrm>
            <a:off x="1414989" y="1761851"/>
            <a:ext cx="5589271" cy="1588"/>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33866" y="1240367"/>
            <a:ext cx="863600" cy="8877300"/>
          </a:xfrm>
          <a:prstGeom prst="rect">
            <a:avLst/>
          </a:prstGeom>
        </p:spPr>
      </p:pic>
      <p:sp>
        <p:nvSpPr>
          <p:cNvPr id="3" name="TextBox 2">
            <a:extLst>
              <a:ext uri="{FF2B5EF4-FFF2-40B4-BE49-F238E27FC236}">
                <a16:creationId xmlns:a16="http://schemas.microsoft.com/office/drawing/2014/main" id="{6F8F51A2-D3C9-4815-8266-4215B3D4E801}"/>
              </a:ext>
            </a:extLst>
          </p:cNvPr>
          <p:cNvSpPr txBox="1"/>
          <p:nvPr/>
        </p:nvSpPr>
        <p:spPr>
          <a:xfrm>
            <a:off x="1414989" y="2017059"/>
            <a:ext cx="5589271" cy="6832640"/>
          </a:xfrm>
          <a:prstGeom prst="rect">
            <a:avLst/>
          </a:prstGeom>
          <a:noFill/>
        </p:spPr>
        <p:txBody>
          <a:bodyPr wrap="square" rtlCol="0">
            <a:spAutoFit/>
          </a:bodyPr>
          <a:lstStyle/>
          <a:p>
            <a:endParaRPr lang="en-US" sz="1100" dirty="0">
              <a:solidFill>
                <a:srgbClr val="000000"/>
              </a:solidFill>
              <a:latin typeface="Tahoma"/>
              <a:ea typeface="Tahoma"/>
              <a:cs typeface="Tahoma"/>
            </a:endParaRPr>
          </a:p>
          <a:p>
            <a:r>
              <a:rPr lang="en-US" sz="1400" dirty="0">
                <a:solidFill>
                  <a:srgbClr val="381F6B"/>
                </a:solidFill>
              </a:rPr>
              <a:t>HTML Template - Continued</a:t>
            </a:r>
          </a:p>
          <a:p>
            <a:pPr marL="228600" indent="-228600">
              <a:buFont typeface="+mj-lt"/>
              <a:buAutoNum type="arabicPeriod" startAt="2"/>
            </a:pPr>
            <a:r>
              <a:rPr lang="en-US" sz="1400" dirty="0">
                <a:solidFill>
                  <a:srgbClr val="381F6B"/>
                </a:solidFill>
              </a:rPr>
              <a:t>The file should open in a browser: </a:t>
            </a:r>
            <a:br>
              <a:rPr lang="en-US" sz="1100" dirty="0">
                <a:solidFill>
                  <a:srgbClr val="000000"/>
                </a:solidFill>
                <a:latin typeface="Tahoma"/>
                <a:ea typeface="Tahoma"/>
                <a:cs typeface="Tahoma"/>
              </a:rPr>
            </a:br>
            <a:br>
              <a:rPr lang="en-US" sz="1100" dirty="0">
                <a:solidFill>
                  <a:srgbClr val="000000"/>
                </a:solidFill>
                <a:latin typeface="Tahoma"/>
                <a:ea typeface="Tahoma"/>
                <a:cs typeface="Tahoma"/>
              </a:rPr>
            </a:br>
            <a:br>
              <a:rPr lang="en-US" sz="1100" dirty="0">
                <a:solidFill>
                  <a:srgbClr val="000000"/>
                </a:solidFill>
                <a:latin typeface="Tahoma"/>
                <a:ea typeface="Tahoma"/>
                <a:cs typeface="Tahoma"/>
              </a:rPr>
            </a:br>
            <a:br>
              <a:rPr lang="en-US" sz="1100" dirty="0">
                <a:solidFill>
                  <a:srgbClr val="000000"/>
                </a:solidFill>
                <a:latin typeface="Tahoma"/>
                <a:ea typeface="Tahoma"/>
                <a:cs typeface="Tahoma"/>
              </a:rPr>
            </a:br>
            <a:br>
              <a:rPr lang="en-US" sz="1100" dirty="0">
                <a:solidFill>
                  <a:srgbClr val="000000"/>
                </a:solidFill>
                <a:latin typeface="Tahoma"/>
                <a:ea typeface="Tahoma"/>
                <a:cs typeface="Tahoma"/>
              </a:rPr>
            </a:br>
            <a:br>
              <a:rPr lang="en-US" sz="1100" dirty="0">
                <a:solidFill>
                  <a:srgbClr val="000000"/>
                </a:solidFill>
                <a:latin typeface="Tahoma"/>
                <a:ea typeface="Tahoma"/>
                <a:cs typeface="Tahoma"/>
              </a:rPr>
            </a:br>
            <a:br>
              <a:rPr lang="en-US" sz="1100" dirty="0">
                <a:solidFill>
                  <a:srgbClr val="000000"/>
                </a:solidFill>
                <a:latin typeface="Tahoma"/>
                <a:ea typeface="Tahoma"/>
                <a:cs typeface="Tahoma"/>
              </a:rPr>
            </a:br>
            <a:br>
              <a:rPr lang="en-US" sz="1100" dirty="0">
                <a:solidFill>
                  <a:srgbClr val="000000"/>
                </a:solidFill>
                <a:latin typeface="Tahoma"/>
                <a:ea typeface="Tahoma"/>
                <a:cs typeface="Tahoma"/>
              </a:rPr>
            </a:br>
            <a:br>
              <a:rPr lang="en-US" sz="1100" dirty="0">
                <a:solidFill>
                  <a:srgbClr val="000000"/>
                </a:solidFill>
                <a:latin typeface="Tahoma"/>
                <a:ea typeface="Tahoma"/>
                <a:cs typeface="Tahoma"/>
              </a:rPr>
            </a:br>
            <a:br>
              <a:rPr lang="en-US" sz="1100" dirty="0">
                <a:solidFill>
                  <a:srgbClr val="000000"/>
                </a:solidFill>
                <a:latin typeface="Tahoma"/>
                <a:ea typeface="Tahoma"/>
                <a:cs typeface="Tahoma"/>
              </a:rPr>
            </a:br>
            <a:br>
              <a:rPr lang="en-US" sz="1100" dirty="0">
                <a:solidFill>
                  <a:srgbClr val="000000"/>
                </a:solidFill>
                <a:latin typeface="Tahoma"/>
                <a:ea typeface="Tahoma"/>
                <a:cs typeface="Tahoma"/>
              </a:rPr>
            </a:br>
            <a:br>
              <a:rPr lang="en-US" sz="1100" dirty="0">
                <a:solidFill>
                  <a:srgbClr val="000000"/>
                </a:solidFill>
                <a:latin typeface="Tahoma"/>
                <a:ea typeface="Tahoma"/>
                <a:cs typeface="Tahoma"/>
              </a:rPr>
            </a:br>
            <a:br>
              <a:rPr lang="en-US" sz="1100" dirty="0">
                <a:solidFill>
                  <a:srgbClr val="000000"/>
                </a:solidFill>
                <a:latin typeface="Tahoma"/>
                <a:ea typeface="Tahoma"/>
                <a:cs typeface="Tahoma"/>
              </a:rPr>
            </a:br>
            <a:br>
              <a:rPr lang="en-US" sz="1100" dirty="0">
                <a:solidFill>
                  <a:srgbClr val="000000"/>
                </a:solidFill>
                <a:latin typeface="Tahoma"/>
                <a:ea typeface="Tahoma"/>
                <a:cs typeface="Tahoma"/>
              </a:rPr>
            </a:br>
            <a:br>
              <a:rPr lang="en-US" sz="1100" dirty="0">
                <a:solidFill>
                  <a:srgbClr val="000000"/>
                </a:solidFill>
                <a:latin typeface="Tahoma"/>
                <a:ea typeface="Tahoma"/>
                <a:cs typeface="Tahoma"/>
              </a:rPr>
            </a:br>
            <a:br>
              <a:rPr lang="en-US" sz="1100" dirty="0">
                <a:solidFill>
                  <a:srgbClr val="000000"/>
                </a:solidFill>
                <a:latin typeface="Tahoma"/>
                <a:ea typeface="Tahoma"/>
                <a:cs typeface="Tahoma"/>
              </a:rPr>
            </a:br>
            <a:br>
              <a:rPr lang="en-US" sz="1100" dirty="0">
                <a:solidFill>
                  <a:srgbClr val="000000"/>
                </a:solidFill>
                <a:latin typeface="Tahoma"/>
                <a:ea typeface="Tahoma"/>
                <a:cs typeface="Tahoma"/>
              </a:rPr>
            </a:br>
            <a:br>
              <a:rPr lang="en-US" sz="1100" dirty="0">
                <a:solidFill>
                  <a:srgbClr val="000000"/>
                </a:solidFill>
                <a:latin typeface="Tahoma"/>
                <a:ea typeface="Tahoma"/>
                <a:cs typeface="Tahoma"/>
              </a:rPr>
            </a:br>
            <a:br>
              <a:rPr lang="en-US" sz="1100" dirty="0">
                <a:solidFill>
                  <a:srgbClr val="000000"/>
                </a:solidFill>
                <a:latin typeface="Tahoma"/>
                <a:ea typeface="Tahoma"/>
                <a:cs typeface="Tahoma"/>
              </a:rPr>
            </a:br>
            <a:br>
              <a:rPr lang="en-US" sz="1100" dirty="0">
                <a:solidFill>
                  <a:srgbClr val="000000"/>
                </a:solidFill>
                <a:latin typeface="Tahoma"/>
                <a:ea typeface="Tahoma"/>
                <a:cs typeface="Tahoma"/>
              </a:rPr>
            </a:br>
            <a:endParaRPr lang="en-US" sz="1100" dirty="0">
              <a:solidFill>
                <a:srgbClr val="000000"/>
              </a:solidFill>
              <a:latin typeface="Tahoma"/>
              <a:ea typeface="Tahoma"/>
              <a:cs typeface="Tahoma"/>
            </a:endParaRPr>
          </a:p>
          <a:p>
            <a:pPr marL="228600" indent="-228600">
              <a:buFont typeface="+mj-lt"/>
              <a:buAutoNum type="arabicPeriod" startAt="2"/>
            </a:pPr>
            <a:r>
              <a:rPr lang="en-US" sz="1400" dirty="0">
                <a:solidFill>
                  <a:srgbClr val="381F6B"/>
                </a:solidFill>
              </a:rPr>
              <a:t>Right-click to view the page source:</a:t>
            </a:r>
            <a:br>
              <a:rPr lang="en-US" sz="1100" dirty="0">
                <a:solidFill>
                  <a:srgbClr val="000000"/>
                </a:solidFill>
                <a:latin typeface="Tahoma"/>
                <a:ea typeface="Tahoma"/>
                <a:cs typeface="Tahoma"/>
              </a:rPr>
            </a:br>
            <a:br>
              <a:rPr lang="en-US" sz="1100" dirty="0">
                <a:solidFill>
                  <a:srgbClr val="000000"/>
                </a:solidFill>
                <a:latin typeface="Tahoma"/>
                <a:ea typeface="Tahoma"/>
                <a:cs typeface="Tahoma"/>
              </a:rPr>
            </a:br>
            <a:br>
              <a:rPr lang="en-US" sz="1100" dirty="0">
                <a:solidFill>
                  <a:srgbClr val="000000"/>
                </a:solidFill>
                <a:latin typeface="Tahoma"/>
                <a:ea typeface="Tahoma"/>
                <a:cs typeface="Tahoma"/>
              </a:rPr>
            </a:br>
            <a:endParaRPr lang="en-US" sz="1100" dirty="0">
              <a:solidFill>
                <a:srgbClr val="000000"/>
              </a:solidFill>
              <a:latin typeface="Tahoma"/>
              <a:ea typeface="Tahoma"/>
              <a:cs typeface="Tahoma"/>
            </a:endParaRPr>
          </a:p>
          <a:p>
            <a:pPr marL="228600" indent="-228600">
              <a:buFont typeface="+mj-lt"/>
              <a:buAutoNum type="arabicPeriod" startAt="2"/>
            </a:pPr>
            <a:endParaRPr lang="en-US" sz="1100" dirty="0">
              <a:solidFill>
                <a:srgbClr val="000000"/>
              </a:solidFill>
              <a:latin typeface="Tahoma"/>
              <a:ea typeface="Tahoma"/>
              <a:cs typeface="Tahoma"/>
            </a:endParaRPr>
          </a:p>
          <a:p>
            <a:pPr marL="228600" indent="-228600">
              <a:buFont typeface="+mj-lt"/>
              <a:buAutoNum type="arabicPeriod" startAt="2"/>
            </a:pPr>
            <a:endParaRPr lang="en-US" sz="1100" dirty="0">
              <a:solidFill>
                <a:srgbClr val="000000"/>
              </a:solidFill>
              <a:latin typeface="Tahoma"/>
              <a:ea typeface="Tahoma"/>
              <a:cs typeface="Tahoma"/>
            </a:endParaRPr>
          </a:p>
          <a:p>
            <a:pPr marL="228600" indent="-228600">
              <a:buFont typeface="+mj-lt"/>
              <a:buAutoNum type="arabicPeriod" startAt="2"/>
            </a:pPr>
            <a:endParaRPr lang="en-US" sz="1100" dirty="0">
              <a:solidFill>
                <a:srgbClr val="000000"/>
              </a:solidFill>
              <a:latin typeface="Tahoma"/>
              <a:ea typeface="Tahoma"/>
              <a:cs typeface="Tahoma"/>
            </a:endParaRPr>
          </a:p>
          <a:p>
            <a:pPr marL="228600" indent="-228600">
              <a:buFont typeface="+mj-lt"/>
              <a:buAutoNum type="arabicPeriod" startAt="2"/>
            </a:pPr>
            <a:endParaRPr lang="en-US" sz="1100" dirty="0">
              <a:solidFill>
                <a:srgbClr val="000000"/>
              </a:solidFill>
              <a:latin typeface="Tahoma"/>
              <a:ea typeface="Tahoma"/>
              <a:cs typeface="Tahoma"/>
            </a:endParaRPr>
          </a:p>
          <a:p>
            <a:pPr marL="228600" indent="-228600">
              <a:buFont typeface="+mj-lt"/>
              <a:buAutoNum type="arabicPeriod" startAt="2"/>
            </a:pPr>
            <a:endParaRPr lang="en-US" sz="1100" dirty="0">
              <a:solidFill>
                <a:srgbClr val="000000"/>
              </a:solidFill>
              <a:latin typeface="Tahoma"/>
              <a:ea typeface="Tahoma"/>
              <a:cs typeface="Tahoma"/>
            </a:endParaRPr>
          </a:p>
          <a:p>
            <a:pPr marL="228600" indent="-228600">
              <a:buFont typeface="+mj-lt"/>
              <a:buAutoNum type="arabicPeriod" startAt="2"/>
            </a:pPr>
            <a:endParaRPr lang="en-US" sz="1100" dirty="0">
              <a:solidFill>
                <a:srgbClr val="000000"/>
              </a:solidFill>
              <a:latin typeface="Tahoma"/>
              <a:ea typeface="Tahoma"/>
              <a:cs typeface="Tahoma"/>
            </a:endParaRPr>
          </a:p>
          <a:p>
            <a:pPr marL="228600" indent="-228600">
              <a:buFont typeface="+mj-lt"/>
              <a:buAutoNum type="arabicPeriod" startAt="2"/>
            </a:pPr>
            <a:endParaRPr lang="en-US" sz="1100" dirty="0">
              <a:solidFill>
                <a:srgbClr val="000000"/>
              </a:solidFill>
              <a:latin typeface="Tahoma"/>
              <a:ea typeface="Tahoma"/>
              <a:cs typeface="Tahoma"/>
            </a:endParaRPr>
          </a:p>
          <a:p>
            <a:pPr marL="228600" indent="-228600">
              <a:buFont typeface="+mj-lt"/>
              <a:buAutoNum type="arabicPeriod" startAt="2"/>
            </a:pPr>
            <a:endParaRPr lang="en-US" sz="1100" dirty="0">
              <a:solidFill>
                <a:srgbClr val="000000"/>
              </a:solidFill>
              <a:latin typeface="Tahoma"/>
              <a:ea typeface="Tahoma"/>
              <a:cs typeface="Tahoma"/>
            </a:endParaRPr>
          </a:p>
          <a:p>
            <a:pPr marL="228600" indent="-228600">
              <a:buFont typeface="+mj-lt"/>
              <a:buAutoNum type="arabicPeriod" startAt="2"/>
            </a:pPr>
            <a:endParaRPr lang="en-US" sz="1100" dirty="0">
              <a:solidFill>
                <a:srgbClr val="000000"/>
              </a:solidFill>
              <a:latin typeface="Tahoma"/>
              <a:ea typeface="Tahoma"/>
              <a:cs typeface="Tahoma"/>
            </a:endParaRPr>
          </a:p>
          <a:p>
            <a:pPr marL="228600" indent="-228600">
              <a:buFont typeface="+mj-lt"/>
              <a:buAutoNum type="arabicPeriod" startAt="2"/>
            </a:pPr>
            <a:endParaRPr lang="en-US" sz="1100" dirty="0">
              <a:solidFill>
                <a:srgbClr val="000000"/>
              </a:solidFill>
              <a:latin typeface="Tahoma"/>
              <a:ea typeface="Tahoma"/>
              <a:cs typeface="Tahoma"/>
            </a:endParaRPr>
          </a:p>
          <a:p>
            <a:pPr marL="228600" indent="-228600">
              <a:buFont typeface="+mj-lt"/>
              <a:buAutoNum type="arabicPeriod" startAt="2"/>
            </a:pPr>
            <a:endParaRPr lang="en-US" sz="1100" dirty="0">
              <a:solidFill>
                <a:srgbClr val="000000"/>
              </a:solidFill>
              <a:latin typeface="Tahoma"/>
              <a:ea typeface="Tahoma"/>
              <a:cs typeface="Tahoma"/>
            </a:endParaRPr>
          </a:p>
          <a:p>
            <a:endParaRPr lang="en-US" sz="1100" dirty="0">
              <a:solidFill>
                <a:srgbClr val="000000"/>
              </a:solidFill>
              <a:latin typeface="Tahoma"/>
              <a:ea typeface="Tahoma"/>
              <a:cs typeface="Tahoma"/>
            </a:endParaRPr>
          </a:p>
        </p:txBody>
      </p:sp>
      <p:pic>
        <p:nvPicPr>
          <p:cNvPr id="5" name="Picture 4">
            <a:extLst>
              <a:ext uri="{FF2B5EF4-FFF2-40B4-BE49-F238E27FC236}">
                <a16:creationId xmlns:a16="http://schemas.microsoft.com/office/drawing/2014/main" id="{29BFCD81-A676-4670-B19A-3F2B3C297C26}"/>
              </a:ext>
            </a:extLst>
          </p:cNvPr>
          <p:cNvPicPr>
            <a:picLocks noChangeAspect="1"/>
          </p:cNvPicPr>
          <p:nvPr/>
        </p:nvPicPr>
        <p:blipFill>
          <a:blip r:embed="rId5"/>
          <a:stretch>
            <a:fillRect/>
          </a:stretch>
        </p:blipFill>
        <p:spPr>
          <a:xfrm>
            <a:off x="1429048" y="2715957"/>
            <a:ext cx="5575211" cy="3063303"/>
          </a:xfrm>
          <a:prstGeom prst="rect">
            <a:avLst/>
          </a:prstGeom>
        </p:spPr>
      </p:pic>
      <p:pic>
        <p:nvPicPr>
          <p:cNvPr id="11" name="Picture 10">
            <a:extLst>
              <a:ext uri="{FF2B5EF4-FFF2-40B4-BE49-F238E27FC236}">
                <a16:creationId xmlns:a16="http://schemas.microsoft.com/office/drawing/2014/main" id="{A40660A9-ADC5-475F-A4BB-9EC943E16B20}"/>
              </a:ext>
            </a:extLst>
          </p:cNvPr>
          <p:cNvPicPr>
            <a:picLocks noChangeAspect="1"/>
          </p:cNvPicPr>
          <p:nvPr/>
        </p:nvPicPr>
        <p:blipFill>
          <a:blip r:embed="rId6"/>
          <a:stretch>
            <a:fillRect/>
          </a:stretch>
        </p:blipFill>
        <p:spPr>
          <a:xfrm>
            <a:off x="1429048" y="6243313"/>
            <a:ext cx="5575212" cy="3139886"/>
          </a:xfrm>
          <a:prstGeom prst="rect">
            <a:avLst/>
          </a:prstGeom>
        </p:spPr>
      </p:pic>
    </p:spTree>
    <p:extLst>
      <p:ext uri="{BB962C8B-B14F-4D97-AF65-F5344CB8AC3E}">
        <p14:creationId xmlns:p14="http://schemas.microsoft.com/office/powerpoint/2010/main" val="2030754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13606" y="1257300"/>
            <a:ext cx="5350933" cy="954107"/>
          </a:xfrm>
          <a:prstGeom prst="rect">
            <a:avLst/>
          </a:prstGeom>
          <a:noFill/>
        </p:spPr>
        <p:txBody>
          <a:bodyPr wrap="square" rtlCol="0" anchor="t">
            <a:spAutoFit/>
          </a:bodyPr>
          <a:lstStyle/>
          <a:p>
            <a:pPr marR="0" lvl="0" indent="0" fontAlgn="auto">
              <a:lnSpc>
                <a:spcPct val="100000"/>
              </a:lnSpc>
              <a:spcBef>
                <a:spcPts val="0"/>
              </a:spcBef>
              <a:spcAft>
                <a:spcPts val="0"/>
              </a:spcAft>
              <a:buClrTx/>
              <a:buSzTx/>
              <a:buFontTx/>
              <a:buNone/>
              <a:tabLst/>
              <a:defRPr/>
            </a:pPr>
            <a:r>
              <a:rPr lang="en-US" sz="3200" dirty="0">
                <a:latin typeface="Tahoma"/>
                <a:cs typeface="Tahoma"/>
              </a:rPr>
              <a:t>3</a:t>
            </a:r>
            <a:r>
              <a:rPr lang="en-US" sz="3200" baseline="30000" dirty="0">
                <a:latin typeface="Tahoma"/>
                <a:cs typeface="Tahoma"/>
              </a:rPr>
              <a:t>rd</a:t>
            </a:r>
            <a:r>
              <a:rPr lang="en-US" sz="3200" dirty="0">
                <a:latin typeface="Tahoma"/>
                <a:cs typeface="Tahoma"/>
              </a:rPr>
              <a:t> Party Integrations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rPr>
              <a:t> </a:t>
            </a:r>
          </a:p>
        </p:txBody>
      </p:sp>
      <p:sp>
        <p:nvSpPr>
          <p:cNvPr id="6" name="TextBox 5"/>
          <p:cNvSpPr txBox="1"/>
          <p:nvPr/>
        </p:nvSpPr>
        <p:spPr>
          <a:xfrm>
            <a:off x="1143000" y="4546600"/>
            <a:ext cx="184666"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      </a:t>
            </a:r>
          </a:p>
        </p:txBody>
      </p:sp>
      <p:cxnSp>
        <p:nvCxnSpPr>
          <p:cNvPr id="10" name="Straight Connector 9"/>
          <p:cNvCxnSpPr/>
          <p:nvPr/>
        </p:nvCxnSpPr>
        <p:spPr>
          <a:xfrm>
            <a:off x="1414989" y="1761851"/>
            <a:ext cx="5589271" cy="1588"/>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33866" y="1240367"/>
            <a:ext cx="863600" cy="8877300"/>
          </a:xfrm>
          <a:prstGeom prst="rect">
            <a:avLst/>
          </a:prstGeom>
        </p:spPr>
      </p:pic>
      <p:sp>
        <p:nvSpPr>
          <p:cNvPr id="3" name="TextBox 2">
            <a:extLst>
              <a:ext uri="{FF2B5EF4-FFF2-40B4-BE49-F238E27FC236}">
                <a16:creationId xmlns:a16="http://schemas.microsoft.com/office/drawing/2014/main" id="{6F8F51A2-D3C9-4815-8266-4215B3D4E801}"/>
              </a:ext>
            </a:extLst>
          </p:cNvPr>
          <p:cNvSpPr txBox="1"/>
          <p:nvPr/>
        </p:nvSpPr>
        <p:spPr>
          <a:xfrm>
            <a:off x="1414989" y="2017059"/>
            <a:ext cx="5589271" cy="6663363"/>
          </a:xfrm>
          <a:prstGeom prst="rect">
            <a:avLst/>
          </a:prstGeom>
          <a:noFill/>
        </p:spPr>
        <p:txBody>
          <a:bodyPr wrap="square" rtlCol="0">
            <a:spAutoFit/>
          </a:bodyPr>
          <a:lstStyle/>
          <a:p>
            <a:endParaRPr lang="en-US" sz="1100" dirty="0">
              <a:solidFill>
                <a:srgbClr val="000000"/>
              </a:solidFill>
              <a:latin typeface="Tahoma"/>
              <a:ea typeface="Tahoma"/>
              <a:cs typeface="Tahoma"/>
            </a:endParaRPr>
          </a:p>
          <a:p>
            <a:r>
              <a:rPr lang="en-US" sz="1400" dirty="0">
                <a:solidFill>
                  <a:srgbClr val="381F6B"/>
                </a:solidFill>
              </a:rPr>
              <a:t>HTML Template - Continued</a:t>
            </a:r>
          </a:p>
          <a:p>
            <a:pPr marL="228600" indent="-228600">
              <a:buFont typeface="+mj-lt"/>
              <a:buAutoNum type="arabicPeriod" startAt="2"/>
            </a:pPr>
            <a:endParaRPr lang="en-US" sz="1100" dirty="0">
              <a:solidFill>
                <a:srgbClr val="000000"/>
              </a:solidFill>
              <a:latin typeface="Tahoma"/>
              <a:ea typeface="Tahoma"/>
              <a:cs typeface="Tahoma"/>
            </a:endParaRPr>
          </a:p>
          <a:p>
            <a:pPr marL="228600" indent="-228600">
              <a:buFont typeface="+mj-lt"/>
              <a:buAutoNum type="arabicPeriod" startAt="4"/>
            </a:pPr>
            <a:r>
              <a:rPr lang="en-US" sz="1400" dirty="0">
                <a:solidFill>
                  <a:srgbClr val="381F6B"/>
                </a:solidFill>
              </a:rPr>
              <a:t>Copy the code and use it for creating any new pages or paste it into any 3rd party applications using the page template:</a:t>
            </a:r>
          </a:p>
          <a:p>
            <a:br>
              <a:rPr lang="en-US" sz="1100" dirty="0">
                <a:solidFill>
                  <a:srgbClr val="000000"/>
                </a:solidFill>
                <a:latin typeface="Tahoma"/>
                <a:ea typeface="Tahoma"/>
                <a:cs typeface="Tahoma"/>
              </a:rPr>
            </a:br>
            <a:br>
              <a:rPr lang="en-US" sz="1100" dirty="0">
                <a:solidFill>
                  <a:srgbClr val="000000"/>
                </a:solidFill>
                <a:latin typeface="Tahoma"/>
                <a:ea typeface="Tahoma"/>
                <a:cs typeface="Tahoma"/>
              </a:rPr>
            </a:br>
            <a:br>
              <a:rPr lang="en-US" sz="1100" dirty="0">
                <a:solidFill>
                  <a:srgbClr val="000000"/>
                </a:solidFill>
                <a:latin typeface="Tahoma"/>
                <a:ea typeface="Tahoma"/>
                <a:cs typeface="Tahoma"/>
              </a:rPr>
            </a:br>
            <a:br>
              <a:rPr lang="en-US" sz="1100" dirty="0">
                <a:solidFill>
                  <a:srgbClr val="000000"/>
                </a:solidFill>
                <a:latin typeface="Tahoma"/>
                <a:ea typeface="Tahoma"/>
                <a:cs typeface="Tahoma"/>
              </a:rPr>
            </a:br>
            <a:br>
              <a:rPr lang="en-US" sz="1100" dirty="0">
                <a:solidFill>
                  <a:srgbClr val="000000"/>
                </a:solidFill>
                <a:latin typeface="Tahoma"/>
                <a:ea typeface="Tahoma"/>
                <a:cs typeface="Tahoma"/>
              </a:rPr>
            </a:br>
            <a:br>
              <a:rPr lang="en-US" sz="1100" dirty="0">
                <a:solidFill>
                  <a:srgbClr val="000000"/>
                </a:solidFill>
                <a:latin typeface="Tahoma"/>
                <a:ea typeface="Tahoma"/>
                <a:cs typeface="Tahoma"/>
              </a:rPr>
            </a:br>
            <a:br>
              <a:rPr lang="en-US" sz="1100" dirty="0">
                <a:solidFill>
                  <a:srgbClr val="000000"/>
                </a:solidFill>
                <a:latin typeface="Tahoma"/>
                <a:ea typeface="Tahoma"/>
                <a:cs typeface="Tahoma"/>
              </a:rPr>
            </a:br>
            <a:br>
              <a:rPr lang="en-US" sz="1100" dirty="0">
                <a:solidFill>
                  <a:srgbClr val="000000"/>
                </a:solidFill>
                <a:latin typeface="Tahoma"/>
                <a:ea typeface="Tahoma"/>
                <a:cs typeface="Tahoma"/>
              </a:rPr>
            </a:br>
            <a:br>
              <a:rPr lang="en-US" sz="1100" dirty="0">
                <a:solidFill>
                  <a:srgbClr val="000000"/>
                </a:solidFill>
                <a:latin typeface="Tahoma"/>
                <a:ea typeface="Tahoma"/>
                <a:cs typeface="Tahoma"/>
              </a:rPr>
            </a:br>
            <a:br>
              <a:rPr lang="en-US" sz="1100" dirty="0">
                <a:solidFill>
                  <a:srgbClr val="000000"/>
                </a:solidFill>
                <a:latin typeface="Tahoma"/>
                <a:ea typeface="Tahoma"/>
                <a:cs typeface="Tahoma"/>
              </a:rPr>
            </a:br>
            <a:br>
              <a:rPr lang="en-US" sz="1100" dirty="0">
                <a:solidFill>
                  <a:srgbClr val="000000"/>
                </a:solidFill>
                <a:latin typeface="Tahoma"/>
                <a:ea typeface="Tahoma"/>
                <a:cs typeface="Tahoma"/>
              </a:rPr>
            </a:br>
            <a:br>
              <a:rPr lang="en-US" sz="1100" dirty="0">
                <a:solidFill>
                  <a:srgbClr val="000000"/>
                </a:solidFill>
                <a:latin typeface="Tahoma"/>
                <a:ea typeface="Tahoma"/>
                <a:cs typeface="Tahoma"/>
              </a:rPr>
            </a:br>
            <a:br>
              <a:rPr lang="en-US" sz="1100" dirty="0">
                <a:solidFill>
                  <a:srgbClr val="000000"/>
                </a:solidFill>
                <a:latin typeface="Tahoma"/>
                <a:ea typeface="Tahoma"/>
                <a:cs typeface="Tahoma"/>
              </a:rPr>
            </a:br>
            <a:br>
              <a:rPr lang="en-US" sz="1100" dirty="0">
                <a:solidFill>
                  <a:srgbClr val="000000"/>
                </a:solidFill>
                <a:latin typeface="Tahoma"/>
                <a:ea typeface="Tahoma"/>
                <a:cs typeface="Tahoma"/>
              </a:rPr>
            </a:br>
            <a:br>
              <a:rPr lang="en-US" sz="1100" dirty="0">
                <a:solidFill>
                  <a:srgbClr val="000000"/>
                </a:solidFill>
                <a:latin typeface="Tahoma"/>
                <a:ea typeface="Tahoma"/>
                <a:cs typeface="Tahoma"/>
              </a:rPr>
            </a:br>
            <a:br>
              <a:rPr lang="en-US" sz="1100" dirty="0">
                <a:solidFill>
                  <a:srgbClr val="000000"/>
                </a:solidFill>
                <a:latin typeface="Tahoma"/>
                <a:ea typeface="Tahoma"/>
                <a:cs typeface="Tahoma"/>
              </a:rPr>
            </a:br>
            <a:br>
              <a:rPr lang="en-US" sz="1100" dirty="0">
                <a:solidFill>
                  <a:srgbClr val="000000"/>
                </a:solidFill>
                <a:latin typeface="Tahoma"/>
                <a:ea typeface="Tahoma"/>
                <a:cs typeface="Tahoma"/>
              </a:rPr>
            </a:br>
            <a:br>
              <a:rPr lang="en-US" sz="1100" dirty="0">
                <a:solidFill>
                  <a:srgbClr val="000000"/>
                </a:solidFill>
                <a:latin typeface="Tahoma"/>
                <a:ea typeface="Tahoma"/>
                <a:cs typeface="Tahoma"/>
              </a:rPr>
            </a:br>
            <a:br>
              <a:rPr lang="en-US" sz="1100" dirty="0">
                <a:solidFill>
                  <a:srgbClr val="000000"/>
                </a:solidFill>
                <a:latin typeface="Tahoma"/>
                <a:ea typeface="Tahoma"/>
                <a:cs typeface="Tahoma"/>
              </a:rPr>
            </a:br>
            <a:br>
              <a:rPr lang="en-US" sz="1100" dirty="0">
                <a:solidFill>
                  <a:srgbClr val="000000"/>
                </a:solidFill>
                <a:latin typeface="Tahoma"/>
                <a:ea typeface="Tahoma"/>
                <a:cs typeface="Tahoma"/>
              </a:rPr>
            </a:br>
            <a:endParaRPr lang="en-US" sz="1100" dirty="0">
              <a:solidFill>
                <a:srgbClr val="000000"/>
              </a:solidFill>
              <a:latin typeface="Tahoma"/>
              <a:ea typeface="Tahoma"/>
              <a:cs typeface="Tahoma"/>
            </a:endParaRPr>
          </a:p>
          <a:p>
            <a:endParaRPr lang="en-US" sz="1100" dirty="0">
              <a:solidFill>
                <a:srgbClr val="000000"/>
              </a:solidFill>
              <a:latin typeface="Tahoma"/>
              <a:ea typeface="Tahoma"/>
              <a:cs typeface="Tahoma"/>
            </a:endParaRPr>
          </a:p>
          <a:p>
            <a:pPr marL="228600" indent="-228600">
              <a:buFont typeface="+mj-lt"/>
              <a:buAutoNum type="arabicPeriod" startAt="2"/>
            </a:pPr>
            <a:endParaRPr lang="en-US" sz="1100" dirty="0">
              <a:solidFill>
                <a:srgbClr val="000000"/>
              </a:solidFill>
              <a:latin typeface="Tahoma"/>
              <a:ea typeface="Tahoma"/>
              <a:cs typeface="Tahoma"/>
            </a:endParaRPr>
          </a:p>
          <a:p>
            <a:pPr marL="228600" indent="-228600">
              <a:buFont typeface="+mj-lt"/>
              <a:buAutoNum type="arabicPeriod" startAt="2"/>
            </a:pPr>
            <a:endParaRPr lang="en-US" sz="1100" dirty="0">
              <a:solidFill>
                <a:srgbClr val="000000"/>
              </a:solidFill>
              <a:latin typeface="Tahoma"/>
              <a:ea typeface="Tahoma"/>
              <a:cs typeface="Tahoma"/>
            </a:endParaRPr>
          </a:p>
          <a:p>
            <a:pPr marL="228600" indent="-228600">
              <a:buFont typeface="+mj-lt"/>
              <a:buAutoNum type="arabicPeriod" startAt="2"/>
            </a:pPr>
            <a:endParaRPr lang="en-US" sz="1100" dirty="0">
              <a:solidFill>
                <a:srgbClr val="000000"/>
              </a:solidFill>
              <a:latin typeface="Tahoma"/>
              <a:ea typeface="Tahoma"/>
              <a:cs typeface="Tahoma"/>
            </a:endParaRPr>
          </a:p>
          <a:p>
            <a:pPr marL="228600" indent="-228600">
              <a:buFont typeface="+mj-lt"/>
              <a:buAutoNum type="arabicPeriod" startAt="2"/>
            </a:pPr>
            <a:endParaRPr lang="en-US" sz="1100" dirty="0">
              <a:solidFill>
                <a:srgbClr val="000000"/>
              </a:solidFill>
              <a:latin typeface="Tahoma"/>
              <a:ea typeface="Tahoma"/>
              <a:cs typeface="Tahoma"/>
            </a:endParaRPr>
          </a:p>
          <a:p>
            <a:pPr marL="228600" indent="-228600">
              <a:buFont typeface="+mj-lt"/>
              <a:buAutoNum type="arabicPeriod" startAt="2"/>
            </a:pPr>
            <a:endParaRPr lang="en-US" sz="1100" dirty="0">
              <a:solidFill>
                <a:srgbClr val="000000"/>
              </a:solidFill>
              <a:latin typeface="Tahoma"/>
              <a:ea typeface="Tahoma"/>
              <a:cs typeface="Tahoma"/>
            </a:endParaRPr>
          </a:p>
          <a:p>
            <a:pPr marL="228600" indent="-228600">
              <a:buFont typeface="+mj-lt"/>
              <a:buAutoNum type="arabicPeriod" startAt="2"/>
            </a:pPr>
            <a:endParaRPr lang="en-US" sz="1100" dirty="0">
              <a:solidFill>
                <a:srgbClr val="000000"/>
              </a:solidFill>
              <a:latin typeface="Tahoma"/>
              <a:ea typeface="Tahoma"/>
              <a:cs typeface="Tahoma"/>
            </a:endParaRPr>
          </a:p>
          <a:p>
            <a:pPr marL="228600" indent="-228600">
              <a:buFont typeface="+mj-lt"/>
              <a:buAutoNum type="arabicPeriod" startAt="2"/>
            </a:pPr>
            <a:endParaRPr lang="en-US" sz="1100" dirty="0">
              <a:solidFill>
                <a:srgbClr val="000000"/>
              </a:solidFill>
              <a:latin typeface="Tahoma"/>
              <a:ea typeface="Tahoma"/>
              <a:cs typeface="Tahoma"/>
            </a:endParaRPr>
          </a:p>
          <a:p>
            <a:pPr marL="228600" indent="-228600">
              <a:buFont typeface="+mj-lt"/>
              <a:buAutoNum type="arabicPeriod" startAt="2"/>
            </a:pPr>
            <a:endParaRPr lang="en-US" sz="1100" dirty="0">
              <a:solidFill>
                <a:srgbClr val="000000"/>
              </a:solidFill>
              <a:latin typeface="Tahoma"/>
              <a:ea typeface="Tahoma"/>
              <a:cs typeface="Tahoma"/>
            </a:endParaRPr>
          </a:p>
          <a:p>
            <a:pPr marL="228600" indent="-228600">
              <a:buFont typeface="+mj-lt"/>
              <a:buAutoNum type="arabicPeriod" startAt="2"/>
            </a:pPr>
            <a:endParaRPr lang="en-US" sz="1100" dirty="0">
              <a:solidFill>
                <a:srgbClr val="000000"/>
              </a:solidFill>
              <a:latin typeface="Tahoma"/>
              <a:ea typeface="Tahoma"/>
              <a:cs typeface="Tahoma"/>
            </a:endParaRPr>
          </a:p>
          <a:p>
            <a:pPr marL="228600" indent="-228600">
              <a:buFont typeface="+mj-lt"/>
              <a:buAutoNum type="arabicPeriod" startAt="2"/>
            </a:pPr>
            <a:endParaRPr lang="en-US" sz="1100" dirty="0">
              <a:solidFill>
                <a:srgbClr val="000000"/>
              </a:solidFill>
              <a:latin typeface="Tahoma"/>
              <a:ea typeface="Tahoma"/>
              <a:cs typeface="Tahoma"/>
            </a:endParaRPr>
          </a:p>
          <a:p>
            <a:endParaRPr lang="en-US" sz="1100" dirty="0">
              <a:solidFill>
                <a:srgbClr val="000000"/>
              </a:solidFill>
              <a:latin typeface="Tahoma"/>
              <a:ea typeface="Tahoma"/>
              <a:cs typeface="Tahoma"/>
            </a:endParaRPr>
          </a:p>
        </p:txBody>
      </p:sp>
      <p:pic>
        <p:nvPicPr>
          <p:cNvPr id="7" name="Picture 6">
            <a:extLst>
              <a:ext uri="{FF2B5EF4-FFF2-40B4-BE49-F238E27FC236}">
                <a16:creationId xmlns:a16="http://schemas.microsoft.com/office/drawing/2014/main" id="{5FF26B7F-3A62-4152-AD68-F9496C10C7AC}"/>
              </a:ext>
            </a:extLst>
          </p:cNvPr>
          <p:cNvPicPr>
            <a:picLocks noChangeAspect="1"/>
          </p:cNvPicPr>
          <p:nvPr/>
        </p:nvPicPr>
        <p:blipFill>
          <a:blip r:embed="rId5"/>
          <a:stretch>
            <a:fillRect/>
          </a:stretch>
        </p:blipFill>
        <p:spPr>
          <a:xfrm>
            <a:off x="1308504" y="3375212"/>
            <a:ext cx="5985912" cy="4715229"/>
          </a:xfrm>
          <a:prstGeom prst="rect">
            <a:avLst/>
          </a:prstGeom>
        </p:spPr>
      </p:pic>
    </p:spTree>
    <p:extLst>
      <p:ext uri="{BB962C8B-B14F-4D97-AF65-F5344CB8AC3E}">
        <p14:creationId xmlns:p14="http://schemas.microsoft.com/office/powerpoint/2010/main" val="2628747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330856" y="1240367"/>
            <a:ext cx="4038600" cy="7772401"/>
          </a:xfrm>
        </p:spPr>
        <p:txBody>
          <a:bodyPr vert="horz">
            <a:normAutofit/>
          </a:bodyPr>
          <a:lstStyle/>
          <a:p>
            <a:r>
              <a:rPr lang="en-US" sz="3200" dirty="0">
                <a:solidFill>
                  <a:schemeClr val="tx1"/>
                </a:solidFill>
              </a:rPr>
              <a:t>Contents</a:t>
            </a:r>
          </a:p>
          <a:p>
            <a:pPr lvl="2"/>
            <a:endParaRPr lang="en-US" dirty="0"/>
          </a:p>
          <a:p>
            <a:pPr lvl="2">
              <a:spcAft>
                <a:spcPts val="600"/>
              </a:spcAft>
            </a:pPr>
            <a:r>
              <a:rPr lang="en-US" sz="1400" b="1" dirty="0">
                <a:solidFill>
                  <a:srgbClr val="381F6B"/>
                </a:solidFill>
              </a:rPr>
              <a:t>Overview							3</a:t>
            </a:r>
          </a:p>
          <a:p>
            <a:pPr marL="171450" lvl="4" indent="-171450">
              <a:buFont typeface="Arial" panose="020B0604020202020204" pitchFamily="34" charset="0"/>
              <a:buChar char="•"/>
            </a:pPr>
            <a:r>
              <a:rPr lang="en-US" sz="1000" dirty="0"/>
              <a:t>What is Content Migration?</a:t>
            </a:r>
          </a:p>
          <a:p>
            <a:pPr marL="171450" lvl="4" indent="-171450">
              <a:buFont typeface="Arial" panose="020B0604020202020204" pitchFamily="34" charset="0"/>
              <a:buChar char="•"/>
            </a:pPr>
            <a:r>
              <a:rPr lang="en-US" sz="1000" dirty="0"/>
              <a:t>When does content migration occur?</a:t>
            </a:r>
          </a:p>
          <a:p>
            <a:pPr marL="171450" lvl="4" indent="-171450">
              <a:buFont typeface="Arial" panose="020B0604020202020204" pitchFamily="34" charset="0"/>
              <a:buChar char="•"/>
            </a:pPr>
            <a:r>
              <a:rPr lang="en-US" sz="1000" dirty="0"/>
              <a:t>How is it done?</a:t>
            </a:r>
          </a:p>
          <a:p>
            <a:pPr marL="171450" lvl="4" indent="-171450">
              <a:buFont typeface="Arial" panose="020B0604020202020204" pitchFamily="34" charset="0"/>
              <a:buChar char="•"/>
            </a:pPr>
            <a:r>
              <a:rPr lang="en-US" sz="1000" dirty="0"/>
              <a:t>What are the tools?</a:t>
            </a:r>
          </a:p>
          <a:p>
            <a:pPr lvl="4" indent="0"/>
            <a:endParaRPr lang="en-US" sz="1000" dirty="0"/>
          </a:p>
          <a:p>
            <a:pPr lvl="2"/>
            <a:r>
              <a:rPr lang="en-US" sz="1400" b="1" dirty="0">
                <a:solidFill>
                  <a:srgbClr val="381F6B"/>
                </a:solidFill>
              </a:rPr>
              <a:t>Current Sitemap 					4</a:t>
            </a:r>
          </a:p>
          <a:p>
            <a:pPr lvl="2"/>
            <a:endParaRPr lang="en-US" sz="1400" b="1" dirty="0">
              <a:solidFill>
                <a:srgbClr val="381F6B"/>
              </a:solidFill>
            </a:endParaRPr>
          </a:p>
          <a:p>
            <a:pPr lvl="2"/>
            <a:r>
              <a:rPr lang="en-US" sz="1400" b="1" dirty="0">
                <a:solidFill>
                  <a:srgbClr val="381F6B"/>
                </a:solidFill>
              </a:rPr>
              <a:t>Proposed Sitemap					5</a:t>
            </a:r>
          </a:p>
          <a:p>
            <a:pPr lvl="2">
              <a:buFont typeface="Arial" panose="020B0604020202020204" pitchFamily="34" charset="0"/>
              <a:buChar char="•"/>
            </a:pPr>
            <a:r>
              <a:rPr lang="en-US" sz="1000" dirty="0"/>
              <a:t>Determining the Proposed Sitemap</a:t>
            </a:r>
          </a:p>
          <a:p>
            <a:pPr lvl="2">
              <a:buFont typeface="Arial" panose="020B0604020202020204" pitchFamily="34" charset="0"/>
              <a:buChar char="•"/>
            </a:pPr>
            <a:r>
              <a:rPr lang="en-US" sz="1000" dirty="0"/>
              <a:t>Filling out the Proposed Sitemap</a:t>
            </a:r>
          </a:p>
          <a:p>
            <a:pPr lvl="2">
              <a:buFont typeface="Arial" panose="020B0604020202020204" pitchFamily="34" charset="0"/>
              <a:buChar char="•"/>
            </a:pPr>
            <a:r>
              <a:rPr lang="en-US" sz="1000" dirty="0"/>
              <a:t>Description of the Components</a:t>
            </a:r>
          </a:p>
          <a:p>
            <a:pPr lvl="2">
              <a:buFont typeface="Arial" panose="020B0604020202020204" pitchFamily="34" charset="0"/>
              <a:buChar char="•"/>
            </a:pPr>
            <a:r>
              <a:rPr lang="en-US" sz="1000" dirty="0"/>
              <a:t>Additional Information and Best Practices</a:t>
            </a:r>
          </a:p>
          <a:p>
            <a:pPr lvl="2">
              <a:buFont typeface="Arial" panose="020B0604020202020204" pitchFamily="34" charset="0"/>
              <a:buChar char="•"/>
            </a:pPr>
            <a:endParaRPr lang="en-US" sz="1000" dirty="0"/>
          </a:p>
          <a:p>
            <a:pPr lvl="2"/>
            <a:r>
              <a:rPr lang="en-US" sz="1400" b="1" dirty="0">
                <a:solidFill>
                  <a:srgbClr val="381F6B"/>
                </a:solidFill>
              </a:rPr>
              <a:t>Content Migration Template			9</a:t>
            </a:r>
          </a:p>
          <a:p>
            <a:pPr lvl="2"/>
            <a:endParaRPr lang="en-US" sz="1400" b="1" dirty="0">
              <a:solidFill>
                <a:srgbClr val="381F6B"/>
              </a:solidFill>
            </a:endParaRPr>
          </a:p>
          <a:p>
            <a:pPr lvl="2"/>
            <a:r>
              <a:rPr lang="en-US" sz="1400" b="1" dirty="0">
                <a:solidFill>
                  <a:srgbClr val="381F6B"/>
                </a:solidFill>
              </a:rPr>
              <a:t>Setting Up the Box Folder		       10</a:t>
            </a:r>
          </a:p>
          <a:p>
            <a:pPr lvl="2"/>
            <a:endParaRPr lang="en-US" sz="1400" b="1" dirty="0">
              <a:solidFill>
                <a:srgbClr val="381F6B"/>
              </a:solidFill>
            </a:endParaRPr>
          </a:p>
          <a:p>
            <a:pPr lvl="2"/>
            <a:r>
              <a:rPr lang="en-US" sz="1400" b="1" dirty="0">
                <a:solidFill>
                  <a:srgbClr val="381F6B"/>
                </a:solidFill>
              </a:rPr>
              <a:t>3</a:t>
            </a:r>
            <a:r>
              <a:rPr lang="en-US" sz="1400" b="1" baseline="30000" dirty="0">
                <a:solidFill>
                  <a:srgbClr val="381F6B"/>
                </a:solidFill>
              </a:rPr>
              <a:t>rd</a:t>
            </a:r>
            <a:r>
              <a:rPr lang="en-US" sz="1400" b="1" dirty="0">
                <a:solidFill>
                  <a:srgbClr val="381F6B"/>
                </a:solidFill>
              </a:rPr>
              <a:t> Party Integrations	    		       11</a:t>
            </a:r>
          </a:p>
          <a:p>
            <a:pPr marL="57150" lvl="2" indent="-285750">
              <a:buFont typeface="Arial" panose="020B0604020202020204" pitchFamily="34" charset="0"/>
              <a:buChar char="•"/>
            </a:pPr>
            <a:r>
              <a:rPr lang="en-US" sz="1000" dirty="0" err="1"/>
              <a:t>iFrames</a:t>
            </a:r>
            <a:endParaRPr lang="en-US" sz="1000" dirty="0"/>
          </a:p>
          <a:p>
            <a:pPr marL="57150" lvl="2" indent="-285750">
              <a:buFont typeface="Arial" panose="020B0604020202020204" pitchFamily="34" charset="0"/>
              <a:buChar char="•"/>
            </a:pPr>
            <a:r>
              <a:rPr lang="en-US" sz="1000" dirty="0"/>
              <a:t>HTML</a:t>
            </a:r>
            <a:r>
              <a:rPr lang="en-US" sz="1400" b="1" dirty="0">
                <a:solidFill>
                  <a:srgbClr val="381F6B"/>
                </a:solidFill>
              </a:rPr>
              <a:t> </a:t>
            </a:r>
            <a:r>
              <a:rPr lang="en-US" sz="1000" dirty="0"/>
              <a:t>Templates</a:t>
            </a:r>
          </a:p>
          <a:p>
            <a:pPr lvl="2"/>
            <a:endParaRPr lang="en-US" sz="1400" dirty="0"/>
          </a:p>
          <a:p>
            <a:pPr lvl="2"/>
            <a:endParaRPr lang="en-US" sz="1400" dirty="0"/>
          </a:p>
          <a:p>
            <a:pPr lvl="2"/>
            <a:endParaRPr lang="en-US" dirty="0"/>
          </a:p>
          <a:p>
            <a:pPr lvl="0"/>
            <a:r>
              <a:rPr lang="en-US" sz="900" dirty="0"/>
              <a:t>					</a:t>
            </a:r>
          </a:p>
        </p:txBody>
      </p:sp>
      <p:pic>
        <p:nvPicPr>
          <p:cNvPr id="4" name="Picture 3"/>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16933" y="1248832"/>
            <a:ext cx="863600" cy="8877300"/>
          </a:xfrm>
          <a:prstGeom prst="rect">
            <a:avLst/>
          </a:prstGeom>
        </p:spPr>
      </p:pic>
    </p:spTree>
    <p:extLst>
      <p:ext uri="{BB962C8B-B14F-4D97-AF65-F5344CB8AC3E}">
        <p14:creationId xmlns:p14="http://schemas.microsoft.com/office/powerpoint/2010/main" val="1734650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p:nvPr/>
        </p:nvSpPr>
        <p:spPr>
          <a:xfrm>
            <a:off x="1313605" y="1257300"/>
            <a:ext cx="5350932" cy="14465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200" dirty="0">
                <a:solidFill>
                  <a:schemeClr val="dk1"/>
                </a:solidFill>
                <a:latin typeface="Tahoma"/>
                <a:ea typeface="Tahoma"/>
                <a:cs typeface="Tahoma"/>
                <a:sym typeface="Tahoma"/>
              </a:rPr>
              <a:t>Overview</a:t>
            </a:r>
            <a:endParaRPr lang="en-US" sz="2400" dirty="0">
              <a:solidFill>
                <a:schemeClr val="dk1"/>
              </a:solidFill>
              <a:latin typeface="Trebuchet MS"/>
              <a:ea typeface="Trebuchet MS"/>
              <a:cs typeface="Trebuchet MS"/>
              <a:sym typeface="Trebuchet MS"/>
            </a:endParaRPr>
          </a:p>
        </p:txBody>
      </p:sp>
      <p:sp>
        <p:nvSpPr>
          <p:cNvPr id="109" name="Shape 109"/>
          <p:cNvSpPr txBox="1"/>
          <p:nvPr/>
        </p:nvSpPr>
        <p:spPr>
          <a:xfrm>
            <a:off x="1143000" y="4546600"/>
            <a:ext cx="184666"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Trebuchet MS"/>
                <a:ea typeface="Trebuchet MS"/>
                <a:cs typeface="Trebuchet MS"/>
                <a:sym typeface="Trebuchet MS"/>
              </a:rPr>
              <a:t>      </a:t>
            </a:r>
          </a:p>
        </p:txBody>
      </p:sp>
      <p:cxnSp>
        <p:nvCxnSpPr>
          <p:cNvPr id="110" name="Shape 110"/>
          <p:cNvCxnSpPr/>
          <p:nvPr/>
        </p:nvCxnSpPr>
        <p:spPr>
          <a:xfrm>
            <a:off x="1414991" y="2660825"/>
            <a:ext cx="5589270" cy="1587"/>
          </a:xfrm>
          <a:prstGeom prst="straightConnector1">
            <a:avLst/>
          </a:prstGeom>
          <a:noFill/>
          <a:ln w="12700" cap="flat" cmpd="sng">
            <a:solidFill>
              <a:schemeClr val="dk1"/>
            </a:solidFill>
            <a:prstDash val="solid"/>
            <a:round/>
            <a:headEnd type="none" w="med" len="med"/>
            <a:tailEnd type="none" w="med" len="med"/>
          </a:ln>
        </p:spPr>
      </p:cxnSp>
      <p:pic>
        <p:nvPicPr>
          <p:cNvPr id="111" name="Shape 111"/>
          <p:cNvPicPr preferRelativeResize="0"/>
          <p:nvPr/>
        </p:nvPicPr>
        <p:blipFill rotWithShape="1">
          <a:blip r:embed="rId3">
            <a:alphaModFix/>
          </a:blip>
          <a:srcRect/>
          <a:stretch/>
        </p:blipFill>
        <p:spPr>
          <a:xfrm>
            <a:off x="-33866" y="1240366"/>
            <a:ext cx="863599" cy="8877300"/>
          </a:xfrm>
          <a:prstGeom prst="rect">
            <a:avLst/>
          </a:prstGeom>
          <a:noFill/>
          <a:ln>
            <a:noFill/>
          </a:ln>
        </p:spPr>
      </p:pic>
      <p:sp>
        <p:nvSpPr>
          <p:cNvPr id="3" name="TextBox 2"/>
          <p:cNvSpPr txBox="1"/>
          <p:nvPr/>
        </p:nvSpPr>
        <p:spPr>
          <a:xfrm>
            <a:off x="1327666" y="2703850"/>
            <a:ext cx="5589270" cy="4816703"/>
          </a:xfrm>
          <a:prstGeom prst="rect">
            <a:avLst/>
          </a:prstGeom>
          <a:noFill/>
        </p:spPr>
        <p:txBody>
          <a:bodyPr wrap="square" rtlCol="0">
            <a:spAutoFit/>
          </a:bodyPr>
          <a:lstStyle/>
          <a:p>
            <a:pPr lvl="0"/>
            <a:r>
              <a:rPr lang="en-US" sz="1400" dirty="0">
                <a:solidFill>
                  <a:srgbClr val="381F6B"/>
                </a:solidFill>
              </a:rPr>
              <a:t>What is Content Migration? </a:t>
            </a:r>
          </a:p>
          <a:p>
            <a:pPr lvl="0"/>
            <a:r>
              <a:rPr lang="en-US" sz="1100" dirty="0">
                <a:solidFill>
                  <a:srgbClr val="000000"/>
                </a:solidFill>
              </a:rPr>
              <a:t>Content migration is the most time consuming part of many website projects. During this phase, Vision migrates the agreed upon scope of content, as is, from the live website to your new website. </a:t>
            </a:r>
            <a:br>
              <a:rPr lang="en-US" sz="1100" dirty="0">
                <a:solidFill>
                  <a:srgbClr val="000000"/>
                </a:solidFill>
              </a:rPr>
            </a:br>
            <a:endParaRPr lang="en-US" sz="900" dirty="0">
              <a:solidFill>
                <a:srgbClr val="000000"/>
              </a:solidFill>
            </a:endParaRPr>
          </a:p>
          <a:p>
            <a:r>
              <a:rPr lang="en-US" sz="1400" dirty="0">
                <a:solidFill>
                  <a:srgbClr val="381F6B"/>
                </a:solidFill>
              </a:rPr>
              <a:t>When does content migration occur?</a:t>
            </a:r>
          </a:p>
          <a:p>
            <a:r>
              <a:rPr lang="en-US" sz="1100" dirty="0">
                <a:solidFill>
                  <a:srgbClr val="000000"/>
                </a:solidFill>
              </a:rPr>
              <a:t>The Content Migration phase begins simultaneously with the graphic design phase and is completed at the same time as the development phase. The goal of the Development phase &amp; the Content Migration phase is to deliver a complete website prototype hosted on a development server, including all pages that were migrated based on selection during the Content Preparation Phase.</a:t>
            </a:r>
          </a:p>
          <a:p>
            <a:pPr lvl="0"/>
            <a:endParaRPr lang="en-US" sz="1100" dirty="0">
              <a:solidFill>
                <a:srgbClr val="000000"/>
              </a:solidFill>
            </a:endParaRPr>
          </a:p>
          <a:p>
            <a:pPr lvl="0"/>
            <a:r>
              <a:rPr lang="en-US" sz="1400" dirty="0">
                <a:solidFill>
                  <a:srgbClr val="381F6B"/>
                </a:solidFill>
              </a:rPr>
              <a:t>How is it done?</a:t>
            </a:r>
          </a:p>
          <a:p>
            <a:pPr lvl="0"/>
            <a:r>
              <a:rPr lang="en-US" sz="1100" dirty="0">
                <a:solidFill>
                  <a:srgbClr val="000000"/>
                </a:solidFill>
              </a:rPr>
              <a:t>Vision delivers a Content Migration sitemap with a Current Sitemap and a Proposed Sitemap to your team. Your team will then work on finalizing the page on the Proposed Sitemap tab by re-arranging, deleting, or creating any pages as you see fit. In the Proposed Sitemap, you will tell Vision which pages to migrate over to the new website, and Vision will migrate the pages during the Development Phase. After the website has been prototyped, any remaining content to be migrated will be done by your team.</a:t>
            </a:r>
          </a:p>
          <a:p>
            <a:pPr lvl="0"/>
            <a:endParaRPr lang="en-US" sz="1100" dirty="0">
              <a:solidFill>
                <a:srgbClr val="000000"/>
              </a:solidFill>
            </a:endParaRPr>
          </a:p>
          <a:p>
            <a:pPr lvl="0"/>
            <a:r>
              <a:rPr lang="en-US" sz="1400" dirty="0">
                <a:solidFill>
                  <a:srgbClr val="381F6B"/>
                </a:solidFill>
              </a:rPr>
              <a:t>What are the tools?</a:t>
            </a:r>
          </a:p>
          <a:p>
            <a:pPr lvl="0"/>
            <a:r>
              <a:rPr lang="en-US" sz="1100" dirty="0">
                <a:solidFill>
                  <a:srgbClr val="000000"/>
                </a:solidFill>
              </a:rPr>
              <a:t>The Content Migration sitemap is delivered as an excel spreadsheet. To migrate new pages of content, you will fill out a Content Migration Template word document and upload it, along with any document or image attachments, to Box, an online file sharing application.</a:t>
            </a:r>
          </a:p>
          <a:p>
            <a:pPr lvl="0"/>
            <a:endParaRPr lang="en-US" sz="1100" dirty="0">
              <a:solidFill>
                <a:srgbClr val="000000"/>
              </a:solidFill>
            </a:endParaRPr>
          </a:p>
        </p:txBody>
      </p:sp>
    </p:spTree>
    <p:extLst>
      <p:ext uri="{BB962C8B-B14F-4D97-AF65-F5344CB8AC3E}">
        <p14:creationId xmlns:p14="http://schemas.microsoft.com/office/powerpoint/2010/main" val="3088118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p:nvPr/>
        </p:nvSpPr>
        <p:spPr>
          <a:xfrm>
            <a:off x="1313605" y="1257300"/>
            <a:ext cx="5350932" cy="14465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200" dirty="0">
                <a:solidFill>
                  <a:schemeClr val="dk1"/>
                </a:solidFill>
                <a:latin typeface="Tahoma"/>
                <a:ea typeface="Tahoma"/>
                <a:cs typeface="Tahoma"/>
                <a:sym typeface="Tahoma"/>
              </a:rPr>
              <a:t>Current Sitemap</a:t>
            </a:r>
            <a:endParaRPr lang="en-US" sz="2400" dirty="0">
              <a:solidFill>
                <a:schemeClr val="dk1"/>
              </a:solidFill>
              <a:latin typeface="Trebuchet MS"/>
              <a:ea typeface="Trebuchet MS"/>
              <a:cs typeface="Trebuchet MS"/>
              <a:sym typeface="Trebuchet MS"/>
            </a:endParaRPr>
          </a:p>
        </p:txBody>
      </p:sp>
      <p:sp>
        <p:nvSpPr>
          <p:cNvPr id="109" name="Shape 109"/>
          <p:cNvSpPr txBox="1"/>
          <p:nvPr/>
        </p:nvSpPr>
        <p:spPr>
          <a:xfrm>
            <a:off x="1143000" y="4546600"/>
            <a:ext cx="184666"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Trebuchet MS"/>
                <a:ea typeface="Trebuchet MS"/>
                <a:cs typeface="Trebuchet MS"/>
                <a:sym typeface="Trebuchet MS"/>
              </a:rPr>
              <a:t>      </a:t>
            </a:r>
          </a:p>
        </p:txBody>
      </p:sp>
      <p:cxnSp>
        <p:nvCxnSpPr>
          <p:cNvPr id="110" name="Shape 110"/>
          <p:cNvCxnSpPr/>
          <p:nvPr/>
        </p:nvCxnSpPr>
        <p:spPr>
          <a:xfrm>
            <a:off x="1414991" y="2660825"/>
            <a:ext cx="5589270" cy="1587"/>
          </a:xfrm>
          <a:prstGeom prst="straightConnector1">
            <a:avLst/>
          </a:prstGeom>
          <a:noFill/>
          <a:ln w="12700" cap="flat" cmpd="sng">
            <a:solidFill>
              <a:schemeClr val="dk1"/>
            </a:solidFill>
            <a:prstDash val="solid"/>
            <a:round/>
            <a:headEnd type="none" w="med" len="med"/>
            <a:tailEnd type="none" w="med" len="med"/>
          </a:ln>
        </p:spPr>
      </p:cxnSp>
      <p:pic>
        <p:nvPicPr>
          <p:cNvPr id="111" name="Shape 111"/>
          <p:cNvPicPr preferRelativeResize="0"/>
          <p:nvPr/>
        </p:nvPicPr>
        <p:blipFill rotWithShape="1">
          <a:blip r:embed="rId3">
            <a:alphaModFix/>
          </a:blip>
          <a:srcRect/>
          <a:stretch/>
        </p:blipFill>
        <p:spPr>
          <a:xfrm>
            <a:off x="-33866" y="1240366"/>
            <a:ext cx="863599" cy="8877300"/>
          </a:xfrm>
          <a:prstGeom prst="rect">
            <a:avLst/>
          </a:prstGeom>
          <a:noFill/>
          <a:ln>
            <a:noFill/>
          </a:ln>
        </p:spPr>
      </p:pic>
      <p:sp>
        <p:nvSpPr>
          <p:cNvPr id="14" name="TextBox 13">
            <a:extLst>
              <a:ext uri="{FF2B5EF4-FFF2-40B4-BE49-F238E27FC236}">
                <a16:creationId xmlns:a16="http://schemas.microsoft.com/office/drawing/2014/main" id="{5CE99844-D363-48B9-8FE8-5FC2F799AB33}"/>
              </a:ext>
            </a:extLst>
          </p:cNvPr>
          <p:cNvSpPr txBox="1"/>
          <p:nvPr/>
        </p:nvSpPr>
        <p:spPr>
          <a:xfrm>
            <a:off x="1371058" y="2744408"/>
            <a:ext cx="5557521" cy="992579"/>
          </a:xfrm>
          <a:prstGeom prst="rect">
            <a:avLst/>
          </a:prstGeom>
          <a:noFill/>
        </p:spPr>
        <p:txBody>
          <a:bodyPr wrap="square" rtlCol="0">
            <a:spAutoFit/>
          </a:bodyPr>
          <a:lstStyle/>
          <a:p>
            <a:r>
              <a:rPr lang="en-US" sz="1050" dirty="0">
                <a:solidFill>
                  <a:srgbClr val="000000"/>
                </a:solidFill>
              </a:rPr>
              <a:t>The Current Sitemap tab on the Migration Sitemap Excel spreadsheet gives a visual representation of all of the current pages on your website. Each row represents a unique page on your website. </a:t>
            </a:r>
            <a:endParaRPr lang="en-US" sz="900" dirty="0">
              <a:solidFill>
                <a:srgbClr val="000000"/>
              </a:solidFill>
              <a:latin typeface="Tahoma"/>
              <a:ea typeface="Tahoma"/>
              <a:cs typeface="Tahoma"/>
            </a:endParaRPr>
          </a:p>
          <a:p>
            <a:endParaRPr lang="en-US" sz="900" dirty="0">
              <a:solidFill>
                <a:srgbClr val="000000"/>
              </a:solidFill>
              <a:latin typeface="Tahoma"/>
              <a:ea typeface="Tahoma"/>
              <a:cs typeface="Tahoma"/>
            </a:endParaRPr>
          </a:p>
          <a:p>
            <a:endParaRPr lang="en-US" sz="900" dirty="0">
              <a:latin typeface="Tahoma" panose="020B0604030504040204" pitchFamily="34" charset="0"/>
              <a:ea typeface="Tahoma" panose="020B0604030504040204" pitchFamily="34" charset="0"/>
              <a:cs typeface="Tahoma" panose="020B0604030504040204" pitchFamily="34" charset="0"/>
            </a:endParaRPr>
          </a:p>
          <a:p>
            <a:endParaRPr lang="en-US" sz="900" dirty="0">
              <a:latin typeface="Tahoma" panose="020B0604030504040204" pitchFamily="34" charset="0"/>
              <a:ea typeface="Tahoma" panose="020B0604030504040204" pitchFamily="34" charset="0"/>
              <a:cs typeface="Tahoma" panose="020B0604030504040204" pitchFamily="34" charset="0"/>
            </a:endParaRPr>
          </a:p>
        </p:txBody>
      </p:sp>
      <p:pic>
        <p:nvPicPr>
          <p:cNvPr id="3" name="Picture 2">
            <a:extLst>
              <a:ext uri="{FF2B5EF4-FFF2-40B4-BE49-F238E27FC236}">
                <a16:creationId xmlns:a16="http://schemas.microsoft.com/office/drawing/2014/main" id="{9467C344-9451-47D1-9DFE-23F88F600EF8}"/>
              </a:ext>
            </a:extLst>
          </p:cNvPr>
          <p:cNvPicPr>
            <a:picLocks noChangeAspect="1"/>
          </p:cNvPicPr>
          <p:nvPr/>
        </p:nvPicPr>
        <p:blipFill>
          <a:blip r:embed="rId4"/>
          <a:stretch>
            <a:fillRect/>
          </a:stretch>
        </p:blipFill>
        <p:spPr>
          <a:xfrm>
            <a:off x="1235333" y="3481892"/>
            <a:ext cx="5634368" cy="3723348"/>
          </a:xfrm>
          <a:prstGeom prst="rect">
            <a:avLst/>
          </a:prstGeom>
        </p:spPr>
      </p:pic>
      <p:sp>
        <p:nvSpPr>
          <p:cNvPr id="4" name="Rectangle 3">
            <a:extLst>
              <a:ext uri="{FF2B5EF4-FFF2-40B4-BE49-F238E27FC236}">
                <a16:creationId xmlns:a16="http://schemas.microsoft.com/office/drawing/2014/main" id="{A9E51AED-D8B5-4CB1-AB03-800FFA6093B9}"/>
              </a:ext>
            </a:extLst>
          </p:cNvPr>
          <p:cNvSpPr/>
          <p:nvPr/>
        </p:nvSpPr>
        <p:spPr>
          <a:xfrm>
            <a:off x="1371058" y="7407345"/>
            <a:ext cx="5159117" cy="1546577"/>
          </a:xfrm>
          <a:prstGeom prst="rect">
            <a:avLst/>
          </a:prstGeom>
        </p:spPr>
        <p:txBody>
          <a:bodyPr wrap="square">
            <a:spAutoFit/>
          </a:bodyPr>
          <a:lstStyle/>
          <a:p>
            <a:r>
              <a:rPr lang="en-US" sz="1050" dirty="0">
                <a:solidFill>
                  <a:srgbClr val="000000"/>
                </a:solidFill>
              </a:rPr>
              <a:t>In Column C, the titles are separated into Levels by color and indentation, with a lower page level having a greater page indentation. Level 1 is your website’s main navigation. Level 2 pages live as subpages of the most recent Level 1 page above it, and so on with each level under.</a:t>
            </a:r>
          </a:p>
          <a:p>
            <a:endParaRPr lang="en-US" sz="1050" dirty="0">
              <a:solidFill>
                <a:srgbClr val="000000"/>
              </a:solidFill>
            </a:endParaRPr>
          </a:p>
          <a:p>
            <a:r>
              <a:rPr lang="en-US" sz="1050" dirty="0">
                <a:solidFill>
                  <a:srgbClr val="000000"/>
                </a:solidFill>
              </a:rPr>
              <a:t>In Column D, the source URL is the unique page link on your website.</a:t>
            </a:r>
          </a:p>
          <a:p>
            <a:endParaRPr lang="en-US" sz="1050" dirty="0">
              <a:solidFill>
                <a:srgbClr val="000000"/>
              </a:solidFill>
            </a:endParaRPr>
          </a:p>
          <a:p>
            <a:r>
              <a:rPr lang="en-US" sz="1050" dirty="0">
                <a:solidFill>
                  <a:srgbClr val="000000"/>
                </a:solidFill>
              </a:rPr>
              <a:t>In Column E, any notes on special attributes to that page are listed (i.e. # of PDF pages, special </a:t>
            </a:r>
            <a:r>
              <a:rPr lang="en-US" sz="1050" dirty="0" err="1">
                <a:solidFill>
                  <a:srgbClr val="000000"/>
                </a:solidFill>
              </a:rPr>
              <a:t>iFrame</a:t>
            </a:r>
            <a:r>
              <a:rPr lang="en-US" sz="1050" dirty="0">
                <a:solidFill>
                  <a:srgbClr val="000000"/>
                </a:solidFill>
              </a:rPr>
              <a:t> inserts, special widgets or features).</a:t>
            </a:r>
          </a:p>
        </p:txBody>
      </p:sp>
    </p:spTree>
    <p:extLst>
      <p:ext uri="{BB962C8B-B14F-4D97-AF65-F5344CB8AC3E}">
        <p14:creationId xmlns:p14="http://schemas.microsoft.com/office/powerpoint/2010/main" val="3956241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p:nvPr/>
        </p:nvSpPr>
        <p:spPr>
          <a:xfrm>
            <a:off x="1313605" y="1257300"/>
            <a:ext cx="5350932" cy="14465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200" dirty="0">
                <a:solidFill>
                  <a:schemeClr val="dk1"/>
                </a:solidFill>
                <a:latin typeface="Tahoma"/>
                <a:ea typeface="Tahoma"/>
                <a:cs typeface="Tahoma"/>
                <a:sym typeface="Tahoma"/>
              </a:rPr>
              <a:t>Proposed Sitemap</a:t>
            </a:r>
            <a:endParaRPr lang="en-US" sz="2400" dirty="0">
              <a:solidFill>
                <a:schemeClr val="dk1"/>
              </a:solidFill>
              <a:latin typeface="Trebuchet MS"/>
              <a:ea typeface="Trebuchet MS"/>
              <a:cs typeface="Trebuchet MS"/>
              <a:sym typeface="Trebuchet MS"/>
            </a:endParaRPr>
          </a:p>
        </p:txBody>
      </p:sp>
      <p:sp>
        <p:nvSpPr>
          <p:cNvPr id="109" name="Shape 109"/>
          <p:cNvSpPr txBox="1"/>
          <p:nvPr/>
        </p:nvSpPr>
        <p:spPr>
          <a:xfrm>
            <a:off x="1143000" y="4546600"/>
            <a:ext cx="184666"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Trebuchet MS"/>
                <a:ea typeface="Trebuchet MS"/>
                <a:cs typeface="Trebuchet MS"/>
                <a:sym typeface="Trebuchet MS"/>
              </a:rPr>
              <a:t>      </a:t>
            </a:r>
          </a:p>
        </p:txBody>
      </p:sp>
      <p:cxnSp>
        <p:nvCxnSpPr>
          <p:cNvPr id="110" name="Shape 110"/>
          <p:cNvCxnSpPr/>
          <p:nvPr/>
        </p:nvCxnSpPr>
        <p:spPr>
          <a:xfrm>
            <a:off x="1414991" y="2660825"/>
            <a:ext cx="5589270" cy="1587"/>
          </a:xfrm>
          <a:prstGeom prst="straightConnector1">
            <a:avLst/>
          </a:prstGeom>
          <a:noFill/>
          <a:ln w="12700" cap="flat" cmpd="sng">
            <a:solidFill>
              <a:schemeClr val="dk1"/>
            </a:solidFill>
            <a:prstDash val="solid"/>
            <a:round/>
            <a:headEnd type="none" w="med" len="med"/>
            <a:tailEnd type="none" w="med" len="med"/>
          </a:ln>
        </p:spPr>
      </p:cxnSp>
      <p:pic>
        <p:nvPicPr>
          <p:cNvPr id="111" name="Shape 111"/>
          <p:cNvPicPr preferRelativeResize="0"/>
          <p:nvPr/>
        </p:nvPicPr>
        <p:blipFill rotWithShape="1">
          <a:blip r:embed="rId3">
            <a:alphaModFix/>
          </a:blip>
          <a:srcRect/>
          <a:stretch/>
        </p:blipFill>
        <p:spPr>
          <a:xfrm>
            <a:off x="-33866" y="1240366"/>
            <a:ext cx="863599" cy="8877300"/>
          </a:xfrm>
          <a:prstGeom prst="rect">
            <a:avLst/>
          </a:prstGeom>
          <a:noFill/>
          <a:ln>
            <a:noFill/>
          </a:ln>
        </p:spPr>
      </p:pic>
      <p:sp>
        <p:nvSpPr>
          <p:cNvPr id="3" name="TextBox 2"/>
          <p:cNvSpPr txBox="1"/>
          <p:nvPr/>
        </p:nvSpPr>
        <p:spPr>
          <a:xfrm>
            <a:off x="1327666" y="2703850"/>
            <a:ext cx="5589270" cy="2285241"/>
          </a:xfrm>
          <a:prstGeom prst="rect">
            <a:avLst/>
          </a:prstGeom>
          <a:noFill/>
        </p:spPr>
        <p:txBody>
          <a:bodyPr wrap="square" rtlCol="0">
            <a:spAutoFit/>
          </a:bodyPr>
          <a:lstStyle/>
          <a:p>
            <a:pPr lvl="0"/>
            <a:r>
              <a:rPr lang="en-US" sz="1400" dirty="0">
                <a:solidFill>
                  <a:srgbClr val="381F6B"/>
                </a:solidFill>
              </a:rPr>
              <a:t>Determining the Proposed Sitemap</a:t>
            </a:r>
          </a:p>
          <a:p>
            <a:r>
              <a:rPr lang="en-US" sz="1050" dirty="0">
                <a:solidFill>
                  <a:srgbClr val="000000"/>
                </a:solidFill>
              </a:rPr>
              <a:t>The Proposed Sitemap tab has a visual representation of all the proposed pages, rearranged from the Current Sitemap tab to match the new main navigation from your latest website design. </a:t>
            </a:r>
          </a:p>
          <a:p>
            <a:endParaRPr lang="en-US" sz="1050" dirty="0">
              <a:solidFill>
                <a:srgbClr val="000000"/>
              </a:solidFill>
            </a:endParaRPr>
          </a:p>
          <a:p>
            <a:r>
              <a:rPr lang="en-US" sz="1050" dirty="0">
                <a:solidFill>
                  <a:srgbClr val="000000"/>
                </a:solidFill>
              </a:rPr>
              <a:t>After Vision delivers the Content Migration Sitemap Document to your team, it’s your job to look through the “Proposed Sitemap” tab and to:</a:t>
            </a:r>
          </a:p>
          <a:p>
            <a:pPr marL="228600" indent="-228600">
              <a:buFont typeface="+mj-lt"/>
              <a:buAutoNum type="arabicPeriod"/>
            </a:pPr>
            <a:r>
              <a:rPr lang="en-US" sz="1050" dirty="0">
                <a:solidFill>
                  <a:srgbClr val="000000"/>
                </a:solidFill>
              </a:rPr>
              <a:t>Finalize the page structure of the pages for your new website; column C</a:t>
            </a:r>
          </a:p>
          <a:p>
            <a:pPr marL="228600" indent="-228600">
              <a:buFont typeface="+mj-lt"/>
              <a:buAutoNum type="arabicPeriod"/>
            </a:pPr>
            <a:r>
              <a:rPr lang="en-US" sz="1050" dirty="0">
                <a:solidFill>
                  <a:srgbClr val="000000"/>
                </a:solidFill>
              </a:rPr>
              <a:t>Specify which pages will be brought over to the new website by Vision; column I</a:t>
            </a:r>
          </a:p>
          <a:p>
            <a:pPr marL="228600" indent="-228600">
              <a:buFont typeface="+mj-lt"/>
              <a:buAutoNum type="arabicPeriod"/>
            </a:pPr>
            <a:r>
              <a:rPr lang="en-US" sz="1050" dirty="0">
                <a:solidFill>
                  <a:srgbClr val="000000"/>
                </a:solidFill>
              </a:rPr>
              <a:t>Specify where content will be brought over to the new website from; column D</a:t>
            </a:r>
            <a:br>
              <a:rPr lang="en-US" sz="1100" dirty="0">
                <a:solidFill>
                  <a:srgbClr val="000000"/>
                </a:solidFill>
              </a:rPr>
            </a:br>
            <a:endParaRPr lang="en-US" sz="1100" dirty="0">
              <a:solidFill>
                <a:srgbClr val="000000"/>
              </a:solidFill>
            </a:endParaRPr>
          </a:p>
          <a:p>
            <a:r>
              <a:rPr lang="en-US" sz="1100" dirty="0">
                <a:solidFill>
                  <a:srgbClr val="000000"/>
                </a:solidFill>
              </a:rPr>
              <a:t>Below is an example of a properly filled out Proposed Sitemap:</a:t>
            </a:r>
            <a:endParaRPr lang="en-US" sz="1400" dirty="0">
              <a:solidFill>
                <a:srgbClr val="381F6B"/>
              </a:solidFill>
            </a:endParaRPr>
          </a:p>
          <a:p>
            <a:pPr lvl="0"/>
            <a:endParaRPr lang="en-US" sz="900" dirty="0">
              <a:solidFill>
                <a:srgbClr val="000000"/>
              </a:solidFill>
            </a:endParaRPr>
          </a:p>
        </p:txBody>
      </p:sp>
      <p:pic>
        <p:nvPicPr>
          <p:cNvPr id="7" name="Picture 6">
            <a:extLst>
              <a:ext uri="{FF2B5EF4-FFF2-40B4-BE49-F238E27FC236}">
                <a16:creationId xmlns:a16="http://schemas.microsoft.com/office/drawing/2014/main" id="{55A03C57-030B-4A52-889A-67A28F263FF7}"/>
              </a:ext>
            </a:extLst>
          </p:cNvPr>
          <p:cNvPicPr>
            <a:picLocks noChangeAspect="1"/>
          </p:cNvPicPr>
          <p:nvPr/>
        </p:nvPicPr>
        <p:blipFill>
          <a:blip r:embed="rId4"/>
          <a:stretch>
            <a:fillRect/>
          </a:stretch>
        </p:blipFill>
        <p:spPr>
          <a:xfrm>
            <a:off x="1143000" y="4805469"/>
            <a:ext cx="5927467" cy="3184144"/>
          </a:xfrm>
          <a:prstGeom prst="rect">
            <a:avLst/>
          </a:prstGeom>
        </p:spPr>
      </p:pic>
      <p:sp>
        <p:nvSpPr>
          <p:cNvPr id="8" name="TextBox 7">
            <a:extLst>
              <a:ext uri="{FF2B5EF4-FFF2-40B4-BE49-F238E27FC236}">
                <a16:creationId xmlns:a16="http://schemas.microsoft.com/office/drawing/2014/main" id="{9285590D-C1CE-4236-839E-E69C04CE5F0C}"/>
              </a:ext>
            </a:extLst>
          </p:cNvPr>
          <p:cNvSpPr txBox="1"/>
          <p:nvPr/>
        </p:nvSpPr>
        <p:spPr>
          <a:xfrm>
            <a:off x="1327666" y="8069536"/>
            <a:ext cx="5589270" cy="1685077"/>
          </a:xfrm>
          <a:prstGeom prst="rect">
            <a:avLst/>
          </a:prstGeom>
          <a:noFill/>
        </p:spPr>
        <p:txBody>
          <a:bodyPr wrap="square" rtlCol="0">
            <a:spAutoFit/>
          </a:bodyPr>
          <a:lstStyle/>
          <a:p>
            <a:r>
              <a:rPr lang="en-US" sz="1050" dirty="0">
                <a:solidFill>
                  <a:srgbClr val="000000"/>
                </a:solidFill>
              </a:rPr>
              <a:t>Vision arranges the pages on your Proposed Sitemap based off of the new navigation menu on your approved homepage wireframe layout. We place each page under the main navigation category that fits best. </a:t>
            </a:r>
          </a:p>
          <a:p>
            <a:endParaRPr lang="en-US" sz="1050" dirty="0">
              <a:solidFill>
                <a:srgbClr val="000000"/>
              </a:solidFill>
            </a:endParaRPr>
          </a:p>
          <a:p>
            <a:r>
              <a:rPr lang="en-US" sz="1050" dirty="0">
                <a:solidFill>
                  <a:srgbClr val="000000"/>
                </a:solidFill>
              </a:rPr>
              <a:t>Review the Proposed Sitemap tab and move or edit each page to live under the page structure that you would like. To move a page, select the row of the page by clicking on the row # on the very left, then cut the row (Ctrl + X), click on the row under where you would like this cut row to live, and then paste the row (Ctrl + V). You can select and move multiple rows at once. </a:t>
            </a:r>
          </a:p>
          <a:p>
            <a:endParaRPr lang="en-US" sz="900" dirty="0">
              <a:solidFill>
                <a:srgbClr val="000000"/>
              </a:solidFill>
            </a:endParaRPr>
          </a:p>
        </p:txBody>
      </p:sp>
    </p:spTree>
    <p:extLst>
      <p:ext uri="{BB962C8B-B14F-4D97-AF65-F5344CB8AC3E}">
        <p14:creationId xmlns:p14="http://schemas.microsoft.com/office/powerpoint/2010/main" val="1852745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p:nvPr/>
        </p:nvSpPr>
        <p:spPr>
          <a:xfrm>
            <a:off x="1313605" y="1257300"/>
            <a:ext cx="5350932" cy="14465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200" dirty="0">
                <a:solidFill>
                  <a:schemeClr val="dk1"/>
                </a:solidFill>
                <a:latin typeface="Tahoma"/>
                <a:ea typeface="Tahoma"/>
                <a:cs typeface="Tahoma"/>
                <a:sym typeface="Tahoma"/>
              </a:rPr>
              <a:t>Proposed Sitemap</a:t>
            </a:r>
            <a:endParaRPr lang="en-US" sz="2400" dirty="0">
              <a:solidFill>
                <a:schemeClr val="dk1"/>
              </a:solidFill>
              <a:latin typeface="Trebuchet MS"/>
              <a:ea typeface="Trebuchet MS"/>
              <a:cs typeface="Trebuchet MS"/>
              <a:sym typeface="Trebuchet MS"/>
            </a:endParaRPr>
          </a:p>
        </p:txBody>
      </p:sp>
      <p:sp>
        <p:nvSpPr>
          <p:cNvPr id="109" name="Shape 109"/>
          <p:cNvSpPr txBox="1"/>
          <p:nvPr/>
        </p:nvSpPr>
        <p:spPr>
          <a:xfrm>
            <a:off x="1143000" y="4546600"/>
            <a:ext cx="184666"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Trebuchet MS"/>
                <a:ea typeface="Trebuchet MS"/>
                <a:cs typeface="Trebuchet MS"/>
                <a:sym typeface="Trebuchet MS"/>
              </a:rPr>
              <a:t>      </a:t>
            </a:r>
          </a:p>
        </p:txBody>
      </p:sp>
      <p:cxnSp>
        <p:nvCxnSpPr>
          <p:cNvPr id="110" name="Shape 110"/>
          <p:cNvCxnSpPr/>
          <p:nvPr/>
        </p:nvCxnSpPr>
        <p:spPr>
          <a:xfrm>
            <a:off x="1414991" y="2660825"/>
            <a:ext cx="5589270" cy="1587"/>
          </a:xfrm>
          <a:prstGeom prst="straightConnector1">
            <a:avLst/>
          </a:prstGeom>
          <a:noFill/>
          <a:ln w="12700" cap="flat" cmpd="sng">
            <a:solidFill>
              <a:schemeClr val="dk1"/>
            </a:solidFill>
            <a:prstDash val="solid"/>
            <a:round/>
            <a:headEnd type="none" w="med" len="med"/>
            <a:tailEnd type="none" w="med" len="med"/>
          </a:ln>
        </p:spPr>
      </p:cxnSp>
      <p:pic>
        <p:nvPicPr>
          <p:cNvPr id="111" name="Shape 111"/>
          <p:cNvPicPr preferRelativeResize="0"/>
          <p:nvPr/>
        </p:nvPicPr>
        <p:blipFill rotWithShape="1">
          <a:blip r:embed="rId3">
            <a:alphaModFix/>
          </a:blip>
          <a:srcRect/>
          <a:stretch/>
        </p:blipFill>
        <p:spPr>
          <a:xfrm>
            <a:off x="-33866" y="1240366"/>
            <a:ext cx="863599" cy="8877300"/>
          </a:xfrm>
          <a:prstGeom prst="rect">
            <a:avLst/>
          </a:prstGeom>
          <a:noFill/>
          <a:ln>
            <a:noFill/>
          </a:ln>
        </p:spPr>
      </p:pic>
      <p:sp>
        <p:nvSpPr>
          <p:cNvPr id="3" name="TextBox 2"/>
          <p:cNvSpPr txBox="1"/>
          <p:nvPr/>
        </p:nvSpPr>
        <p:spPr>
          <a:xfrm>
            <a:off x="1327666" y="2426992"/>
            <a:ext cx="5589270" cy="3816429"/>
          </a:xfrm>
          <a:prstGeom prst="rect">
            <a:avLst/>
          </a:prstGeom>
          <a:noFill/>
        </p:spPr>
        <p:txBody>
          <a:bodyPr wrap="square" rtlCol="0">
            <a:spAutoFit/>
          </a:bodyPr>
          <a:lstStyle/>
          <a:p>
            <a:pPr lvl="0"/>
            <a:endParaRPr lang="en-US" dirty="0">
              <a:solidFill>
                <a:srgbClr val="381F6B"/>
              </a:solidFill>
            </a:endParaRPr>
          </a:p>
          <a:p>
            <a:pPr lvl="0"/>
            <a:r>
              <a:rPr lang="en-US" sz="1400" dirty="0">
                <a:solidFill>
                  <a:srgbClr val="381F6B"/>
                </a:solidFill>
              </a:rPr>
              <a:t>Filling out the Proposed Sitemap</a:t>
            </a:r>
            <a:endParaRPr lang="en-US" sz="1400" dirty="0">
              <a:solidFill>
                <a:srgbClr val="000000"/>
              </a:solidFill>
            </a:endParaRPr>
          </a:p>
          <a:p>
            <a:br>
              <a:rPr lang="en-US" sz="1050" dirty="0">
                <a:solidFill>
                  <a:srgbClr val="000000"/>
                </a:solidFill>
              </a:rPr>
            </a:br>
            <a:r>
              <a:rPr lang="en-US" sz="1050" dirty="0">
                <a:solidFill>
                  <a:srgbClr val="000000"/>
                </a:solidFill>
              </a:rPr>
              <a:t>For new pages to be added to the Proposed Sitemap, follow the instructions below: </a:t>
            </a:r>
          </a:p>
          <a:p>
            <a:pPr marL="228600" indent="-228600">
              <a:buFont typeface="+mj-lt"/>
              <a:buAutoNum type="arabicPeriod"/>
            </a:pPr>
            <a:endParaRPr lang="en-US" sz="1050" dirty="0">
              <a:solidFill>
                <a:srgbClr val="000000"/>
              </a:solidFill>
            </a:endParaRPr>
          </a:p>
          <a:p>
            <a:pPr marL="228600" indent="-228600">
              <a:buFont typeface="+mj-lt"/>
              <a:buAutoNum type="arabicPeriod"/>
            </a:pPr>
            <a:r>
              <a:rPr lang="en-US" sz="1050" dirty="0">
                <a:solidFill>
                  <a:srgbClr val="000000"/>
                </a:solidFill>
              </a:rPr>
              <a:t>Put the title of the page in Column C. </a:t>
            </a:r>
          </a:p>
          <a:p>
            <a:pPr marL="228600" indent="-228600">
              <a:buFont typeface="+mj-lt"/>
              <a:buAutoNum type="arabicPeriod"/>
            </a:pPr>
            <a:r>
              <a:rPr lang="en-US" sz="1050" dirty="0">
                <a:solidFill>
                  <a:srgbClr val="000000"/>
                </a:solidFill>
              </a:rPr>
              <a:t>List the source of the page – either the URL of the live page or the name of the Microsoft Word file uploaded to Box, in column D. If you are rewriting your website content, please read the “Content Migration Template” for further instructions. </a:t>
            </a:r>
          </a:p>
          <a:p>
            <a:pPr marL="228600" indent="-228600">
              <a:buFont typeface="+mj-lt"/>
              <a:buAutoNum type="arabicPeriod"/>
            </a:pPr>
            <a:r>
              <a:rPr lang="en-US" sz="1050" dirty="0">
                <a:solidFill>
                  <a:srgbClr val="000000"/>
                </a:solidFill>
              </a:rPr>
              <a:t>In Column G, list the Components Source, if applicable.</a:t>
            </a:r>
          </a:p>
          <a:p>
            <a:pPr marL="685800" lvl="1" indent="-228600">
              <a:buFont typeface="+mj-lt"/>
              <a:buAutoNum type="alphaLcPeriod"/>
            </a:pPr>
            <a:r>
              <a:rPr lang="en-US" sz="1050" dirty="0">
                <a:solidFill>
                  <a:srgbClr val="000000"/>
                </a:solidFill>
              </a:rPr>
              <a:t>The “Components Source” tab contains a list of Components available. The applicable page template will be applied based off of the Components Source listed.</a:t>
            </a:r>
          </a:p>
          <a:p>
            <a:pPr marL="228600" indent="-228600">
              <a:buFont typeface="+mj-lt"/>
              <a:buAutoNum type="arabicPeriod"/>
            </a:pPr>
            <a:r>
              <a:rPr lang="en-US" sz="1050" dirty="0">
                <a:solidFill>
                  <a:srgbClr val="000000"/>
                </a:solidFill>
              </a:rPr>
              <a:t>Assign a Content Group to each page (column H) that reflects the content ownership groups you defined in the permissions worksheet. </a:t>
            </a:r>
          </a:p>
          <a:p>
            <a:pPr marL="685800" lvl="1" indent="-228600">
              <a:buFont typeface="+mj-lt"/>
              <a:buAutoNum type="alphaLcPeriod"/>
            </a:pPr>
            <a:r>
              <a:rPr lang="en-US" sz="1050" dirty="0">
                <a:solidFill>
                  <a:srgbClr val="000000"/>
                </a:solidFill>
              </a:rPr>
              <a:t>First, update the placeholder Content Group names with actual ones in the “Content Group Source List” tab. </a:t>
            </a:r>
          </a:p>
          <a:p>
            <a:pPr marL="685800" lvl="1" indent="-228600">
              <a:buFont typeface="+mj-lt"/>
              <a:buAutoNum type="alphaLcPeriod"/>
            </a:pPr>
            <a:r>
              <a:rPr lang="en-US" sz="1050" dirty="0">
                <a:solidFill>
                  <a:srgbClr val="000000"/>
                </a:solidFill>
              </a:rPr>
              <a:t>Then, in column H, use the dropdown to select the Content Group. </a:t>
            </a:r>
          </a:p>
          <a:p>
            <a:pPr marL="228600" indent="-228600">
              <a:buFont typeface="+mj-lt"/>
              <a:buAutoNum type="arabicPeriod"/>
            </a:pPr>
            <a:r>
              <a:rPr lang="en-US" sz="1050" dirty="0">
                <a:solidFill>
                  <a:srgbClr val="000000"/>
                </a:solidFill>
              </a:rPr>
              <a:t>Mark “1” in column I for pages that Vision will migrate. The “Total Count” box counts the number of pages you have marked for Vision to Migrate.</a:t>
            </a:r>
          </a:p>
          <a:p>
            <a:pPr marL="685800" lvl="1" indent="-228600">
              <a:buFont typeface="+mj-lt"/>
              <a:buAutoNum type="alphaLcPeriod"/>
            </a:pPr>
            <a:r>
              <a:rPr lang="en-US" sz="1050" dirty="0">
                <a:solidFill>
                  <a:srgbClr val="000000"/>
                </a:solidFill>
              </a:rPr>
              <a:t>Pages without “1” in Column I are pages that you will migrate yourself. </a:t>
            </a:r>
          </a:p>
          <a:p>
            <a:endParaRPr lang="en-US" sz="1050" dirty="0">
              <a:solidFill>
                <a:srgbClr val="000000"/>
              </a:solidFill>
            </a:endParaRPr>
          </a:p>
        </p:txBody>
      </p:sp>
      <p:pic>
        <p:nvPicPr>
          <p:cNvPr id="8" name="Picture 7">
            <a:extLst>
              <a:ext uri="{FF2B5EF4-FFF2-40B4-BE49-F238E27FC236}">
                <a16:creationId xmlns:a16="http://schemas.microsoft.com/office/drawing/2014/main" id="{E3612344-CBEB-4898-8F28-BBDF9300B0AD}"/>
              </a:ext>
            </a:extLst>
          </p:cNvPr>
          <p:cNvPicPr>
            <a:picLocks noChangeAspect="1"/>
          </p:cNvPicPr>
          <p:nvPr/>
        </p:nvPicPr>
        <p:blipFill>
          <a:blip r:embed="rId4"/>
          <a:stretch>
            <a:fillRect/>
          </a:stretch>
        </p:blipFill>
        <p:spPr>
          <a:xfrm>
            <a:off x="1245892" y="6174841"/>
            <a:ext cx="5927467" cy="3184144"/>
          </a:xfrm>
          <a:prstGeom prst="rect">
            <a:avLst/>
          </a:prstGeom>
        </p:spPr>
      </p:pic>
    </p:spTree>
    <p:extLst>
      <p:ext uri="{BB962C8B-B14F-4D97-AF65-F5344CB8AC3E}">
        <p14:creationId xmlns:p14="http://schemas.microsoft.com/office/powerpoint/2010/main" val="809710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p:nvPr/>
        </p:nvSpPr>
        <p:spPr>
          <a:xfrm>
            <a:off x="1313605" y="1257300"/>
            <a:ext cx="5350932" cy="14465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200" dirty="0">
                <a:solidFill>
                  <a:schemeClr val="dk1"/>
                </a:solidFill>
                <a:latin typeface="Tahoma"/>
                <a:ea typeface="Tahoma"/>
                <a:cs typeface="Tahoma"/>
                <a:sym typeface="Tahoma"/>
              </a:rPr>
              <a:t>Proposed Sitemap</a:t>
            </a:r>
            <a:endParaRPr lang="en-US" sz="2400" dirty="0">
              <a:solidFill>
                <a:schemeClr val="dk1"/>
              </a:solidFill>
              <a:latin typeface="Trebuchet MS"/>
              <a:ea typeface="Trebuchet MS"/>
              <a:cs typeface="Trebuchet MS"/>
              <a:sym typeface="Trebuchet MS"/>
            </a:endParaRPr>
          </a:p>
        </p:txBody>
      </p:sp>
      <p:sp>
        <p:nvSpPr>
          <p:cNvPr id="109" name="Shape 109"/>
          <p:cNvSpPr txBox="1"/>
          <p:nvPr/>
        </p:nvSpPr>
        <p:spPr>
          <a:xfrm>
            <a:off x="1143000" y="4546600"/>
            <a:ext cx="184666"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Trebuchet MS"/>
                <a:ea typeface="Trebuchet MS"/>
                <a:cs typeface="Trebuchet MS"/>
                <a:sym typeface="Trebuchet MS"/>
              </a:rPr>
              <a:t>      </a:t>
            </a:r>
          </a:p>
        </p:txBody>
      </p:sp>
      <p:cxnSp>
        <p:nvCxnSpPr>
          <p:cNvPr id="110" name="Shape 110"/>
          <p:cNvCxnSpPr/>
          <p:nvPr/>
        </p:nvCxnSpPr>
        <p:spPr>
          <a:xfrm>
            <a:off x="1414991" y="2660825"/>
            <a:ext cx="5589270" cy="1587"/>
          </a:xfrm>
          <a:prstGeom prst="straightConnector1">
            <a:avLst/>
          </a:prstGeom>
          <a:noFill/>
          <a:ln w="12700" cap="flat" cmpd="sng">
            <a:solidFill>
              <a:schemeClr val="dk1"/>
            </a:solidFill>
            <a:prstDash val="solid"/>
            <a:round/>
            <a:headEnd type="none" w="med" len="med"/>
            <a:tailEnd type="none" w="med" len="med"/>
          </a:ln>
        </p:spPr>
      </p:cxnSp>
      <p:pic>
        <p:nvPicPr>
          <p:cNvPr id="111" name="Shape 111"/>
          <p:cNvPicPr preferRelativeResize="0"/>
          <p:nvPr/>
        </p:nvPicPr>
        <p:blipFill rotWithShape="1">
          <a:blip r:embed="rId3">
            <a:alphaModFix/>
          </a:blip>
          <a:srcRect/>
          <a:stretch/>
        </p:blipFill>
        <p:spPr>
          <a:xfrm>
            <a:off x="-33866" y="1240366"/>
            <a:ext cx="863599" cy="8877300"/>
          </a:xfrm>
          <a:prstGeom prst="rect">
            <a:avLst/>
          </a:prstGeom>
          <a:noFill/>
          <a:ln>
            <a:noFill/>
          </a:ln>
        </p:spPr>
      </p:pic>
      <p:sp>
        <p:nvSpPr>
          <p:cNvPr id="3" name="TextBox 2"/>
          <p:cNvSpPr txBox="1"/>
          <p:nvPr/>
        </p:nvSpPr>
        <p:spPr>
          <a:xfrm>
            <a:off x="1327666" y="2449852"/>
            <a:ext cx="5589270" cy="746358"/>
          </a:xfrm>
          <a:prstGeom prst="rect">
            <a:avLst/>
          </a:prstGeom>
          <a:noFill/>
        </p:spPr>
        <p:txBody>
          <a:bodyPr wrap="square" rtlCol="0">
            <a:spAutoFit/>
          </a:bodyPr>
          <a:lstStyle/>
          <a:p>
            <a:pPr lvl="0"/>
            <a:endParaRPr lang="en-US" dirty="0">
              <a:solidFill>
                <a:srgbClr val="381F6B"/>
              </a:solidFill>
            </a:endParaRPr>
          </a:p>
          <a:p>
            <a:pPr lvl="0"/>
            <a:r>
              <a:rPr lang="en-US" sz="1400" dirty="0">
                <a:solidFill>
                  <a:srgbClr val="381F6B"/>
                </a:solidFill>
              </a:rPr>
              <a:t>Description of the Components</a:t>
            </a:r>
            <a:endParaRPr lang="en-US" sz="1400" dirty="0">
              <a:solidFill>
                <a:srgbClr val="000000"/>
              </a:solidFill>
            </a:endParaRPr>
          </a:p>
          <a:p>
            <a:pPr marL="228600" lvl="0" indent="-228600">
              <a:buFont typeface="+mj-lt"/>
              <a:buAutoNum type="arabicPeriod"/>
            </a:pPr>
            <a:endParaRPr lang="en-US" sz="1050" dirty="0">
              <a:solidFill>
                <a:srgbClr val="000000"/>
              </a:solidFill>
            </a:endParaRPr>
          </a:p>
        </p:txBody>
      </p:sp>
      <p:pic>
        <p:nvPicPr>
          <p:cNvPr id="5" name="Picture 4">
            <a:extLst>
              <a:ext uri="{FF2B5EF4-FFF2-40B4-BE49-F238E27FC236}">
                <a16:creationId xmlns:a16="http://schemas.microsoft.com/office/drawing/2014/main" id="{59E3FE2D-5CAA-4DF7-9497-ED87CBF95D6C}"/>
              </a:ext>
            </a:extLst>
          </p:cNvPr>
          <p:cNvPicPr>
            <a:picLocks noChangeAspect="1"/>
          </p:cNvPicPr>
          <p:nvPr/>
        </p:nvPicPr>
        <p:blipFill>
          <a:blip r:embed="rId4"/>
          <a:stretch>
            <a:fillRect/>
          </a:stretch>
        </p:blipFill>
        <p:spPr>
          <a:xfrm>
            <a:off x="1414991" y="3047691"/>
            <a:ext cx="5513915" cy="6401054"/>
          </a:xfrm>
          <a:prstGeom prst="rect">
            <a:avLst/>
          </a:prstGeom>
        </p:spPr>
      </p:pic>
    </p:spTree>
    <p:extLst>
      <p:ext uri="{BB962C8B-B14F-4D97-AF65-F5344CB8AC3E}">
        <p14:creationId xmlns:p14="http://schemas.microsoft.com/office/powerpoint/2010/main" val="1633488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p:nvPr/>
        </p:nvSpPr>
        <p:spPr>
          <a:xfrm>
            <a:off x="1313605" y="1257300"/>
            <a:ext cx="5350932" cy="14465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200" dirty="0">
                <a:solidFill>
                  <a:schemeClr val="dk1"/>
                </a:solidFill>
                <a:latin typeface="Tahoma"/>
                <a:ea typeface="Tahoma"/>
                <a:cs typeface="Tahoma"/>
                <a:sym typeface="Tahoma"/>
              </a:rPr>
              <a:t>Proposed Sitemap</a:t>
            </a:r>
            <a:endParaRPr lang="en-US" sz="2400" dirty="0">
              <a:solidFill>
                <a:schemeClr val="dk1"/>
              </a:solidFill>
              <a:latin typeface="Trebuchet MS"/>
              <a:ea typeface="Trebuchet MS"/>
              <a:cs typeface="Trebuchet MS"/>
              <a:sym typeface="Trebuchet MS"/>
            </a:endParaRPr>
          </a:p>
        </p:txBody>
      </p:sp>
      <p:sp>
        <p:nvSpPr>
          <p:cNvPr id="109" name="Shape 109"/>
          <p:cNvSpPr txBox="1"/>
          <p:nvPr/>
        </p:nvSpPr>
        <p:spPr>
          <a:xfrm>
            <a:off x="1143000" y="4546600"/>
            <a:ext cx="184666"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Trebuchet MS"/>
                <a:ea typeface="Trebuchet MS"/>
                <a:cs typeface="Trebuchet MS"/>
                <a:sym typeface="Trebuchet MS"/>
              </a:rPr>
              <a:t>      </a:t>
            </a:r>
          </a:p>
        </p:txBody>
      </p:sp>
      <p:cxnSp>
        <p:nvCxnSpPr>
          <p:cNvPr id="110" name="Shape 110"/>
          <p:cNvCxnSpPr/>
          <p:nvPr/>
        </p:nvCxnSpPr>
        <p:spPr>
          <a:xfrm>
            <a:off x="1414991" y="2660825"/>
            <a:ext cx="5589270" cy="1587"/>
          </a:xfrm>
          <a:prstGeom prst="straightConnector1">
            <a:avLst/>
          </a:prstGeom>
          <a:noFill/>
          <a:ln w="12700" cap="flat" cmpd="sng">
            <a:solidFill>
              <a:schemeClr val="dk1"/>
            </a:solidFill>
            <a:prstDash val="solid"/>
            <a:round/>
            <a:headEnd type="none" w="med" len="med"/>
            <a:tailEnd type="none" w="med" len="med"/>
          </a:ln>
        </p:spPr>
      </p:cxnSp>
      <p:pic>
        <p:nvPicPr>
          <p:cNvPr id="111" name="Shape 111"/>
          <p:cNvPicPr preferRelativeResize="0"/>
          <p:nvPr/>
        </p:nvPicPr>
        <p:blipFill rotWithShape="1">
          <a:blip r:embed="rId3">
            <a:alphaModFix/>
          </a:blip>
          <a:srcRect/>
          <a:stretch/>
        </p:blipFill>
        <p:spPr>
          <a:xfrm>
            <a:off x="-33866" y="1240366"/>
            <a:ext cx="863599" cy="8877300"/>
          </a:xfrm>
          <a:prstGeom prst="rect">
            <a:avLst/>
          </a:prstGeom>
          <a:noFill/>
          <a:ln>
            <a:noFill/>
          </a:ln>
        </p:spPr>
      </p:pic>
      <p:sp>
        <p:nvSpPr>
          <p:cNvPr id="3" name="TextBox 2"/>
          <p:cNvSpPr txBox="1"/>
          <p:nvPr/>
        </p:nvSpPr>
        <p:spPr>
          <a:xfrm>
            <a:off x="1327666" y="2457472"/>
            <a:ext cx="5589270" cy="584775"/>
          </a:xfrm>
          <a:prstGeom prst="rect">
            <a:avLst/>
          </a:prstGeom>
          <a:noFill/>
        </p:spPr>
        <p:txBody>
          <a:bodyPr wrap="square" rtlCol="0">
            <a:spAutoFit/>
          </a:bodyPr>
          <a:lstStyle/>
          <a:p>
            <a:pPr lvl="0"/>
            <a:endParaRPr lang="en-US" dirty="0">
              <a:solidFill>
                <a:srgbClr val="381F6B"/>
              </a:solidFill>
            </a:endParaRPr>
          </a:p>
          <a:p>
            <a:pPr lvl="0"/>
            <a:r>
              <a:rPr lang="en-US" sz="1400" dirty="0">
                <a:solidFill>
                  <a:srgbClr val="381F6B"/>
                </a:solidFill>
              </a:rPr>
              <a:t>Description of the Components</a:t>
            </a:r>
            <a:endParaRPr lang="en-US" sz="1400" dirty="0">
              <a:solidFill>
                <a:srgbClr val="000000"/>
              </a:solidFill>
            </a:endParaRPr>
          </a:p>
        </p:txBody>
      </p:sp>
      <p:pic>
        <p:nvPicPr>
          <p:cNvPr id="2" name="Picture 1">
            <a:extLst>
              <a:ext uri="{FF2B5EF4-FFF2-40B4-BE49-F238E27FC236}">
                <a16:creationId xmlns:a16="http://schemas.microsoft.com/office/drawing/2014/main" id="{470AC777-5E93-4530-9B99-0DBD73A00D7B}"/>
              </a:ext>
            </a:extLst>
          </p:cNvPr>
          <p:cNvPicPr>
            <a:picLocks noChangeAspect="1"/>
          </p:cNvPicPr>
          <p:nvPr/>
        </p:nvPicPr>
        <p:blipFill>
          <a:blip r:embed="rId4"/>
          <a:stretch>
            <a:fillRect/>
          </a:stretch>
        </p:blipFill>
        <p:spPr>
          <a:xfrm>
            <a:off x="1414991" y="3065107"/>
            <a:ext cx="5277695" cy="4109440"/>
          </a:xfrm>
          <a:prstGeom prst="rect">
            <a:avLst/>
          </a:prstGeom>
        </p:spPr>
      </p:pic>
      <p:sp>
        <p:nvSpPr>
          <p:cNvPr id="9" name="TextBox 8">
            <a:extLst>
              <a:ext uri="{FF2B5EF4-FFF2-40B4-BE49-F238E27FC236}">
                <a16:creationId xmlns:a16="http://schemas.microsoft.com/office/drawing/2014/main" id="{DA3B5ABD-8A80-4CBD-AA91-099145368961}"/>
              </a:ext>
            </a:extLst>
          </p:cNvPr>
          <p:cNvSpPr txBox="1"/>
          <p:nvPr/>
        </p:nvSpPr>
        <p:spPr>
          <a:xfrm>
            <a:off x="1414991" y="7120319"/>
            <a:ext cx="5589270" cy="1554272"/>
          </a:xfrm>
          <a:prstGeom prst="rect">
            <a:avLst/>
          </a:prstGeom>
          <a:noFill/>
        </p:spPr>
        <p:txBody>
          <a:bodyPr wrap="square" rtlCol="0">
            <a:spAutoFit/>
          </a:bodyPr>
          <a:lstStyle/>
          <a:p>
            <a:pPr lvl="0"/>
            <a:endParaRPr lang="en-US" dirty="0">
              <a:solidFill>
                <a:srgbClr val="381F6B"/>
              </a:solidFill>
            </a:endParaRPr>
          </a:p>
          <a:p>
            <a:pPr lvl="0"/>
            <a:r>
              <a:rPr lang="en-US" sz="1400" dirty="0">
                <a:solidFill>
                  <a:srgbClr val="381F6B"/>
                </a:solidFill>
              </a:rPr>
              <a:t>Additional Information and Best Practices </a:t>
            </a:r>
            <a:endParaRPr lang="en-US" sz="1050" dirty="0">
              <a:solidFill>
                <a:srgbClr val="000000"/>
              </a:solidFill>
            </a:endParaRPr>
          </a:p>
          <a:p>
            <a:pPr marL="228600" indent="-228600">
              <a:buFont typeface="Arial" panose="020B0604020202020204" pitchFamily="34" charset="0"/>
              <a:buChar char="•"/>
            </a:pPr>
            <a:r>
              <a:rPr lang="en-US" sz="1050" dirty="0">
                <a:solidFill>
                  <a:srgbClr val="000000"/>
                </a:solidFill>
              </a:rPr>
              <a:t>Maintain all formatting, including the color and indentation—that way our team can distinguish each page/page level. This can be done with format painter in Excel.</a:t>
            </a:r>
          </a:p>
          <a:p>
            <a:pPr marL="228600" indent="-228600">
              <a:buFont typeface="Arial" panose="020B0604020202020204" pitchFamily="34" charset="0"/>
              <a:buChar char="•"/>
            </a:pPr>
            <a:r>
              <a:rPr lang="en-US" sz="1050" dirty="0">
                <a:solidFill>
                  <a:srgbClr val="000000"/>
                </a:solidFill>
              </a:rPr>
              <a:t>Keep the content migration sitemap in the original template format. If needed, add more columns to the right for comments but do not alter the Excel sheet structure/formatting or delete any rows already created.</a:t>
            </a:r>
          </a:p>
          <a:p>
            <a:pPr marL="228600" indent="-228600">
              <a:buFont typeface="Arial" panose="020B0604020202020204" pitchFamily="34" charset="0"/>
              <a:buChar char="•"/>
            </a:pPr>
            <a:r>
              <a:rPr lang="en-US" sz="1050" dirty="0">
                <a:solidFill>
                  <a:srgbClr val="000000"/>
                </a:solidFill>
              </a:rPr>
              <a:t>Please make all migration instruction notes in column F.</a:t>
            </a:r>
          </a:p>
        </p:txBody>
      </p:sp>
    </p:spTree>
    <p:extLst>
      <p:ext uri="{BB962C8B-B14F-4D97-AF65-F5344CB8AC3E}">
        <p14:creationId xmlns:p14="http://schemas.microsoft.com/office/powerpoint/2010/main" val="501711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p:nvPr/>
        </p:nvSpPr>
        <p:spPr>
          <a:xfrm>
            <a:off x="1313605" y="1257300"/>
            <a:ext cx="5350932" cy="67907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200" dirty="0">
                <a:solidFill>
                  <a:schemeClr val="dk1"/>
                </a:solidFill>
                <a:latin typeface="Tahoma"/>
                <a:ea typeface="Tahoma"/>
                <a:cs typeface="Tahoma"/>
                <a:sym typeface="Tahoma"/>
              </a:rPr>
              <a:t>Content Migration Template</a:t>
            </a:r>
            <a:endParaRPr lang="en-US" sz="2400" dirty="0">
              <a:solidFill>
                <a:schemeClr val="dk1"/>
              </a:solidFill>
              <a:latin typeface="Trebuchet MS"/>
              <a:ea typeface="Trebuchet MS"/>
              <a:cs typeface="Trebuchet MS"/>
              <a:sym typeface="Trebuchet MS"/>
            </a:endParaRPr>
          </a:p>
        </p:txBody>
      </p:sp>
      <p:sp>
        <p:nvSpPr>
          <p:cNvPr id="109" name="Shape 109"/>
          <p:cNvSpPr txBox="1"/>
          <p:nvPr/>
        </p:nvSpPr>
        <p:spPr>
          <a:xfrm>
            <a:off x="1143000" y="4546600"/>
            <a:ext cx="184666"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Trebuchet MS"/>
                <a:ea typeface="Trebuchet MS"/>
                <a:cs typeface="Trebuchet MS"/>
                <a:sym typeface="Trebuchet MS"/>
              </a:rPr>
              <a:t>      </a:t>
            </a:r>
          </a:p>
        </p:txBody>
      </p:sp>
      <p:cxnSp>
        <p:nvCxnSpPr>
          <p:cNvPr id="110" name="Shape 110"/>
          <p:cNvCxnSpPr/>
          <p:nvPr/>
        </p:nvCxnSpPr>
        <p:spPr>
          <a:xfrm>
            <a:off x="1327666" y="1800213"/>
            <a:ext cx="5589270" cy="1587"/>
          </a:xfrm>
          <a:prstGeom prst="straightConnector1">
            <a:avLst/>
          </a:prstGeom>
          <a:noFill/>
          <a:ln w="12700" cap="flat" cmpd="sng">
            <a:solidFill>
              <a:schemeClr val="dk1"/>
            </a:solidFill>
            <a:prstDash val="solid"/>
            <a:round/>
            <a:headEnd type="none" w="med" len="med"/>
            <a:tailEnd type="none" w="med" len="med"/>
          </a:ln>
        </p:spPr>
      </p:cxnSp>
      <p:pic>
        <p:nvPicPr>
          <p:cNvPr id="111" name="Shape 111"/>
          <p:cNvPicPr preferRelativeResize="0"/>
          <p:nvPr/>
        </p:nvPicPr>
        <p:blipFill rotWithShape="1">
          <a:blip r:embed="rId3">
            <a:alphaModFix/>
          </a:blip>
          <a:srcRect/>
          <a:stretch/>
        </p:blipFill>
        <p:spPr>
          <a:xfrm>
            <a:off x="-33866" y="1240366"/>
            <a:ext cx="863599" cy="8877300"/>
          </a:xfrm>
          <a:prstGeom prst="rect">
            <a:avLst/>
          </a:prstGeom>
          <a:noFill/>
          <a:ln>
            <a:noFill/>
          </a:ln>
        </p:spPr>
      </p:pic>
      <p:sp>
        <p:nvSpPr>
          <p:cNvPr id="113" name="Shape 113"/>
          <p:cNvSpPr/>
          <p:nvPr/>
        </p:nvSpPr>
        <p:spPr>
          <a:xfrm>
            <a:off x="1327666" y="1815246"/>
            <a:ext cx="5799150" cy="736898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Tahoma"/>
              <a:buNone/>
            </a:pPr>
            <a:r>
              <a:rPr lang="en-US" sz="1100" dirty="0">
                <a:solidFill>
                  <a:srgbClr val="000000"/>
                </a:solidFill>
                <a:latin typeface="Tahoma"/>
                <a:ea typeface="Tahoma"/>
                <a:cs typeface="Tahoma"/>
                <a:sym typeface="Tahoma"/>
              </a:rPr>
              <a:t>The Content Migration Template is a handy guide for rewriting your website content. Even if it will be your staff performing the actual migration, the Content Migration Template affords your team the ability to write the new content in advance of having the actual website ready. This section will walk through the Content Migration Template step-by-step for each of the respective sections.</a:t>
            </a:r>
          </a:p>
          <a:p>
            <a:pPr marL="0" marR="0" lvl="0" indent="0" algn="l" rtl="0">
              <a:lnSpc>
                <a:spcPct val="100000"/>
              </a:lnSpc>
              <a:spcBef>
                <a:spcPts val="0"/>
              </a:spcBef>
              <a:spcAft>
                <a:spcPts val="0"/>
              </a:spcAft>
              <a:buClr>
                <a:srgbClr val="000000"/>
              </a:buClr>
              <a:buSzPct val="25000"/>
              <a:buFont typeface="Tahoma"/>
              <a:buNone/>
            </a:pPr>
            <a:endParaRPr lang="en-US" sz="1100" dirty="0">
              <a:solidFill>
                <a:srgbClr val="000000"/>
              </a:solidFill>
              <a:latin typeface="Tahoma"/>
              <a:ea typeface="Tahoma"/>
              <a:cs typeface="Tahoma"/>
              <a:sym typeface="Tahoma"/>
            </a:endParaRPr>
          </a:p>
          <a:p>
            <a:pPr lvl="0"/>
            <a:r>
              <a:rPr lang="en-US" sz="1400" dirty="0">
                <a:solidFill>
                  <a:srgbClr val="381F6B"/>
                </a:solidFill>
              </a:rPr>
              <a:t>Current URL Address </a:t>
            </a:r>
          </a:p>
          <a:p>
            <a:pPr marL="0" marR="0" lvl="0" indent="0" algn="l" rtl="0">
              <a:lnSpc>
                <a:spcPct val="100000"/>
              </a:lnSpc>
              <a:spcBef>
                <a:spcPts val="0"/>
              </a:spcBef>
              <a:spcAft>
                <a:spcPts val="0"/>
              </a:spcAft>
              <a:buClr>
                <a:srgbClr val="000000"/>
              </a:buClr>
              <a:buSzPct val="25000"/>
              <a:buFont typeface="Tahoma"/>
              <a:buNone/>
            </a:pPr>
            <a:r>
              <a:rPr lang="en-US" sz="1100" dirty="0">
                <a:solidFill>
                  <a:srgbClr val="000000"/>
                </a:solidFill>
                <a:latin typeface="Tahoma"/>
                <a:ea typeface="Tahoma"/>
                <a:cs typeface="Tahoma"/>
                <a:sym typeface="Tahoma"/>
              </a:rPr>
              <a:t>Include the source URL for the page being migrated so that the migrator or staff member can refer to it during migration.</a:t>
            </a:r>
          </a:p>
          <a:p>
            <a:pPr marL="0" marR="0" lvl="0" indent="0" algn="l" rtl="0">
              <a:lnSpc>
                <a:spcPct val="100000"/>
              </a:lnSpc>
              <a:spcBef>
                <a:spcPts val="0"/>
              </a:spcBef>
              <a:spcAft>
                <a:spcPts val="0"/>
              </a:spcAft>
              <a:buClr>
                <a:srgbClr val="000000"/>
              </a:buClr>
              <a:buSzPct val="25000"/>
              <a:buFont typeface="Tahoma"/>
              <a:buNone/>
            </a:pPr>
            <a:endParaRPr lang="en-US" sz="1100" dirty="0">
              <a:solidFill>
                <a:srgbClr val="000000"/>
              </a:solidFill>
              <a:latin typeface="Tahoma"/>
              <a:ea typeface="Tahoma"/>
              <a:cs typeface="Tahoma"/>
              <a:sym typeface="Tahoma"/>
            </a:endParaRPr>
          </a:p>
          <a:p>
            <a:pPr lvl="0"/>
            <a:r>
              <a:rPr lang="en-US" sz="1400" dirty="0">
                <a:solidFill>
                  <a:srgbClr val="381F6B"/>
                </a:solidFill>
              </a:rPr>
              <a:t>Current URL Address </a:t>
            </a:r>
          </a:p>
          <a:p>
            <a:pPr marL="0" marR="0" lvl="0" indent="0" algn="l" rtl="0">
              <a:lnSpc>
                <a:spcPct val="100000"/>
              </a:lnSpc>
              <a:spcBef>
                <a:spcPts val="0"/>
              </a:spcBef>
              <a:spcAft>
                <a:spcPts val="0"/>
              </a:spcAft>
              <a:buClr>
                <a:srgbClr val="000000"/>
              </a:buClr>
              <a:buSzPct val="25000"/>
              <a:buFont typeface="Tahoma"/>
              <a:buNone/>
            </a:pPr>
            <a:r>
              <a:rPr lang="en-US" sz="1100" dirty="0">
                <a:solidFill>
                  <a:srgbClr val="000000"/>
                </a:solidFill>
                <a:latin typeface="Tahoma"/>
                <a:ea typeface="Tahoma"/>
                <a:cs typeface="Tahoma"/>
                <a:sym typeface="Tahoma"/>
              </a:rPr>
              <a:t>The page title/navigation on the current site</a:t>
            </a:r>
          </a:p>
          <a:p>
            <a:pPr marL="0" marR="0" lvl="0" indent="0" algn="l" rtl="0">
              <a:lnSpc>
                <a:spcPct val="100000"/>
              </a:lnSpc>
              <a:spcBef>
                <a:spcPts val="0"/>
              </a:spcBef>
              <a:spcAft>
                <a:spcPts val="0"/>
              </a:spcAft>
              <a:buClr>
                <a:srgbClr val="000000"/>
              </a:buClr>
              <a:buSzPct val="25000"/>
              <a:buFont typeface="Tahoma"/>
              <a:buNone/>
            </a:pPr>
            <a:endParaRPr lang="en-US" sz="1100" dirty="0">
              <a:solidFill>
                <a:srgbClr val="000000"/>
              </a:solidFill>
              <a:latin typeface="Tahoma"/>
              <a:ea typeface="Tahoma"/>
              <a:cs typeface="Tahoma"/>
              <a:sym typeface="Tahoma"/>
            </a:endParaRPr>
          </a:p>
          <a:p>
            <a:pPr lvl="0"/>
            <a:r>
              <a:rPr lang="en-US" sz="1400" dirty="0">
                <a:solidFill>
                  <a:srgbClr val="381F6B"/>
                </a:solidFill>
              </a:rPr>
              <a:t>Map ID# from Proposed Sitemap </a:t>
            </a:r>
          </a:p>
          <a:p>
            <a:pPr marL="0" marR="0" lvl="0" indent="0" algn="l" rtl="0">
              <a:lnSpc>
                <a:spcPct val="100000"/>
              </a:lnSpc>
              <a:spcBef>
                <a:spcPts val="0"/>
              </a:spcBef>
              <a:spcAft>
                <a:spcPts val="0"/>
              </a:spcAft>
              <a:buClr>
                <a:srgbClr val="000000"/>
              </a:buClr>
              <a:buSzPct val="25000"/>
              <a:buFont typeface="Tahoma"/>
              <a:buNone/>
            </a:pPr>
            <a:r>
              <a:rPr lang="en-US" sz="1100" dirty="0">
                <a:solidFill>
                  <a:srgbClr val="000000"/>
                </a:solidFill>
                <a:latin typeface="Tahoma"/>
                <a:ea typeface="Tahoma"/>
                <a:cs typeface="Tahoma"/>
                <a:sym typeface="Tahoma"/>
              </a:rPr>
              <a:t>Row/Map # from the ID # column so that the migrator can confirm that the page being migrated matches what’s indicated on the sitemap.</a:t>
            </a:r>
          </a:p>
          <a:p>
            <a:pPr marL="0" marR="0" lvl="0" indent="0" algn="l" rtl="0">
              <a:lnSpc>
                <a:spcPct val="100000"/>
              </a:lnSpc>
              <a:spcBef>
                <a:spcPts val="0"/>
              </a:spcBef>
              <a:spcAft>
                <a:spcPts val="0"/>
              </a:spcAft>
              <a:buClr>
                <a:srgbClr val="000000"/>
              </a:buClr>
              <a:buSzPct val="25000"/>
              <a:buFont typeface="Tahoma"/>
              <a:buNone/>
            </a:pPr>
            <a:endParaRPr lang="en-US" sz="1100" dirty="0">
              <a:solidFill>
                <a:srgbClr val="000000"/>
              </a:solidFill>
              <a:latin typeface="Tahoma"/>
              <a:ea typeface="Tahoma"/>
              <a:cs typeface="Tahoma"/>
              <a:sym typeface="Tahoma"/>
            </a:endParaRPr>
          </a:p>
          <a:p>
            <a:pPr>
              <a:buClr>
                <a:srgbClr val="000000"/>
              </a:buClr>
              <a:buSzPct val="25000"/>
            </a:pPr>
            <a:r>
              <a:rPr lang="en-US" sz="1400" dirty="0">
                <a:solidFill>
                  <a:srgbClr val="381F6B"/>
                </a:solidFill>
                <a:sym typeface="Tahoma"/>
              </a:rPr>
              <a:t>Navigation Name (from Proposed Sitemap)</a:t>
            </a:r>
          </a:p>
          <a:p>
            <a:pPr>
              <a:buClr>
                <a:srgbClr val="000000"/>
              </a:buClr>
              <a:buSzPct val="25000"/>
            </a:pPr>
            <a:r>
              <a:rPr lang="en-US" sz="1100" dirty="0">
                <a:solidFill>
                  <a:srgbClr val="000000"/>
                </a:solidFill>
                <a:latin typeface="Tahoma"/>
                <a:ea typeface="Tahoma"/>
                <a:cs typeface="Tahoma"/>
                <a:sym typeface="Tahoma"/>
              </a:rPr>
              <a:t>Fill this section out if the page will have a new title on the new site.</a:t>
            </a:r>
          </a:p>
          <a:p>
            <a:pPr>
              <a:buClr>
                <a:srgbClr val="000000"/>
              </a:buClr>
              <a:buSzPct val="25000"/>
            </a:pPr>
            <a:endParaRPr lang="en-US" sz="1100" dirty="0">
              <a:solidFill>
                <a:srgbClr val="000000"/>
              </a:solidFill>
              <a:latin typeface="Tahoma"/>
              <a:ea typeface="Tahoma"/>
              <a:cs typeface="Tahoma"/>
              <a:sym typeface="Tahoma"/>
            </a:endParaRPr>
          </a:p>
          <a:p>
            <a:pPr>
              <a:buClr>
                <a:srgbClr val="000000"/>
              </a:buClr>
              <a:buSzPct val="25000"/>
            </a:pPr>
            <a:r>
              <a:rPr lang="en-US" sz="1400" dirty="0">
                <a:solidFill>
                  <a:srgbClr val="381F6B"/>
                </a:solidFill>
                <a:sym typeface="Tahoma"/>
              </a:rPr>
              <a:t>Department</a:t>
            </a:r>
          </a:p>
          <a:p>
            <a:pPr>
              <a:buClr>
                <a:srgbClr val="000000"/>
              </a:buClr>
              <a:buSzPct val="25000"/>
            </a:pPr>
            <a:r>
              <a:rPr lang="en-US" sz="1100" dirty="0">
                <a:solidFill>
                  <a:srgbClr val="000000"/>
                </a:solidFill>
                <a:latin typeface="Tahoma"/>
                <a:ea typeface="Tahoma"/>
                <a:cs typeface="Tahoma"/>
                <a:sym typeface="Tahoma"/>
              </a:rPr>
              <a:t>Specify the Department/Content Group that this page will belong to.</a:t>
            </a:r>
          </a:p>
          <a:p>
            <a:pPr>
              <a:buClr>
                <a:srgbClr val="000000"/>
              </a:buClr>
              <a:buSzPct val="25000"/>
            </a:pPr>
            <a:endParaRPr lang="en-US" sz="1100" dirty="0">
              <a:solidFill>
                <a:srgbClr val="000000"/>
              </a:solidFill>
              <a:latin typeface="Tahoma"/>
              <a:ea typeface="Tahoma"/>
              <a:cs typeface="Tahoma"/>
              <a:sym typeface="Tahoma"/>
            </a:endParaRPr>
          </a:p>
          <a:p>
            <a:pPr>
              <a:buClr>
                <a:srgbClr val="000000"/>
              </a:buClr>
              <a:buSzPct val="25000"/>
            </a:pPr>
            <a:r>
              <a:rPr lang="en-US" sz="1400" dirty="0">
                <a:solidFill>
                  <a:srgbClr val="381F6B"/>
                </a:solidFill>
                <a:sym typeface="Tahoma"/>
              </a:rPr>
              <a:t>Subject Matter Expert</a:t>
            </a:r>
          </a:p>
          <a:p>
            <a:pPr>
              <a:buClr>
                <a:srgbClr val="000000"/>
              </a:buClr>
              <a:buSzPct val="25000"/>
            </a:pPr>
            <a:r>
              <a:rPr lang="en-US" sz="1100" dirty="0">
                <a:solidFill>
                  <a:srgbClr val="000000"/>
                </a:solidFill>
                <a:latin typeface="Tahoma"/>
                <a:ea typeface="Tahoma"/>
                <a:cs typeface="Tahoma"/>
                <a:sym typeface="Tahoma"/>
              </a:rPr>
              <a:t>Staff Member who currently manages the page and/or will be managing it on the new site.</a:t>
            </a:r>
          </a:p>
          <a:p>
            <a:pPr>
              <a:buClr>
                <a:srgbClr val="000000"/>
              </a:buClr>
              <a:buSzPct val="25000"/>
            </a:pPr>
            <a:endParaRPr lang="en-US" sz="1100" dirty="0">
              <a:solidFill>
                <a:srgbClr val="000000"/>
              </a:solidFill>
              <a:latin typeface="Tahoma"/>
              <a:ea typeface="Tahoma"/>
              <a:cs typeface="Tahoma"/>
              <a:sym typeface="Tahoma"/>
            </a:endParaRPr>
          </a:p>
          <a:p>
            <a:pPr>
              <a:buClr>
                <a:srgbClr val="000000"/>
              </a:buClr>
              <a:buSzPct val="25000"/>
            </a:pPr>
            <a:r>
              <a:rPr lang="en-US" sz="1400" dirty="0">
                <a:solidFill>
                  <a:srgbClr val="381F6B"/>
                </a:solidFill>
                <a:sym typeface="Tahoma"/>
              </a:rPr>
              <a:t>Submitted by</a:t>
            </a:r>
          </a:p>
          <a:p>
            <a:pPr>
              <a:buClr>
                <a:srgbClr val="000000"/>
              </a:buClr>
              <a:buSzPct val="25000"/>
            </a:pPr>
            <a:r>
              <a:rPr lang="en-US" sz="1100" dirty="0">
                <a:solidFill>
                  <a:srgbClr val="000000"/>
                </a:solidFill>
                <a:latin typeface="Tahoma"/>
                <a:ea typeface="Tahoma"/>
                <a:cs typeface="Tahoma"/>
                <a:sym typeface="Tahoma"/>
              </a:rPr>
              <a:t>Staff that rewrote the content</a:t>
            </a:r>
          </a:p>
          <a:p>
            <a:pPr>
              <a:buClr>
                <a:srgbClr val="000000"/>
              </a:buClr>
              <a:buSzPct val="25000"/>
            </a:pPr>
            <a:endParaRPr lang="en-US" sz="1100" dirty="0">
              <a:solidFill>
                <a:srgbClr val="000000"/>
              </a:solidFill>
              <a:latin typeface="Tahoma"/>
              <a:ea typeface="Tahoma"/>
              <a:cs typeface="Tahoma"/>
              <a:sym typeface="Tahoma"/>
            </a:endParaRPr>
          </a:p>
          <a:p>
            <a:pPr>
              <a:buClr>
                <a:srgbClr val="000000"/>
              </a:buClr>
              <a:buSzPct val="25000"/>
            </a:pPr>
            <a:r>
              <a:rPr lang="en-US" sz="1400" dirty="0">
                <a:solidFill>
                  <a:srgbClr val="381F6B"/>
                </a:solidFill>
                <a:sym typeface="Tahoma"/>
              </a:rPr>
              <a:t>Page Content</a:t>
            </a:r>
          </a:p>
          <a:p>
            <a:pPr>
              <a:buClr>
                <a:srgbClr val="000000"/>
              </a:buClr>
              <a:buSzPct val="25000"/>
            </a:pPr>
            <a:r>
              <a:rPr lang="en-US" sz="1100" dirty="0">
                <a:solidFill>
                  <a:srgbClr val="000000"/>
                </a:solidFill>
                <a:latin typeface="Tahoma"/>
                <a:ea typeface="Tahoma"/>
                <a:cs typeface="Tahoma"/>
                <a:sym typeface="Tahoma"/>
              </a:rPr>
              <a:t>The rewritten page content will be placed here. For documents and images used in the page body, use tags such as [documentname.pdf] to denote where the link should be placed. Likewise, use a tag like [imagename.png] to indicate where an image should be placed.</a:t>
            </a:r>
          </a:p>
          <a:p>
            <a:pPr>
              <a:buClr>
                <a:srgbClr val="000000"/>
              </a:buClr>
              <a:buSzPct val="25000"/>
            </a:pPr>
            <a:endParaRPr lang="en-US" sz="1100" dirty="0">
              <a:solidFill>
                <a:srgbClr val="000000"/>
              </a:solidFill>
              <a:latin typeface="Tahoma"/>
              <a:ea typeface="Tahoma"/>
              <a:cs typeface="Tahoma"/>
              <a:sym typeface="Tahoma"/>
            </a:endParaRPr>
          </a:p>
          <a:p>
            <a:pPr>
              <a:buClr>
                <a:srgbClr val="000000"/>
              </a:buClr>
              <a:buSzPct val="25000"/>
            </a:pPr>
            <a:r>
              <a:rPr lang="en-US" sz="1400" dirty="0">
                <a:solidFill>
                  <a:srgbClr val="381F6B"/>
                </a:solidFill>
                <a:sym typeface="Tahoma"/>
              </a:rPr>
              <a:t>Attachment(s) &amp; Image(s)</a:t>
            </a:r>
          </a:p>
          <a:p>
            <a:pPr>
              <a:buClr>
                <a:srgbClr val="000000"/>
              </a:buClr>
              <a:buSzPct val="25000"/>
            </a:pPr>
            <a:r>
              <a:rPr lang="en-US" sz="1100" dirty="0">
                <a:solidFill>
                  <a:srgbClr val="000000"/>
                </a:solidFill>
                <a:latin typeface="Tahoma"/>
                <a:ea typeface="Tahoma"/>
                <a:cs typeface="Tahoma"/>
                <a:sym typeface="Tahoma"/>
              </a:rPr>
              <a:t>Any documents and images to be used. Include the filenames so that the migrator is able to verify that the correct ones are being used.</a:t>
            </a:r>
          </a:p>
          <a:p>
            <a:pPr>
              <a:buClr>
                <a:srgbClr val="000000"/>
              </a:buClr>
              <a:buSzPct val="25000"/>
            </a:pPr>
            <a:endParaRPr lang="en-US" sz="1100" dirty="0">
              <a:solidFill>
                <a:srgbClr val="000000"/>
              </a:solidFill>
              <a:latin typeface="Tahoma"/>
              <a:ea typeface="Tahoma"/>
              <a:cs typeface="Tahoma"/>
              <a:sym typeface="Tahoma"/>
            </a:endParaRPr>
          </a:p>
          <a:p>
            <a:pPr>
              <a:buClr>
                <a:srgbClr val="000000"/>
              </a:buClr>
              <a:buSzPct val="25000"/>
            </a:pPr>
            <a:r>
              <a:rPr lang="en-US" sz="1400" dirty="0">
                <a:solidFill>
                  <a:srgbClr val="381F6B"/>
                </a:solidFill>
                <a:sym typeface="Tahoma"/>
              </a:rPr>
              <a:t>Update Frequency</a:t>
            </a:r>
          </a:p>
          <a:p>
            <a:pPr>
              <a:buClr>
                <a:srgbClr val="000000"/>
              </a:buClr>
              <a:buSzPct val="25000"/>
            </a:pPr>
            <a:r>
              <a:rPr lang="en-US" sz="1100" dirty="0">
                <a:solidFill>
                  <a:srgbClr val="000000"/>
                </a:solidFill>
                <a:latin typeface="Tahoma"/>
                <a:ea typeface="Tahoma"/>
                <a:cs typeface="Tahoma"/>
                <a:sym typeface="Tahoma"/>
              </a:rPr>
              <a:t>The period which the Subject Matter Expert/Author will review the page and if it needs to be updated.</a:t>
            </a:r>
          </a:p>
        </p:txBody>
      </p:sp>
    </p:spTree>
    <p:extLst>
      <p:ext uri="{BB962C8B-B14F-4D97-AF65-F5344CB8AC3E}">
        <p14:creationId xmlns:p14="http://schemas.microsoft.com/office/powerpoint/2010/main" val="4086105201"/>
      </p:ext>
    </p:extLst>
  </p:cSld>
  <p:clrMapOvr>
    <a:masterClrMapping/>
  </p:clrMapOvr>
</p:sld>
</file>

<file path=ppt/theme/theme1.xml><?xml version="1.0" encoding="utf-8"?>
<a:theme xmlns:a="http://schemas.openxmlformats.org/drawingml/2006/main" name="1_Vision_PPT_v2">
  <a:themeElements>
    <a:clrScheme name="Vision">
      <a:dk1>
        <a:srgbClr val="381F6B"/>
      </a:dk1>
      <a:lt1>
        <a:srgbClr val="FFFFFF"/>
      </a:lt1>
      <a:dk2>
        <a:srgbClr val="381F6B"/>
      </a:dk2>
      <a:lt2>
        <a:srgbClr val="FFCF1E"/>
      </a:lt2>
      <a:accent1>
        <a:srgbClr val="77C1E3"/>
      </a:accent1>
      <a:accent2>
        <a:srgbClr val="FF9900"/>
      </a:accent2>
      <a:accent3>
        <a:srgbClr val="8E82BE"/>
      </a:accent3>
      <a:accent4>
        <a:srgbClr val="BAAED6"/>
      </a:accent4>
      <a:accent5>
        <a:srgbClr val="53565A"/>
      </a:accent5>
      <a:accent6>
        <a:srgbClr val="C8C9C7"/>
      </a:accent6>
      <a:hlink>
        <a:srgbClr val="007CFF"/>
      </a:hlink>
      <a:folHlink>
        <a:srgbClr val="800080"/>
      </a:folHlink>
    </a:clrScheme>
    <a:fontScheme name="Opulent">
      <a:majorFont>
        <a:latin typeface="Trebuchet MS"/>
        <a:ea typeface=""/>
        <a:cs typeface=""/>
        <a:font script="Jpan" typeface="ヒラギノ丸ゴ Pro W4"/>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ヒラギノ丸ゴ Pro W4"/>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Vision_PPT_v2">
  <a:themeElements>
    <a:clrScheme name="Vision">
      <a:dk1>
        <a:srgbClr val="381F6B"/>
      </a:dk1>
      <a:lt1>
        <a:srgbClr val="FFFFFF"/>
      </a:lt1>
      <a:dk2>
        <a:srgbClr val="381F6B"/>
      </a:dk2>
      <a:lt2>
        <a:srgbClr val="FFCF1E"/>
      </a:lt2>
      <a:accent1>
        <a:srgbClr val="77C1E3"/>
      </a:accent1>
      <a:accent2>
        <a:srgbClr val="FF9900"/>
      </a:accent2>
      <a:accent3>
        <a:srgbClr val="8E82BE"/>
      </a:accent3>
      <a:accent4>
        <a:srgbClr val="BAAED6"/>
      </a:accent4>
      <a:accent5>
        <a:srgbClr val="53565A"/>
      </a:accent5>
      <a:accent6>
        <a:srgbClr val="C8C9C7"/>
      </a:accent6>
      <a:hlink>
        <a:srgbClr val="007CFF"/>
      </a:hlink>
      <a:folHlink>
        <a:srgbClr val="800080"/>
      </a:folHlink>
    </a:clrScheme>
    <a:fontScheme name="Opulent">
      <a:majorFont>
        <a:latin typeface="Trebuchet MS"/>
        <a:ea typeface=""/>
        <a:cs typeface=""/>
        <a:font script="Jpan" typeface="ヒラギノ丸ゴ Pro W4"/>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ヒラギノ丸ゴ Pro W4"/>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Vision_PPT_v2">
  <a:themeElements>
    <a:clrScheme name="Vision">
      <a:dk1>
        <a:srgbClr val="381F6B"/>
      </a:dk1>
      <a:lt1>
        <a:srgbClr val="FFFFFF"/>
      </a:lt1>
      <a:dk2>
        <a:srgbClr val="381F6B"/>
      </a:dk2>
      <a:lt2>
        <a:srgbClr val="FFCF1E"/>
      </a:lt2>
      <a:accent1>
        <a:srgbClr val="77C1E3"/>
      </a:accent1>
      <a:accent2>
        <a:srgbClr val="FF9900"/>
      </a:accent2>
      <a:accent3>
        <a:srgbClr val="8E82BE"/>
      </a:accent3>
      <a:accent4>
        <a:srgbClr val="BAAED6"/>
      </a:accent4>
      <a:accent5>
        <a:srgbClr val="53565A"/>
      </a:accent5>
      <a:accent6>
        <a:srgbClr val="C8C9C7"/>
      </a:accent6>
      <a:hlink>
        <a:srgbClr val="007CFF"/>
      </a:hlink>
      <a:folHlink>
        <a:srgbClr val="800080"/>
      </a:folHlink>
    </a:clrScheme>
    <a:fontScheme name="Opulent">
      <a:majorFont>
        <a:latin typeface="Trebuchet MS"/>
        <a:ea typeface=""/>
        <a:cs typeface=""/>
        <a:font script="Jpan" typeface="ヒラギノ丸ゴ Pro W4"/>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ヒラギノ丸ゴ Pro W4"/>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Vision_PPT_v2.potx</Template>
  <TotalTime>42378</TotalTime>
  <Words>1430</Words>
  <Application>Microsoft Office PowerPoint</Application>
  <PresentationFormat>Custom</PresentationFormat>
  <Paragraphs>213</Paragraphs>
  <Slides>13</Slides>
  <Notes>12</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13</vt:i4>
      </vt:variant>
    </vt:vector>
  </HeadingPairs>
  <TitlesOfParts>
    <vt:vector size="20" baseType="lpstr">
      <vt:lpstr>Arial</vt:lpstr>
      <vt:lpstr>Calibri</vt:lpstr>
      <vt:lpstr>Tahoma</vt:lpstr>
      <vt:lpstr>Trebuchet MS</vt:lpstr>
      <vt:lpstr>1_Vision_PPT_v2</vt:lpstr>
      <vt:lpstr>2_Vision_PPT_v2</vt:lpstr>
      <vt:lpstr>3_Vision_PPT_v2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Thermostat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Shawn Rosenberger</dc:creator>
  <cp:lastModifiedBy>Amanda Cheng</cp:lastModifiedBy>
  <cp:revision>439</cp:revision>
  <cp:lastPrinted>2016-07-14T22:24:58Z</cp:lastPrinted>
  <dcterms:created xsi:type="dcterms:W3CDTF">2016-05-03T22:12:29Z</dcterms:created>
  <dcterms:modified xsi:type="dcterms:W3CDTF">2017-08-15T23:52:31Z</dcterms:modified>
</cp:coreProperties>
</file>