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3664" r:id="rId1"/>
    <p:sldMasterId id="2147483666" r:id="rId2"/>
    <p:sldMasterId id="2147483668" r:id="rId3"/>
  </p:sldMasterIdLst>
  <p:notesMasterIdLst>
    <p:notesMasterId r:id="rId19"/>
  </p:notesMasterIdLst>
  <p:handoutMasterIdLst>
    <p:handoutMasterId r:id="rId20"/>
  </p:handoutMasterIdLst>
  <p:sldIdLst>
    <p:sldId id="311" r:id="rId4"/>
    <p:sldId id="258" r:id="rId5"/>
    <p:sldId id="324" r:id="rId6"/>
    <p:sldId id="325" r:id="rId7"/>
    <p:sldId id="321" r:id="rId8"/>
    <p:sldId id="335" r:id="rId9"/>
    <p:sldId id="322" r:id="rId10"/>
    <p:sldId id="342" r:id="rId11"/>
    <p:sldId id="334" r:id="rId12"/>
    <p:sldId id="336" r:id="rId13"/>
    <p:sldId id="337" r:id="rId14"/>
    <p:sldId id="338" r:id="rId15"/>
    <p:sldId id="339" r:id="rId16"/>
    <p:sldId id="340" r:id="rId17"/>
    <p:sldId id="341" r:id="rId18"/>
  </p:sldIdLst>
  <p:sldSz cx="7772400" cy="10058400"/>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7">
          <p15:clr>
            <a:srgbClr val="A4A3A4"/>
          </p15:clr>
        </p15:guide>
        <p15:guide id="2" pos="1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1E3"/>
    <a:srgbClr val="FF99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9" autoAdjust="0"/>
    <p:restoredTop sz="86191" autoAdjust="0"/>
  </p:normalViewPr>
  <p:slideViewPr>
    <p:cSldViewPr snapToGrid="0" snapToObjects="1">
      <p:cViewPr varScale="1">
        <p:scale>
          <a:sx n="77" d="100"/>
          <a:sy n="77" d="100"/>
        </p:scale>
        <p:origin x="2940" y="114"/>
      </p:cViewPr>
      <p:guideLst>
        <p:guide orient="horz" pos="3147"/>
        <p:guide pos="1449"/>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138"/>
          </a:xfrm>
          <a:prstGeom prst="rect">
            <a:avLst/>
          </a:prstGeom>
        </p:spPr>
        <p:txBody>
          <a:bodyPr vert="horz" lIns="93251" tIns="46625" rIns="93251" bIns="46625" rtlCol="0"/>
          <a:lstStyle>
            <a:lvl1pPr algn="r">
              <a:defRPr sz="1200"/>
            </a:lvl1pPr>
          </a:lstStyle>
          <a:p>
            <a:fld id="{112C5567-9408-5249-96DD-D104ECDA8444}" type="datetime1">
              <a:rPr lang="en-US" smtClean="0"/>
              <a:pPr/>
              <a:t>10/19/2017</a:t>
            </a:fld>
            <a:endParaRPr lang="en-US"/>
          </a:p>
        </p:txBody>
      </p:sp>
      <p:sp>
        <p:nvSpPr>
          <p:cNvPr id="4" name="Footer Placeholder 3"/>
          <p:cNvSpPr>
            <a:spLocks noGrp="1"/>
          </p:cNvSpPr>
          <p:nvPr>
            <p:ph type="ftr" sz="quarter" idx="2"/>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5138"/>
          </a:xfrm>
          <a:prstGeom prst="rect">
            <a:avLst/>
          </a:prstGeom>
        </p:spPr>
        <p:txBody>
          <a:bodyPr vert="horz" lIns="93251" tIns="46625" rIns="93251" bIns="46625" rtlCol="0" anchor="b"/>
          <a:lstStyle>
            <a:lvl1pPr algn="r">
              <a:defRPr sz="1200"/>
            </a:lvl1pPr>
          </a:lstStyle>
          <a:p>
            <a:fld id="{B9FCF9ED-5388-094E-8448-3DA068822931}" type="slidenum">
              <a:rPr lang="en-US" smtClean="0"/>
              <a:pPr/>
              <a:t>‹#›</a:t>
            </a:fld>
            <a:endParaRPr lang="en-US"/>
          </a:p>
        </p:txBody>
      </p:sp>
    </p:spTree>
    <p:extLst>
      <p:ext uri="{BB962C8B-B14F-4D97-AF65-F5344CB8AC3E}">
        <p14:creationId xmlns:p14="http://schemas.microsoft.com/office/powerpoint/2010/main" val="2637557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idx="1"/>
          </p:nvPr>
        </p:nvSpPr>
        <p:spPr>
          <a:xfrm>
            <a:off x="3974534" y="0"/>
            <a:ext cx="3040592" cy="465138"/>
          </a:xfrm>
          <a:prstGeom prst="rect">
            <a:avLst/>
          </a:prstGeom>
        </p:spPr>
        <p:txBody>
          <a:bodyPr vert="horz" lIns="93251" tIns="46625" rIns="93251" bIns="46625" rtlCol="0"/>
          <a:lstStyle>
            <a:lvl1pPr algn="r">
              <a:defRPr sz="1200"/>
            </a:lvl1pPr>
          </a:lstStyle>
          <a:p>
            <a:fld id="{FCB457B2-8B38-7748-870C-071E48B983B4}" type="datetime1">
              <a:rPr lang="en-US" smtClean="0"/>
              <a:pPr/>
              <a:t>10/19/2017</a:t>
            </a:fld>
            <a:endParaRPr lang="en-US"/>
          </a:p>
        </p:txBody>
      </p:sp>
      <p:sp>
        <p:nvSpPr>
          <p:cNvPr id="4" name="Slide Image Placeholder 3"/>
          <p:cNvSpPr>
            <a:spLocks noGrp="1" noRot="1" noChangeAspect="1"/>
          </p:cNvSpPr>
          <p:nvPr>
            <p:ph type="sldImg" idx="2"/>
          </p:nvPr>
        </p:nvSpPr>
        <p:spPr>
          <a:xfrm>
            <a:off x="2160588" y="696913"/>
            <a:ext cx="2695575" cy="3489325"/>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701675" y="4418806"/>
            <a:ext cx="5613400" cy="4186238"/>
          </a:xfrm>
          <a:prstGeom prst="rect">
            <a:avLst/>
          </a:prstGeom>
        </p:spPr>
        <p:txBody>
          <a:bodyPr vert="horz" lIns="93251" tIns="46625" rIns="93251" bIns="466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35998"/>
            <a:ext cx="3040592" cy="465138"/>
          </a:xfrm>
          <a:prstGeom prst="rect">
            <a:avLst/>
          </a:prstGeom>
        </p:spPr>
        <p:txBody>
          <a:bodyPr vert="horz" lIns="93251" tIns="46625" rIns="93251" bIns="46625" rtlCol="0" anchor="b"/>
          <a:lstStyle>
            <a:lvl1pPr algn="r">
              <a:defRPr sz="1200"/>
            </a:lvl1pPr>
          </a:lstStyle>
          <a:p>
            <a:fld id="{244EEFE2-EF1D-E846-8B93-6F1FB3CDEDD4}" type="slidenum">
              <a:rPr lang="en-US" smtClean="0"/>
              <a:pPr/>
              <a:t>‹#›</a:t>
            </a:fld>
            <a:endParaRPr lang="en-US"/>
          </a:p>
        </p:txBody>
      </p:sp>
    </p:spTree>
    <p:extLst>
      <p:ext uri="{BB962C8B-B14F-4D97-AF65-F5344CB8AC3E}">
        <p14:creationId xmlns:p14="http://schemas.microsoft.com/office/powerpoint/2010/main" val="26930601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a:t>
            </a:fld>
            <a:endParaRPr lang="en-US"/>
          </a:p>
        </p:txBody>
      </p:sp>
    </p:spTree>
    <p:extLst>
      <p:ext uri="{BB962C8B-B14F-4D97-AF65-F5344CB8AC3E}">
        <p14:creationId xmlns:p14="http://schemas.microsoft.com/office/powerpoint/2010/main" val="186404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11</a:t>
            </a:fld>
            <a:endParaRPr lang="en-US"/>
          </a:p>
        </p:txBody>
      </p:sp>
    </p:spTree>
    <p:extLst>
      <p:ext uri="{BB962C8B-B14F-4D97-AF65-F5344CB8AC3E}">
        <p14:creationId xmlns:p14="http://schemas.microsoft.com/office/powerpoint/2010/main" val="173085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12</a:t>
            </a:fld>
            <a:endParaRPr lang="en-US"/>
          </a:p>
        </p:txBody>
      </p:sp>
    </p:spTree>
    <p:extLst>
      <p:ext uri="{BB962C8B-B14F-4D97-AF65-F5344CB8AC3E}">
        <p14:creationId xmlns:p14="http://schemas.microsoft.com/office/powerpoint/2010/main" val="160531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15</a:t>
            </a:fld>
            <a:endParaRPr lang="en-US"/>
          </a:p>
        </p:txBody>
      </p:sp>
    </p:spTree>
    <p:extLst>
      <p:ext uri="{BB962C8B-B14F-4D97-AF65-F5344CB8AC3E}">
        <p14:creationId xmlns:p14="http://schemas.microsoft.com/office/powerpoint/2010/main" val="187457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2</a:t>
            </a:fld>
            <a:endParaRPr lang="en-US"/>
          </a:p>
        </p:txBody>
      </p:sp>
    </p:spTree>
    <p:extLst>
      <p:ext uri="{BB962C8B-B14F-4D97-AF65-F5344CB8AC3E}">
        <p14:creationId xmlns:p14="http://schemas.microsoft.com/office/powerpoint/2010/main" val="27601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8616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1126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0588" y="696913"/>
            <a:ext cx="2695575"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5</a:t>
            </a:fld>
            <a:endParaRPr lang="en-US"/>
          </a:p>
        </p:txBody>
      </p:sp>
    </p:spTree>
    <p:extLst>
      <p:ext uri="{BB962C8B-B14F-4D97-AF65-F5344CB8AC3E}">
        <p14:creationId xmlns:p14="http://schemas.microsoft.com/office/powerpoint/2010/main" val="139247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dirty="0"/>
          </a:p>
        </p:txBody>
      </p:sp>
      <p:sp>
        <p:nvSpPr>
          <p:cNvPr id="116" name="Shape 11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38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38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dirty="0"/>
          </a:p>
        </p:txBody>
      </p:sp>
      <p:sp>
        <p:nvSpPr>
          <p:cNvPr id="116" name="Shape 11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6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10</a:t>
            </a:fld>
            <a:endParaRPr lang="en-US"/>
          </a:p>
        </p:txBody>
      </p:sp>
    </p:spTree>
    <p:extLst>
      <p:ext uri="{BB962C8B-B14F-4D97-AF65-F5344CB8AC3E}">
        <p14:creationId xmlns:p14="http://schemas.microsoft.com/office/powerpoint/2010/main" val="41683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79501" y="1371598"/>
            <a:ext cx="5805170" cy="7772401"/>
          </a:xfrm>
        </p:spPr>
        <p:txBody>
          <a:bodyPr>
            <a:normAutofit/>
          </a:bodyPr>
          <a:lstStyle>
            <a:lvl1pPr marL="0">
              <a:buFont typeface="Arial"/>
              <a:buNone/>
              <a:defRPr sz="950"/>
            </a:lvl1pPr>
            <a:lvl2pPr marL="0">
              <a:buFont typeface="Arial"/>
              <a:buNone/>
              <a:defRPr sz="950"/>
            </a:lvl2pPr>
            <a:lvl3pPr marL="0">
              <a:buFont typeface="Arial"/>
              <a:buNone/>
              <a:defRPr sz="950"/>
            </a:lvl3pPr>
            <a:lvl4pPr marL="0">
              <a:buFont typeface="Arial"/>
              <a:buNone/>
              <a:defRPr sz="950"/>
            </a:lvl4pPr>
            <a:lvl5pPr marL="0">
              <a:buFont typeface="Arial"/>
              <a:buNone/>
              <a:defRPr sz="9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549968" y="9276675"/>
            <a:ext cx="1026795" cy="154940"/>
          </a:xfrm>
          <a:prstGeom prst="rect">
            <a:avLst/>
          </a:prstGeom>
        </p:spPr>
        <p:txBody>
          <a:bodyPr lIns="0" tIns="0" rIns="0" bIns="0"/>
          <a:lstStyle>
            <a:lvl1pPr>
              <a:defRPr sz="850" b="0" i="0">
                <a:solidFill>
                  <a:srgbClr val="381E6B"/>
                </a:solidFill>
                <a:latin typeface="ClanOT-Book"/>
                <a:cs typeface="ClanOT-Book"/>
              </a:defRPr>
            </a:lvl1pPr>
          </a:lstStyle>
          <a:p>
            <a:pPr marL="12700">
              <a:lnSpc>
                <a:spcPct val="100000"/>
              </a:lnSpc>
              <a:spcBef>
                <a:spcPts val="70"/>
              </a:spcBef>
              <a:tabLst>
                <a:tab pos="217804" algn="l"/>
              </a:tabLst>
            </a:pPr>
            <a:r>
              <a:rPr sz="800" b="1" dirty="0">
                <a:latin typeface="ClanOT-Bold"/>
                <a:cs typeface="ClanOT-Bold"/>
              </a:rPr>
              <a:t>P	</a:t>
            </a:r>
            <a:r>
              <a:rPr dirty="0"/>
              <a:t>888-263-8847</a:t>
            </a:r>
            <a:endParaRPr sz="800">
              <a:latin typeface="ClanOT-Bold"/>
              <a:cs typeface="ClanOT-Bold"/>
            </a:endParaRPr>
          </a:p>
        </p:txBody>
      </p:sp>
      <p:sp>
        <p:nvSpPr>
          <p:cNvPr id="3" name="Holder 3"/>
          <p:cNvSpPr>
            <a:spLocks noGrp="1"/>
          </p:cNvSpPr>
          <p:nvPr>
            <p:ph type="dt" sz="half" idx="6"/>
          </p:nvPr>
        </p:nvSpPr>
        <p:spPr>
          <a:xfrm>
            <a:off x="5861851" y="9276675"/>
            <a:ext cx="1251584" cy="154940"/>
          </a:xfrm>
          <a:prstGeom prst="rect">
            <a:avLst/>
          </a:prstGeom>
        </p:spPr>
        <p:txBody>
          <a:bodyPr lIns="0" tIns="0" rIns="0" bIns="0"/>
          <a:lstStyle>
            <a:lvl1pPr>
              <a:defRPr sz="850" b="0" i="0">
                <a:solidFill>
                  <a:srgbClr val="381E6B"/>
                </a:solidFill>
                <a:latin typeface="ClanOT-Book"/>
                <a:cs typeface="ClanOT-Book"/>
              </a:defRPr>
            </a:lvl1pPr>
          </a:lstStyle>
          <a:p>
            <a:pPr marL="12700">
              <a:lnSpc>
                <a:spcPct val="100000"/>
              </a:lnSpc>
              <a:spcBef>
                <a:spcPts val="70"/>
              </a:spcBef>
              <a:tabLst>
                <a:tab pos="255904" algn="l"/>
              </a:tabLst>
            </a:pPr>
            <a:r>
              <a:rPr sz="800" b="1" dirty="0">
                <a:latin typeface="ClanOT-Bold"/>
                <a:cs typeface="ClanOT-Bold"/>
              </a:rPr>
              <a:t>W	</a:t>
            </a:r>
            <a:r>
              <a:rPr spc="-5" dirty="0"/>
              <a:t>visioninternet.com</a:t>
            </a:r>
            <a:endParaRPr sz="800">
              <a:latin typeface="ClanOT-Bold"/>
              <a:cs typeface="ClanOT-Bold"/>
            </a:endParaRPr>
          </a:p>
        </p:txBody>
      </p:sp>
      <p:sp>
        <p:nvSpPr>
          <p:cNvPr id="4" name="Holder 4"/>
          <p:cNvSpPr>
            <a:spLocks noGrp="1"/>
          </p:cNvSpPr>
          <p:nvPr>
            <p:ph type="sldNum" sz="quarter" idx="7"/>
          </p:nvPr>
        </p:nvSpPr>
        <p:spPr>
          <a:xfrm>
            <a:off x="5596128" y="9354312"/>
            <a:ext cx="1787652" cy="5029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632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1608667" y="1371598"/>
            <a:ext cx="5486401" cy="7755469"/>
          </a:xfrm>
          <a:prstGeom prst="rect">
            <a:avLst/>
          </a:prstGeom>
          <a:noFill/>
        </p:spPr>
        <p:txBody>
          <a:bodyPr wrap="square" rtlCol="0">
            <a:spAutoFit/>
          </a:bodyPr>
          <a:lstStyle/>
          <a:p>
            <a:endParaRPr lang="en-US" dirty="0"/>
          </a:p>
        </p:txBody>
      </p:sp>
      <p:sp>
        <p:nvSpPr>
          <p:cNvPr id="6" name="Text Placeholder 5"/>
          <p:cNvSpPr>
            <a:spLocks noGrp="1"/>
          </p:cNvSpPr>
          <p:nvPr>
            <p:ph type="body" sz="quarter" idx="10"/>
          </p:nvPr>
        </p:nvSpPr>
        <p:spPr>
          <a:xfrm>
            <a:off x="1130301" y="1371597"/>
            <a:ext cx="5710767" cy="7755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1608667" y="1371598"/>
            <a:ext cx="5486401" cy="7755469"/>
          </a:xfrm>
          <a:prstGeom prst="rect">
            <a:avLst/>
          </a:prstGeom>
          <a:noFill/>
        </p:spPr>
        <p:txBody>
          <a:bodyPr wrap="square" rtlCol="0">
            <a:spAutoFit/>
          </a:bodyPr>
          <a:lstStyle/>
          <a:p>
            <a:endParaRPr lang="en-US" dirty="0"/>
          </a:p>
        </p:txBody>
      </p:sp>
      <p:sp>
        <p:nvSpPr>
          <p:cNvPr id="6" name="Text Placeholder 5"/>
          <p:cNvSpPr>
            <a:spLocks noGrp="1"/>
          </p:cNvSpPr>
          <p:nvPr>
            <p:ph type="body" sz="quarter" idx="10"/>
          </p:nvPr>
        </p:nvSpPr>
        <p:spPr>
          <a:xfrm>
            <a:off x="1130301" y="1371597"/>
            <a:ext cx="5710767" cy="7755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06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006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Vision_Logo_RGB.png"/>
          <p:cNvPicPr>
            <a:picLocks noChangeAspect="1"/>
          </p:cNvPicPr>
          <p:nvPr userDrawn="1"/>
        </p:nvPicPr>
        <p:blipFill>
          <a:blip r:embed="rId4"/>
          <a:stretch>
            <a:fillRect/>
          </a:stretch>
        </p:blipFill>
        <p:spPr>
          <a:xfrm>
            <a:off x="5168714" y="430445"/>
            <a:ext cx="1977153" cy="359664"/>
          </a:xfrm>
          <a:prstGeom prst="rect">
            <a:avLst/>
          </a:prstGeom>
        </p:spPr>
      </p:pic>
      <p:sp>
        <p:nvSpPr>
          <p:cNvPr id="6"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5" r:id="rId1"/>
    <p:sldLayoutId id="2147483670" r:id="rId2"/>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3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133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Vision_Logo_RGB.png"/>
          <p:cNvPicPr>
            <a:picLocks noChangeAspect="1"/>
          </p:cNvPicPr>
          <p:nvPr userDrawn="1"/>
        </p:nvPicPr>
        <p:blipFill>
          <a:blip r:embed="rId3"/>
          <a:stretch>
            <a:fillRect/>
          </a:stretch>
        </p:blipFill>
        <p:spPr>
          <a:xfrm>
            <a:off x="5168714" y="430445"/>
            <a:ext cx="1977153" cy="359664"/>
          </a:xfrm>
          <a:prstGeom prst="rect">
            <a:avLst/>
          </a:prstGeom>
        </p:spPr>
      </p:pic>
      <p:sp>
        <p:nvSpPr>
          <p:cNvPr id="7"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3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133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1.pd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0.pd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visioninternet.invisionapp.com/share/287KI369V"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1.pd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1.pd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0.pd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0.pd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visioninternet.invisionapp.com/share/287KI369V"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df"/><Relationship Id="rId3"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11" Type="http://schemas.openxmlformats.org/officeDocument/2006/relationships/image" Target="../media/image7.jpeg"/><Relationship Id="rId5" Type="http://schemas.openxmlformats.org/officeDocument/2006/relationships/image" Target="../media/image5.png"/><Relationship Id="rId10" Type="http://schemas.openxmlformats.org/officeDocument/2006/relationships/hyperlink" Target="mailto:rschnelle@visioninternet.com" TargetMode="External"/><Relationship Id="rId4" Type="http://schemas.openxmlformats.org/officeDocument/2006/relationships/hyperlink" Target="mailto:drodriguez@visioninternet.com"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11" Type="http://schemas.openxmlformats.org/officeDocument/2006/relationships/image" Target="../media/image6.png"/><Relationship Id="rId10" Type="http://schemas.openxmlformats.org/officeDocument/2006/relationships/image" Target="../media/image6.pd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hyperlink" Target="mailto:drodriguez@visioninternet.com" TargetMode="External"/><Relationship Id="rId3" Type="http://schemas.openxmlformats.org/officeDocument/2006/relationships/image" Target="../media/image5.png"/><Relationship Id="rId7" Type="http://schemas.openxmlformats.org/officeDocument/2006/relationships/hyperlink" Target="mailto:lbenton@visioninternet.com" TargetMode="External"/><Relationship Id="rId12"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image" Target="../media/image6.png"/><Relationship Id="rId9" Type="http://schemas.openxmlformats.org/officeDocument/2006/relationships/hyperlink" Target="mailto:jyoon@visioninterne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Intro.png"/>
          <p:cNvPicPr>
            <a:picLocks noChangeAspect="1"/>
          </p:cNvPicPr>
          <p:nvPr/>
        </p:nvPicPr>
        <p:blipFill>
          <a:blip r:embed="rId3"/>
          <a:stretch>
            <a:fillRect/>
          </a:stretch>
        </p:blipFill>
        <p:spPr>
          <a:xfrm>
            <a:off x="0" y="0"/>
            <a:ext cx="7772400" cy="10058400"/>
          </a:xfrm>
          <a:prstGeom prst="rect">
            <a:avLst/>
          </a:prstGeom>
        </p:spPr>
      </p:pic>
      <p:sp>
        <p:nvSpPr>
          <p:cNvPr id="5" name="TextBox 4"/>
          <p:cNvSpPr txBox="1"/>
          <p:nvPr/>
        </p:nvSpPr>
        <p:spPr>
          <a:xfrm>
            <a:off x="1311729" y="4570619"/>
            <a:ext cx="3102491" cy="1446550"/>
          </a:xfrm>
          <a:prstGeom prst="rect">
            <a:avLst/>
          </a:prstGeom>
          <a:noFill/>
        </p:spPr>
        <p:txBody>
          <a:bodyPr wrap="square" rtlCol="0">
            <a:spAutoFit/>
          </a:bodyPr>
          <a:lstStyle/>
          <a:p>
            <a:r>
              <a:rPr lang="en-US" sz="3200" dirty="0">
                <a:solidFill>
                  <a:srgbClr val="FFFFFF"/>
                </a:solidFill>
              </a:rPr>
              <a:t>Project Kick-off</a:t>
            </a:r>
          </a:p>
          <a:p>
            <a:r>
              <a:rPr lang="en-US" sz="3200" dirty="0">
                <a:solidFill>
                  <a:srgbClr val="FFFFFF"/>
                </a:solidFill>
              </a:rPr>
              <a:t>Kit</a:t>
            </a:r>
          </a:p>
          <a:p>
            <a:endParaRPr lang="en-US" sz="2400" dirty="0">
              <a:solidFill>
                <a:srgbClr val="FFFFF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220" y="9060661"/>
            <a:ext cx="3032766" cy="551689"/>
          </a:xfrm>
          <a:prstGeom prst="rect">
            <a:avLst/>
          </a:prstGeom>
        </p:spPr>
      </p:pic>
    </p:spTree>
    <p:extLst>
      <p:ext uri="{BB962C8B-B14F-4D97-AF65-F5344CB8AC3E}">
        <p14:creationId xmlns:p14="http://schemas.microsoft.com/office/powerpoint/2010/main" val="187845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r>
              <a:rPr lang="en-US" sz="3200" dirty="0">
                <a:latin typeface="Tahoma"/>
                <a:cs typeface="Tahoma"/>
              </a:rPr>
              <a:t>Effective Feedback</a:t>
            </a:r>
          </a:p>
          <a:p>
            <a:r>
              <a:rPr lang="en-US" sz="3200" dirty="0">
                <a:latin typeface="Tahoma"/>
                <a:cs typeface="Tahoma"/>
              </a:rPr>
              <a:t>Guide</a:t>
            </a:r>
          </a:p>
          <a:p>
            <a:r>
              <a:rPr lang="en-US" sz="2400" dirty="0"/>
              <a:t> </a:t>
            </a:r>
          </a:p>
        </p:txBody>
      </p:sp>
      <p:sp>
        <p:nvSpPr>
          <p:cNvPr id="6" name="TextBox 5"/>
          <p:cNvSpPr txBox="1"/>
          <p:nvPr/>
        </p:nvSpPr>
        <p:spPr>
          <a:xfrm>
            <a:off x="1143000" y="4546600"/>
            <a:ext cx="184666" cy="369332"/>
          </a:xfrm>
          <a:prstGeom prst="rect">
            <a:avLst/>
          </a:prstGeom>
          <a:noFill/>
        </p:spPr>
        <p:txBody>
          <a:bodyPr wrap="none" rtlCol="0">
            <a:spAutoFit/>
          </a:bodyPr>
          <a:lstStyle/>
          <a:p>
            <a:r>
              <a:rPr lang="en-US" dirty="0"/>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27666" y="2579706"/>
            <a:ext cx="5690656" cy="72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To help guide our discussions, here are some suggestions for ways to provide the most effective design feedback.</a:t>
            </a:r>
            <a:endParaRPr lang="en-US" sz="9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40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Tell Us Why</a:t>
            </a:r>
            <a:br>
              <a:rPr lang="en-US" sz="900" dirty="0">
                <a:latin typeface="Tahoma" panose="020B0604030504040204" pitchFamily="34" charset="0"/>
                <a:ea typeface="Tahoma" panose="020B0604030504040204" pitchFamily="34" charset="0"/>
                <a:cs typeface="Tahoma" panose="020B0604030504040204" pitchFamily="34" charset="0"/>
              </a:rPr>
            </a:b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The more we know about the reasons behind why you like or don’t like a particular element, the better. If you like or don’t like something in a design, try to frame your comments into a “because” statement:</a:t>
            </a:r>
          </a:p>
          <a:p>
            <a:pPr marL="171450" indent="-171450">
              <a:lnSpc>
                <a:spcPct val="107000"/>
              </a:lnSpc>
              <a:spcBef>
                <a:spcPts val="0"/>
              </a:spcBef>
              <a:spcAft>
                <a:spcPts val="0"/>
              </a:spcAft>
              <a:buSzPts val="1000"/>
              <a:buFont typeface="Arial" panose="020B0604020202020204" pitchFamily="34" charset="0"/>
              <a:buChar char="•"/>
              <a:tabLst>
                <a:tab pos="9144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Okay: This looks cool.</a:t>
            </a:r>
          </a:p>
          <a:p>
            <a:pPr marL="171450" indent="-171450">
              <a:lnSpc>
                <a:spcPct val="107000"/>
              </a:lnSpc>
              <a:spcBef>
                <a:spcPts val="0"/>
              </a:spcBef>
              <a:spcAft>
                <a:spcPts val="0"/>
              </a:spcAft>
              <a:buSzPts val="1000"/>
              <a:buFont typeface="Arial" panose="020B0604020202020204" pitchFamily="34" charset="0"/>
              <a:buChar char="•"/>
              <a:tabLst>
                <a:tab pos="9144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Better: This is cool because it showcases a key landmark that we’re known for.</a:t>
            </a:r>
          </a:p>
          <a:p>
            <a:pPr marL="171450" indent="-171450">
              <a:lnSpc>
                <a:spcPct val="107000"/>
              </a:lnSpc>
              <a:spcBef>
                <a:spcPts val="0"/>
              </a:spcBef>
              <a:spcAft>
                <a:spcPts val="0"/>
              </a:spcAft>
              <a:buSzPts val="1000"/>
              <a:buFont typeface="Arial" panose="020B0604020202020204" pitchFamily="34" charset="0"/>
              <a:buChar char="•"/>
              <a:tabLst>
                <a:tab pos="9144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Okay: This color is too dark.</a:t>
            </a:r>
          </a:p>
          <a:p>
            <a:pPr marL="171450" indent="-171450">
              <a:lnSpc>
                <a:spcPct val="107000"/>
              </a:lnSpc>
              <a:spcBef>
                <a:spcPts val="0"/>
              </a:spcBef>
              <a:spcAft>
                <a:spcPts val="0"/>
              </a:spcAft>
              <a:buSzPts val="1000"/>
              <a:buFont typeface="Arial" panose="020B0604020202020204" pitchFamily="34" charset="0"/>
              <a:buChar char="•"/>
              <a:tabLst>
                <a:tab pos="9144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Better: This color is too dark because it’s not consistent with our brand.</a:t>
            </a:r>
          </a:p>
          <a:p>
            <a:pPr marR="0" lvl="0">
              <a:spcBef>
                <a:spcPts val="0"/>
              </a:spcBef>
              <a:spcAft>
                <a:spcPts val="0"/>
              </a:spcAft>
            </a:pPr>
            <a:endPar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0"/>
              </a:spcAft>
            </a:pP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Be Specific</a:t>
            </a:r>
          </a:p>
          <a:p>
            <a:pPr>
              <a:lnSpc>
                <a:spcPct val="107000"/>
              </a:lnSpc>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Many design elements are subjective, so helping us understand your vision for a particular concept or “feel” will enable us to more effectively showcase it in the design. For example, if you want your design to feel like the ocean, share as many details as you can about what that means to you. Do you like the literal look of the water/waves? Or a beach-like color scheme? Or a nautical feel? Be as specific as possible!</a:t>
            </a:r>
          </a:p>
          <a:p>
            <a:pPr lvl="0">
              <a:lnSpc>
                <a:spcPct val="107000"/>
              </a:lnSpc>
              <a:spcBef>
                <a:spcPts val="0"/>
              </a:spcBef>
              <a:spcAft>
                <a:spcPts val="0"/>
              </a:spcAft>
              <a:buSzPts val="1000"/>
              <a:tabLst>
                <a:tab pos="457200" algn="l"/>
              </a:tabLs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Okay: “We like a beach-look.”</a:t>
            </a: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Better: “The beach is a major part of our community, so we want to reflect a surfer-vibe into our design. We’re thinking bright colors, waves, and other imagery that conveys what it’s like to be on our beach on an active day.”</a:t>
            </a:r>
          </a:p>
          <a:p>
            <a:pPr>
              <a:lnSpc>
                <a:spcPct val="107000"/>
              </a:lnSpc>
              <a:spcBef>
                <a:spcPts val="0"/>
              </a:spcBef>
              <a:spcAft>
                <a:spcPts val="0"/>
              </a:spcAft>
            </a:pP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Open a Dialogue</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There may be elements of the design you don’t like.  A blunt phrase like “I hate this” can deter discussion about why a particular element was included and ultimately determine what can be done better. Your designer will typically have a specific objective in mind with design elements, so digging into the reasoning behind an element will help foster a discussion to help everyone stay on the same page. </a:t>
            </a:r>
          </a:p>
          <a:p>
            <a:pPr>
              <a:lnSpc>
                <a:spcPct val="107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Okay</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 “I hate this!”</a:t>
            </a:r>
            <a:endParaRPr lang="en-US" sz="11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Better:</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 “I don’t like this. Can you help me understand why it’s here?” </a:t>
            </a:r>
            <a:endParaRPr lang="en-US" sz="11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t>
            </a:r>
            <a:endParaRPr lang="en-US" sz="900" dirty="0">
              <a:latin typeface="Tahoma" panose="020B0604030504040204" pitchFamily="34" charset="0"/>
              <a:ea typeface="Tahoma" panose="020B0604030504040204" pitchFamily="34" charset="0"/>
              <a:cs typeface="Tahoma" panose="020B0604030504040204" pitchFamily="34" charset="0"/>
            </a:endParaRPr>
          </a:p>
          <a:p>
            <a:pPr marL="457200" marR="0">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t>
            </a:r>
            <a:r>
              <a:rPr lang="en-US" sz="900" dirty="0">
                <a:latin typeface="Tahoma" panose="020B0604030504040204" pitchFamily="34" charset="0"/>
                <a:ea typeface="Tahoma" panose="020B0604030504040204" pitchFamily="34" charset="0"/>
                <a:cs typeface="Tahoma" panose="020B0604030504040204" pitchFamily="34" charset="0"/>
              </a:rPr>
              <a:t> </a:t>
            </a:r>
          </a:p>
          <a:p>
            <a:pPr>
              <a:lnSpc>
                <a:spcPct val="107000"/>
              </a:lnSpc>
              <a:spcBef>
                <a:spcPts val="0"/>
              </a:spcBef>
              <a:spcAft>
                <a:spcPts val="0"/>
              </a:spcAft>
            </a:pP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Other Tips:</a:t>
            </a: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b="1" dirty="0">
                <a:solidFill>
                  <a:srgbClr val="53565A"/>
                </a:solidFill>
                <a:latin typeface="Tahoma" panose="020B0604030504040204" pitchFamily="34" charset="0"/>
                <a:ea typeface="Calibri" panose="020F0502020204030204" pitchFamily="34" charset="0"/>
                <a:cs typeface="Times New Roman" panose="02020603050405020304" pitchFamily="18" charset="0"/>
              </a:rPr>
              <a:t>Be honest: </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If you are not happy with something or think we are going the wrong direction let us know. We’d rather stop and collaborate with you about a solution than proceeding with a design that doesn’t meet your needs.</a:t>
            </a: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b="1" dirty="0">
                <a:solidFill>
                  <a:srgbClr val="53565A"/>
                </a:solidFill>
                <a:latin typeface="Tahoma" panose="020B0604030504040204" pitchFamily="34" charset="0"/>
                <a:ea typeface="Calibri" panose="020F0502020204030204" pitchFamily="34" charset="0"/>
                <a:cs typeface="Times New Roman" panose="02020603050405020304" pitchFamily="18" charset="0"/>
              </a:rPr>
              <a:t>Keep the goal in mind: </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There will probably be elements of the design you don’t personally like, but it’s important to keep in mind the end goal of your website. Before deciding to remove an element, ask yourself: would the design be appealing to residents, visitors, and other key audiences?</a:t>
            </a: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b="1" dirty="0">
                <a:solidFill>
                  <a:srgbClr val="53565A"/>
                </a:solidFill>
                <a:latin typeface="Tahoma" panose="020B0604030504040204" pitchFamily="34" charset="0"/>
                <a:ea typeface="Calibri" panose="020F0502020204030204" pitchFamily="34" charset="0"/>
                <a:cs typeface="Times New Roman" panose="02020603050405020304" pitchFamily="18" charset="0"/>
              </a:rPr>
              <a:t>Don’t be afraid to ask us questions: </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We’re always happy to go more in depth to explain how we come up with designs, we want you to be 100% on board with the process and the result.</a:t>
            </a:r>
          </a:p>
          <a:p>
            <a:pPr>
              <a:spcBef>
                <a:spcPts val="0"/>
              </a:spcBef>
              <a:spcAft>
                <a:spcPts val="0"/>
              </a:spcAft>
            </a:pPr>
            <a:endPar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189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Design Asset</a:t>
            </a:r>
          </a:p>
          <a:p>
            <a:pPr marR="0" lvl="0" indent="0" fontAlgn="auto">
              <a:lnSpc>
                <a:spcPct val="100000"/>
              </a:lnSpc>
              <a:spcBef>
                <a:spcPts val="0"/>
              </a:spcBef>
              <a:spcAft>
                <a:spcPts val="0"/>
              </a:spcAft>
              <a:buClrTx/>
              <a:buSzTx/>
              <a:buFontTx/>
              <a:buNone/>
              <a:tabLst/>
              <a:defRPr/>
            </a:pPr>
            <a:r>
              <a:rPr lang="en-US" sz="3200" dirty="0">
                <a:latin typeface="Tahoma"/>
                <a:cs typeface="Tahoma"/>
              </a:rPr>
              <a:t>Collection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64298" y="2893645"/>
            <a:ext cx="569065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One of the first steps </a:t>
            </a:r>
            <a:r>
              <a:rPr kumimoji="0" lang="en-US" sz="900" b="0" i="0" u="none" strike="noStrike" kern="0" cap="none" spc="0" normalizeH="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we will take </a:t>
            </a:r>
            <a:r>
              <a:rPr kumimoji="0" lang="en-US" sz="900" b="0" u="none" strike="noStrike" kern="0" cap="none" spc="0" normalizeH="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together is a design discussion, working with you to develop a plan for the look and feel of your new website</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rPr>
              <a:t>. As part of that process we need you to put together a collection of various images that are related to your organization and will allow our designers to create a website that is unique to you.</a:t>
            </a: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rPr>
              <a:t>To help we have put together a guide in </a:t>
            </a:r>
            <a:r>
              <a:rPr lang="en-US" sz="900" kern="0" dirty="0" err="1">
                <a:solidFill>
                  <a:srgbClr val="53565A"/>
                </a:solidFill>
                <a:latin typeface="Tahoma" panose="020B0604030504040204" pitchFamily="34" charset="0"/>
                <a:ea typeface="Tahoma" panose="020B0604030504040204" pitchFamily="34" charset="0"/>
                <a:cs typeface="Tahoma" panose="020B0604030504040204" pitchFamily="34" charset="0"/>
              </a:rPr>
              <a:t>InVision</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rPr>
              <a:t> that will spark some ideas of what you might want to send us. </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hlinkClick r:id="rId5"/>
              </a:rPr>
              <a:t>Click here to get started in </a:t>
            </a:r>
            <a:r>
              <a:rPr lang="en-US" sz="900" kern="0" dirty="0" err="1">
                <a:solidFill>
                  <a:srgbClr val="53565A"/>
                </a:solidFill>
                <a:latin typeface="Tahoma" panose="020B0604030504040204" pitchFamily="34" charset="0"/>
                <a:ea typeface="Tahoma" panose="020B0604030504040204" pitchFamily="34" charset="0"/>
                <a:cs typeface="Tahoma" panose="020B0604030504040204" pitchFamily="34" charset="0"/>
                <a:hlinkClick r:id="rId5"/>
              </a:rPr>
              <a:t>InVision</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hlinkClick r:id="rId5"/>
              </a:rPr>
              <a:t>. </a:t>
            </a:r>
            <a:endPar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As you look through the guide you will see tour points:</a:t>
            </a: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r>
              <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rPr>
              <a:t>Tour points will be shown as blue dots that your can click for more information. Click “Next” on the tour points to view the next slide or “</a:t>
            </a:r>
            <a:r>
              <a:rPr lang="en-US" sz="900" kern="0" dirty="0" err="1">
                <a:solidFill>
                  <a:schemeClr val="accent5"/>
                </a:solidFill>
                <a:latin typeface="Tahoma" panose="020B0604030504040204" pitchFamily="34" charset="0"/>
                <a:ea typeface="Tahoma" panose="020B0604030504040204" pitchFamily="34" charset="0"/>
                <a:cs typeface="Tahoma" panose="020B0604030504040204" pitchFamily="34" charset="0"/>
              </a:rPr>
              <a:t>Prev</a:t>
            </a:r>
            <a:r>
              <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rPr>
              <a:t>” to go back. </a:t>
            </a: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These</a:t>
            </a:r>
            <a:r>
              <a:rPr kumimoji="0" lang="en-US" sz="900" b="0" i="0" u="none" strike="noStrike" kern="0" cap="none" spc="0" normalizeH="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 tour points will provide insight into the kinds of images that will be the most helpful in guiding us forward.</a:t>
            </a: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baseline="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defTabSz="914400">
              <a:spcBef>
                <a:spcPts val="0"/>
              </a:spcBef>
              <a:spcAft>
                <a:spcPts val="0"/>
              </a:spcAft>
              <a:defRPr/>
            </a:pPr>
            <a:r>
              <a:rPr kumimoji="0" lang="en-US" sz="900" b="0" i="0" u="none" strike="noStrike" kern="0" cap="none" spc="0" normalizeH="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Please provide a selection of images (up to about 100). </a:t>
            </a:r>
            <a:r>
              <a:rPr lang="en-US" sz="900" dirty="0">
                <a:solidFill>
                  <a:schemeClr val="accent5"/>
                </a:solidFill>
                <a:latin typeface="Tahoma" panose="020B0604030504040204" pitchFamily="34" charset="0"/>
                <a:ea typeface="Tahoma" panose="020B0604030504040204" pitchFamily="34" charset="0"/>
                <a:cs typeface="Tahoma" panose="020B0604030504040204" pitchFamily="34" charset="0"/>
              </a:rPr>
              <a:t>If you are not sure if an image should be included, add </a:t>
            </a:r>
            <a:r>
              <a:rPr lang="en-US" sz="900">
                <a:solidFill>
                  <a:schemeClr val="accent5"/>
                </a:solidFill>
                <a:latin typeface="Tahoma" panose="020B0604030504040204" pitchFamily="34" charset="0"/>
                <a:ea typeface="Tahoma" panose="020B0604030504040204" pitchFamily="34" charset="0"/>
                <a:cs typeface="Tahoma" panose="020B0604030504040204" pitchFamily="34" charset="0"/>
              </a:rPr>
              <a:t>it in. </a:t>
            </a:r>
            <a:r>
              <a:rPr lang="en-US" sz="900" dirty="0">
                <a:solidFill>
                  <a:schemeClr val="accent5"/>
                </a:solidFill>
                <a:latin typeface="Tahoma" panose="020B0604030504040204" pitchFamily="34" charset="0"/>
                <a:ea typeface="Tahoma" panose="020B0604030504040204" pitchFamily="34" charset="0"/>
                <a:cs typeface="Tahoma" panose="020B0604030504040204" pitchFamily="34" charset="0"/>
              </a:rPr>
              <a:t>Your project manager will set up a space for you to share these images.</a:t>
            </a: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2057400" y="4885783"/>
            <a:ext cx="3333750" cy="1847850"/>
            <a:chOff x="2057400" y="4646573"/>
            <a:chExt cx="3333750" cy="1847850"/>
          </a:xfrm>
        </p:grpSpPr>
        <p:pic>
          <p:nvPicPr>
            <p:cNvPr id="11" name="Picture 10"/>
            <p:cNvPicPr/>
            <p:nvPr/>
          </p:nvPicPr>
          <p:blipFill rotWithShape="1">
            <a:blip r:embed="rId6"/>
            <a:srcRect l="14690" t="29400" r="26727" b="15538"/>
            <a:stretch/>
          </p:blipFill>
          <p:spPr>
            <a:xfrm>
              <a:off x="2057400" y="4646573"/>
              <a:ext cx="3333750" cy="18478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Oval 1"/>
            <p:cNvSpPr/>
            <p:nvPr/>
          </p:nvSpPr>
          <p:spPr>
            <a:xfrm>
              <a:off x="2419350" y="4646573"/>
              <a:ext cx="132318" cy="132318"/>
            </a:xfrm>
            <a:prstGeom prst="ellipse">
              <a:avLst/>
            </a:prstGeom>
            <a:solidFill>
              <a:srgbClr val="76C1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521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r>
              <a:rPr lang="en-US" sz="3200" dirty="0">
                <a:latin typeface="Tahoma"/>
                <a:cs typeface="Tahoma"/>
              </a:rPr>
              <a:t>Survey </a:t>
            </a:r>
          </a:p>
          <a:p>
            <a:r>
              <a:rPr lang="en-US" sz="3200" dirty="0">
                <a:latin typeface="Tahoma"/>
                <a:cs typeface="Tahoma"/>
              </a:rPr>
              <a:t>Preparation</a:t>
            </a:r>
          </a:p>
          <a:p>
            <a:r>
              <a:rPr lang="en-US" sz="2400" dirty="0"/>
              <a:t> </a:t>
            </a:r>
          </a:p>
        </p:txBody>
      </p:sp>
      <p:sp>
        <p:nvSpPr>
          <p:cNvPr id="6" name="TextBox 5"/>
          <p:cNvSpPr txBox="1"/>
          <p:nvPr/>
        </p:nvSpPr>
        <p:spPr>
          <a:xfrm>
            <a:off x="1143000" y="4546600"/>
            <a:ext cx="184666" cy="369332"/>
          </a:xfrm>
          <a:prstGeom prst="rect">
            <a:avLst/>
          </a:prstGeom>
          <a:noFill/>
        </p:spPr>
        <p:txBody>
          <a:bodyPr wrap="none" rtlCol="0">
            <a:spAutoFit/>
          </a:bodyPr>
          <a:lstStyle/>
          <a:p>
            <a:r>
              <a:rPr lang="en-US" dirty="0"/>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31225" y="2911601"/>
            <a:ext cx="5690656" cy="430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In order to gather valuable insight from your internal stakeholders and community regarding your website, we have created a series of surveys (outlined below). These should be released as early as possible to allow for a maximum response rate. The information gathered here will be combined with our other analysis into the Site Usability Report that will be delivered to at the UX Consulting meeting at the end of this phase.</a:t>
            </a: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a:t>
            </a: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Our goal with the surveys is to gather as much information as possible in order to inform our recommendations for the layout of your new site. </a:t>
            </a:r>
          </a:p>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The appropriate surveys for your project will be given to you by our UX Specialist after the kickoff call.</a:t>
            </a:r>
          </a:p>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40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Discovery Survey</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Audience:</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Your </a:t>
            </a: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core team</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the main </a:t>
            </a: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decision makers</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for the new website, please respond to this survey with only one response that reflects your organizations vision of the new website.</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120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Goal Date:</a:t>
            </a:r>
            <a:r>
              <a:rPr lang="en-US" sz="900" b="1" dirty="0">
                <a:latin typeface="Tahoma" panose="020B0604030504040204" pitchFamily="34" charset="0"/>
                <a:ea typeface="Tahoma" panose="020B0604030504040204" pitchFamily="34" charset="0"/>
                <a:cs typeface="Tahoma" panose="020B0604030504040204" pitchFamily="34" charset="0"/>
              </a:rPr>
              <a:t> </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Three to four weeks after kickoff call</a:t>
            </a: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latin typeface="Tahoma" panose="020B0604030504040204" pitchFamily="34" charset="0"/>
                <a:ea typeface="Tahoma" panose="020B0604030504040204" pitchFamily="34" charset="0"/>
                <a:cs typeface="Tahoma" panose="020B0604030504040204" pitchFamily="34" charset="0"/>
              </a:rPr>
              <a:t> </a:t>
            </a:r>
          </a:p>
          <a:p>
            <a:pPr>
              <a:spcBef>
                <a:spcPts val="0"/>
              </a:spcBef>
              <a:spcAft>
                <a:spcPts val="0"/>
              </a:spcAft>
            </a:pP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Community Survey (If Applicable)</a:t>
            </a: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Audience:</a:t>
            </a:r>
            <a:r>
              <a:rPr lang="en-US" sz="900" b="1" dirty="0">
                <a:solidFill>
                  <a:srgbClr val="0D0D0D"/>
                </a:solidFill>
                <a:latin typeface="Tahoma" panose="020B0604030504040204" pitchFamily="34" charset="0"/>
                <a:ea typeface="Tahoma" panose="020B0604030504040204" pitchFamily="34" charset="0"/>
                <a:cs typeface="Tahoma" panose="020B0604030504040204" pitchFamily="34" charset="0"/>
              </a:rPr>
              <a:t> </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Website visitors - please create a link on your site to this survey. Also, if you have an email campaign software I encourage you to broadcast this as a bigger sample is always preferred for</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Location:</a:t>
            </a:r>
            <a:r>
              <a:rPr lang="en-US" sz="900" b="1" dirty="0">
                <a:latin typeface="Tahoma" panose="020B0604030504040204" pitchFamily="34" charset="0"/>
                <a:ea typeface="Tahoma" panose="020B0604030504040204" pitchFamily="34" charset="0"/>
                <a:cs typeface="Tahoma" panose="020B0604030504040204" pitchFamily="34" charset="0"/>
              </a:rPr>
              <a:t> </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Goal Date (automatic cut-off date):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Three weeks</a:t>
            </a:r>
            <a:endParaRPr lang="en-US" sz="900" b="1"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Statistical Significance: </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In order to ensure that the data is a good representation of your users, there is a minimum number of responses needed, which is based on the population that you serve.</a:t>
            </a:r>
          </a:p>
          <a:p>
            <a:pPr marL="342900" marR="0" lvl="0" indent="-342900">
              <a:spcBef>
                <a:spcPts val="0"/>
              </a:spcBef>
              <a:spcAft>
                <a:spcPts val="0"/>
              </a:spcAft>
              <a:buFont typeface="Symbol" panose="05050102010706020507" pitchFamily="18" charset="2"/>
              <a:buChar char=""/>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endParaRPr lang="en-US" sz="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nvPr>
        </p:nvGraphicFramePr>
        <p:xfrm>
          <a:off x="1414991" y="7370012"/>
          <a:ext cx="5523124" cy="1834145"/>
        </p:xfrm>
        <a:graphic>
          <a:graphicData uri="http://schemas.openxmlformats.org/drawingml/2006/table">
            <a:tbl>
              <a:tblPr firstRow="1">
                <a:tableStyleId>{2D5ABB26-0587-4C30-8999-92F81FD0307C}</a:tableStyleId>
              </a:tblPr>
              <a:tblGrid>
                <a:gridCol w="3003956">
                  <a:extLst>
                    <a:ext uri="{9D8B030D-6E8A-4147-A177-3AD203B41FA5}">
                      <a16:colId xmlns:a16="http://schemas.microsoft.com/office/drawing/2014/main" val="20000"/>
                    </a:ext>
                  </a:extLst>
                </a:gridCol>
                <a:gridCol w="2519168">
                  <a:extLst>
                    <a:ext uri="{9D8B030D-6E8A-4147-A177-3AD203B41FA5}">
                      <a16:colId xmlns:a16="http://schemas.microsoft.com/office/drawing/2014/main" val="20001"/>
                    </a:ext>
                  </a:extLst>
                </a:gridCol>
              </a:tblGrid>
              <a:tr h="356170">
                <a:tc>
                  <a:txBody>
                    <a:bodyPr/>
                    <a:lstStyle/>
                    <a:p>
                      <a:pPr algn="ctr" rtl="0" fontAlgn="t">
                        <a:spcBef>
                          <a:spcPts val="0"/>
                        </a:spcBef>
                        <a:spcAft>
                          <a:spcPts val="0"/>
                        </a:spcAft>
                      </a:pP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Population</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tc>
                <a:tc>
                  <a:txBody>
                    <a:bodyPr/>
                    <a:lstStyle/>
                    <a:p>
                      <a:pPr algn="ctr" rtl="0" fontAlgn="t">
                        <a:spcBef>
                          <a:spcPts val="0"/>
                        </a:spcBef>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Responses</a:t>
                      </a:r>
                      <a:r>
                        <a:rPr lang="en-US" sz="1200" baseline="0" dirty="0">
                          <a:effectLst/>
                          <a:latin typeface="Tahoma" panose="020B0604030504040204" pitchFamily="34" charset="0"/>
                          <a:ea typeface="Tahoma" panose="020B0604030504040204" pitchFamily="34" charset="0"/>
                          <a:cs typeface="Tahoma" panose="020B0604030504040204" pitchFamily="34" charset="0"/>
                        </a:rPr>
                        <a:t> Needed</a:t>
                      </a:r>
                      <a:endPar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tc>
                <a:extLst>
                  <a:ext uri="{0D108BD9-81ED-4DB2-BD59-A6C34878D82A}">
                    <a16:rowId xmlns:a16="http://schemas.microsoft.com/office/drawing/2014/main" val="10000"/>
                  </a:ext>
                </a:extLst>
              </a:tr>
              <a:tr h="295595">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1000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278</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extLst>
                  <a:ext uri="{0D108BD9-81ED-4DB2-BD59-A6C34878D82A}">
                    <a16:rowId xmlns:a16="http://schemas.microsoft.com/office/drawing/2014/main" val="10001"/>
                  </a:ext>
                </a:extLst>
              </a:tr>
              <a:tr h="295595">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5000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357</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extLst>
                  <a:ext uri="{0D108BD9-81ED-4DB2-BD59-A6C34878D82A}">
                    <a16:rowId xmlns:a16="http://schemas.microsoft.com/office/drawing/2014/main" val="10002"/>
                  </a:ext>
                </a:extLst>
              </a:tr>
              <a:tr h="295595">
                <a:tc>
                  <a:txBody>
                    <a:bodyPr/>
                    <a:lstStyle/>
                    <a:p>
                      <a:pPr algn="ctr" rtl="0" fontAlgn="ctr">
                        <a:spcBef>
                          <a:spcPts val="0"/>
                        </a:spcBef>
                        <a:spcAft>
                          <a:spcPts val="0"/>
                        </a:spcAft>
                      </a:pPr>
                      <a:r>
                        <a:rPr lang="en-US" sz="900" u="none" strike="noStrike">
                          <a:solidFill>
                            <a:schemeClr val="accent5"/>
                          </a:solidFill>
                          <a:effectLst/>
                          <a:latin typeface="Tahoma" panose="020B0604030504040204" pitchFamily="34" charset="0"/>
                          <a:ea typeface="Tahoma" panose="020B0604030504040204" pitchFamily="34" charset="0"/>
                          <a:cs typeface="Tahoma" panose="020B0604030504040204" pitchFamily="34" charset="0"/>
                        </a:rPr>
                        <a:t>10000</a:t>
                      </a:r>
                      <a:endParaRPr lang="en-US" sz="90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370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extLst>
                  <a:ext uri="{0D108BD9-81ED-4DB2-BD59-A6C34878D82A}">
                    <a16:rowId xmlns:a16="http://schemas.microsoft.com/office/drawing/2014/main" val="10003"/>
                  </a:ext>
                </a:extLst>
              </a:tr>
              <a:tr h="295595">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20000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377</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extLst>
                  <a:ext uri="{0D108BD9-81ED-4DB2-BD59-A6C34878D82A}">
                    <a16:rowId xmlns:a16="http://schemas.microsoft.com/office/drawing/2014/main" val="10004"/>
                  </a:ext>
                </a:extLst>
              </a:tr>
              <a:tr h="295595">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100000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lnB w="12700" cap="flat" cmpd="sng" algn="ctr">
                      <a:noFill/>
                      <a:prstDash val="lgDash"/>
                      <a:round/>
                      <a:headEnd type="none" w="med" len="med"/>
                      <a:tailEnd type="none" w="med" len="med"/>
                    </a:lnB>
                  </a:tcP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383</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lnB w="12700" cap="flat" cmpd="sng" algn="ctr">
                      <a:noFill/>
                      <a:prstDash val="lgDash"/>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100138" y="5641975"/>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0239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r>
              <a:rPr lang="en-US" sz="3200" dirty="0">
                <a:latin typeface="Tahoma"/>
                <a:cs typeface="Tahoma"/>
              </a:rPr>
              <a:t>Google Analytics</a:t>
            </a:r>
          </a:p>
          <a:p>
            <a:r>
              <a:rPr lang="en-US" sz="3200" dirty="0">
                <a:latin typeface="Tahoma"/>
                <a:cs typeface="Tahoma"/>
              </a:rPr>
              <a:t>Tracking</a:t>
            </a:r>
          </a:p>
          <a:p>
            <a:r>
              <a:rPr lang="en-US" sz="2400" dirty="0"/>
              <a:t> </a:t>
            </a:r>
          </a:p>
        </p:txBody>
      </p:sp>
      <p:sp>
        <p:nvSpPr>
          <p:cNvPr id="6" name="TextBox 5"/>
          <p:cNvSpPr txBox="1"/>
          <p:nvPr/>
        </p:nvSpPr>
        <p:spPr>
          <a:xfrm>
            <a:off x="1143000" y="4546600"/>
            <a:ext cx="184666" cy="369332"/>
          </a:xfrm>
          <a:prstGeom prst="rect">
            <a:avLst/>
          </a:prstGeom>
          <a:noFill/>
        </p:spPr>
        <p:txBody>
          <a:bodyPr wrap="none" rtlCol="0">
            <a:spAutoFit/>
          </a:bodyPr>
          <a:lstStyle/>
          <a:p>
            <a:r>
              <a:rPr lang="en-US" dirty="0"/>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13606" y="2715561"/>
            <a:ext cx="5690656" cy="19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0"/>
              </a:spcBef>
              <a:spcAft>
                <a:spcPts val="0"/>
              </a:spcAft>
            </a:pPr>
            <a:r>
              <a:rPr lang="en-US" sz="900" dirty="0">
                <a:solidFill>
                  <a:srgbClr val="53565A"/>
                </a:solidFill>
                <a:latin typeface="Tahoma" panose="020B0604030504040204" pitchFamily="34" charset="0"/>
                <a:ea typeface="Calibri" panose="020F0502020204030204" pitchFamily="34" charset="0"/>
              </a:rPr>
              <a:t>A critical part of analyzing your existing website is to dig into your Google Analytics data to understand how people are accessing your website and what content they’re seeking. In order for Vision to conduct this analysis, we need to be granted permission to view your account’s data</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a:t>
            </a:r>
          </a:p>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40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Setting up Analytics</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dirty="0">
                <a:solidFill>
                  <a:srgbClr val="53565A"/>
                </a:solidFill>
                <a:latin typeface="Tahoma" panose="020B0604030504040204" pitchFamily="34" charset="0"/>
                <a:ea typeface="Calibri" panose="020F0502020204030204" pitchFamily="34" charset="0"/>
              </a:rPr>
              <a:t>Our account </a:t>
            </a:r>
            <a:r>
              <a:rPr lang="en-US" sz="900">
                <a:solidFill>
                  <a:srgbClr val="53565A"/>
                </a:solidFill>
                <a:latin typeface="Tahoma" panose="020B0604030504040204" pitchFamily="34" charset="0"/>
                <a:ea typeface="Calibri" panose="020F0502020204030204" pitchFamily="34" charset="0"/>
              </a:rPr>
              <a:t>of </a:t>
            </a:r>
            <a:r>
              <a:rPr lang="en-US" sz="900" u="sng">
                <a:solidFill>
                  <a:srgbClr val="53565A"/>
                </a:solidFill>
                <a:latin typeface="Tahoma" panose="020B0604030504040204" pitchFamily="34" charset="0"/>
                <a:ea typeface="Calibri" panose="020F0502020204030204" pitchFamily="34" charset="0"/>
                <a:cs typeface="Tahoma" panose="020B0604030504040204" pitchFamily="34" charset="0"/>
              </a:rPr>
              <a:t>visioninternetsearch5@</a:t>
            </a:r>
            <a:r>
              <a:rPr lang="en-US" sz="900" u="sng" dirty="0">
                <a:solidFill>
                  <a:srgbClr val="53565A"/>
                </a:solidFill>
                <a:latin typeface="Tahoma" panose="020B0604030504040204" pitchFamily="34" charset="0"/>
                <a:ea typeface="Calibri" panose="020F0502020204030204" pitchFamily="34" charset="0"/>
                <a:cs typeface="Tahoma" panose="020B0604030504040204" pitchFamily="34" charset="0"/>
              </a:rPr>
              <a:t>gmail.com</a:t>
            </a:r>
            <a:r>
              <a:rPr lang="en-US" sz="900" dirty="0">
                <a:solidFill>
                  <a:srgbClr val="53565A"/>
                </a:solidFill>
                <a:latin typeface="Tahoma" panose="020B0604030504040204" pitchFamily="34" charset="0"/>
                <a:ea typeface="Calibri" panose="020F0502020204030204" pitchFamily="34" charset="0"/>
              </a:rPr>
              <a:t> requires “Edit” rights at the “Account” level or for each site so we can add the needed filters and dashboards for you to get the most out of your analytics.</a:t>
            </a: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0"/>
              </a:spcAft>
            </a:pP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endPar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1327666" y="5838232"/>
            <a:ext cx="5690656" cy="97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spcBef>
                <a:spcPts val="0"/>
              </a:spcBef>
              <a:spcAft>
                <a:spcPts val="0"/>
              </a:spcAft>
            </a:pPr>
            <a:r>
              <a:rPr lang="en-US" sz="900" dirty="0">
                <a:solidFill>
                  <a:srgbClr val="53565A"/>
                </a:solidFill>
                <a:latin typeface="Tahoma" panose="020B0604030504040204" pitchFamily="34" charset="0"/>
                <a:ea typeface="Calibri" panose="020F0502020204030204" pitchFamily="34" charset="0"/>
              </a:rPr>
              <a:t>Once in the appropriate area of user management, just add our account with the needed “Edit” rights and you are done!</a:t>
            </a:r>
            <a:endPar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0"/>
              </a:spcAft>
            </a:pP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endPar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4"/>
          <a:stretch>
            <a:fillRect/>
          </a:stretch>
        </p:blipFill>
        <p:spPr>
          <a:xfrm>
            <a:off x="1594063" y="6180164"/>
            <a:ext cx="5299334" cy="2500349"/>
          </a:xfrm>
          <a:prstGeom prst="rect">
            <a:avLst/>
          </a:prstGeom>
        </p:spPr>
      </p:pic>
      <p:pic>
        <p:nvPicPr>
          <p:cNvPr id="7" name="Picture 6"/>
          <p:cNvPicPr>
            <a:picLocks noChangeAspect="1"/>
          </p:cNvPicPr>
          <p:nvPr/>
        </p:nvPicPr>
        <p:blipFill>
          <a:blip r:embed="rId5"/>
          <a:stretch>
            <a:fillRect/>
          </a:stretch>
        </p:blipFill>
        <p:spPr>
          <a:xfrm>
            <a:off x="1384513" y="3807155"/>
            <a:ext cx="5633809" cy="2070843"/>
          </a:xfrm>
          <a:prstGeom prst="rect">
            <a:avLst/>
          </a:prstGeom>
        </p:spPr>
      </p:pic>
    </p:spTree>
    <p:extLst>
      <p:ext uri="{BB962C8B-B14F-4D97-AF65-F5344CB8AC3E}">
        <p14:creationId xmlns:p14="http://schemas.microsoft.com/office/powerpoint/2010/main" val="64158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91" y="2338522"/>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3866" y="1240367"/>
            <a:ext cx="863600" cy="8877300"/>
          </a:xfrm>
          <a:prstGeom prst="rect">
            <a:avLst/>
          </a:prstGeom>
        </p:spPr>
      </p:pic>
      <p:graphicFrame>
        <p:nvGraphicFramePr>
          <p:cNvPr id="17" name="Table 16"/>
          <p:cNvGraphicFramePr>
            <a:graphicFrameLocks noGrp="1"/>
          </p:cNvGraphicFramePr>
          <p:nvPr>
            <p:extLst/>
          </p:nvPr>
        </p:nvGraphicFramePr>
        <p:xfrm>
          <a:off x="1414991" y="2556049"/>
          <a:ext cx="5589270" cy="6437627"/>
        </p:xfrm>
        <a:graphic>
          <a:graphicData uri="http://schemas.openxmlformats.org/drawingml/2006/table">
            <a:tbl>
              <a:tblPr firstRow="1" firstCol="1" bandRow="1">
                <a:tableStyleId>{2D5ABB26-0587-4C30-8999-92F81FD0307C}</a:tableStyleId>
              </a:tblPr>
              <a:tblGrid>
                <a:gridCol w="1218713">
                  <a:extLst>
                    <a:ext uri="{9D8B030D-6E8A-4147-A177-3AD203B41FA5}">
                      <a16:colId xmlns:a16="http://schemas.microsoft.com/office/drawing/2014/main" val="1201301164"/>
                    </a:ext>
                  </a:extLst>
                </a:gridCol>
                <a:gridCol w="4370557">
                  <a:extLst>
                    <a:ext uri="{9D8B030D-6E8A-4147-A177-3AD203B41FA5}">
                      <a16:colId xmlns:a16="http://schemas.microsoft.com/office/drawing/2014/main" val="196605396"/>
                    </a:ext>
                  </a:extLst>
                </a:gridCol>
              </a:tblGrid>
              <a:tr h="256860">
                <a:tc>
                  <a:txBody>
                    <a:bodyPr/>
                    <a:lstStyle/>
                    <a:p>
                      <a:pPr marL="0" marR="0">
                        <a:lnSpc>
                          <a:spcPct val="115000"/>
                        </a:lnSpc>
                        <a:spcBef>
                          <a:spcPts val="0"/>
                        </a:spcBef>
                        <a:spcAft>
                          <a:spcPts val="1000"/>
                        </a:spcAft>
                        <a:tabLst>
                          <a:tab pos="1188720" algn="r"/>
                        </a:tabLst>
                      </a:pPr>
                      <a:r>
                        <a:rPr lang="en-US" sz="1200" b="1" dirty="0">
                          <a:effectLst/>
                          <a:latin typeface="Tahoma" panose="020B0604030504040204" pitchFamily="34" charset="0"/>
                          <a:ea typeface="Tahoma" panose="020B0604030504040204" pitchFamily="34" charset="0"/>
                          <a:cs typeface="Tahoma" panose="020B0604030504040204" pitchFamily="34" charset="0"/>
                        </a:rPr>
                        <a:t>Term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tc>
                  <a:txBody>
                    <a:bodyPr/>
                    <a:lstStyle/>
                    <a:p>
                      <a:pPr marL="0" marR="0">
                        <a:lnSpc>
                          <a:spcPct val="115000"/>
                        </a:lnSpc>
                        <a:spcBef>
                          <a:spcPts val="0"/>
                        </a:spcBef>
                        <a:spcAft>
                          <a:spcPts val="1000"/>
                        </a:spcAft>
                      </a:pPr>
                      <a:r>
                        <a:rPr lang="en-US" sz="1200" b="1" dirty="0">
                          <a:effectLst/>
                          <a:latin typeface="Tahoma" panose="020B0604030504040204" pitchFamily="34" charset="0"/>
                          <a:ea typeface="Tahoma" panose="020B0604030504040204" pitchFamily="34" charset="0"/>
                          <a:cs typeface="Tahoma" panose="020B0604030504040204" pitchFamily="34" charset="0"/>
                        </a:rPr>
                        <a:t>Definition</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val="2246491532"/>
                  </a:ext>
                </a:extLst>
              </a:tr>
              <a:tr h="310739">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“Above the fold”</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The section of a webpage you can see without scrolling</a:t>
                      </a:r>
                    </a:p>
                  </a:txBody>
                  <a:tcPr marL="34089" marR="34089" marT="0" marB="0"/>
                </a:tc>
                <a:extLst>
                  <a:ext uri="{0D108BD9-81ED-4DB2-BD59-A6C34878D82A}">
                    <a16:rowId xmlns:a16="http://schemas.microsoft.com/office/drawing/2014/main" val="4140063019"/>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Analytics (Google)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means of tracking the number of visitors that come to your site, where they go, and what they click on</a:t>
                      </a:r>
                    </a:p>
                  </a:txBody>
                  <a:tcPr marL="34089" marR="34089" marT="0" marB="0"/>
                </a:tc>
                <a:extLst>
                  <a:ext uri="{0D108BD9-81ED-4DB2-BD59-A6C34878D82A}">
                    <a16:rowId xmlns:a16="http://schemas.microsoft.com/office/drawing/2014/main" val="2764964652"/>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Comp </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Short for “comprehensive;” contains the annotations necessary for developers to create the frontend of the website</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(b</a:t>
                      </a: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ased off of the wireframe)</a:t>
                      </a:r>
                    </a:p>
                  </a:txBody>
                  <a:tcPr marL="34089" marR="34089" marT="0" marB="0"/>
                </a:tc>
                <a:extLst>
                  <a:ext uri="{0D108BD9-81ED-4DB2-BD59-A6C34878D82A}">
                    <a16:rowId xmlns:a16="http://schemas.microsoft.com/office/drawing/2014/main" val="298700217"/>
                  </a:ext>
                </a:extLst>
              </a:tr>
              <a:tr h="549316">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Consultation Workshop</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meeting with decision makers to discuss the process and provide direction regarding what the new website will look like; goal is to</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create a wireframe by the end of the meeting based on collected analytics and heat map results</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val="3945026044"/>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Design Assets</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Materials for the Vision Graphics Team such as logos, photographs, branding/style guides etc.;</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c</a:t>
                      </a: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ollected in the UX Phase prior to Graphic Design. </a:t>
                      </a:r>
                    </a:p>
                  </a:txBody>
                  <a:tcPr marL="34089" marR="34089" marT="0" marB="0"/>
                </a:tc>
                <a:extLst>
                  <a:ext uri="{0D108BD9-81ED-4DB2-BD59-A6C34878D82A}">
                    <a16:rowId xmlns:a16="http://schemas.microsoft.com/office/drawing/2014/main" val="421169631"/>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Heat</a:t>
                      </a:r>
                      <a:r>
                        <a:rPr lang="en-US" sz="900" b="1"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M</a:t>
                      </a: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ap</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collection of data points relating to where people click and hover on a site presented in a graphical</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representation</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val="3713394955"/>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Homepage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The first page you see when you go to a website from the domain (www.city.com or city.com)</a:t>
                      </a:r>
                    </a:p>
                  </a:txBody>
                  <a:tcPr marL="34089" marR="34089" marT="0" marB="0"/>
                </a:tc>
                <a:extLst>
                  <a:ext uri="{0D108BD9-81ED-4DB2-BD59-A6C34878D82A}">
                    <a16:rowId xmlns:a16="http://schemas.microsoft.com/office/drawing/2014/main" val="1502521601"/>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InVision</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An app to share design drafts and allow direct comments; providing contextual feedback</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to </a:t>
                      </a: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the design of your website</a:t>
                      </a:r>
                    </a:p>
                  </a:txBody>
                  <a:tcPr marL="34089" marR="34089" marT="0" marB="0"/>
                </a:tc>
                <a:extLst>
                  <a:ext uri="{0D108BD9-81ED-4DB2-BD59-A6C34878D82A}">
                    <a16:rowId xmlns:a16="http://schemas.microsoft.com/office/drawing/2014/main" val="1365032732"/>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Responsive Design</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Specific design which</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allows a site to re-style and re-arrange successfully so it looks great regardless of device type (e.g., mobile, tablet, or desktop)</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val="537015425"/>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Style Guide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manual to ensure</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design consistency; documentation of specific font and colors as well as how and when to use these items</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val="3736997136"/>
                  </a:ext>
                </a:extLst>
              </a:tr>
              <a:tr h="447292">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User Experience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The</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overall experience of a person using a product such as a website or computer application, especially in terms of how easy or pleasing it is to use</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val="769684100"/>
                  </a:ext>
                </a:extLst>
              </a:tr>
              <a:tr h="996205">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WCAG</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Web Content Accessibility Guidelines is a collection of recommendations that have been put together to provide guidance on how to make content on a website accessible no matter how you get to it, or perceive it. What you get if you visit the site with a screen-reader, color-blindness, or a regular web-browser should be the same.</a:t>
                      </a:r>
                    </a:p>
                  </a:txBody>
                  <a:tcPr marL="34089" marR="34089" marT="0" marB="0"/>
                </a:tc>
                <a:extLst>
                  <a:ext uri="{0D108BD9-81ED-4DB2-BD59-A6C34878D82A}">
                    <a16:rowId xmlns:a16="http://schemas.microsoft.com/office/drawing/2014/main" val="1520785485"/>
                  </a:ext>
                </a:extLst>
              </a:tr>
              <a:tr h="621311">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Wireframe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skeletal framework, much like a blueprint, which displays the functional elements of a website or page, typically used for planning a site’s structure and functionality</a:t>
                      </a:r>
                    </a:p>
                  </a:txBody>
                  <a:tcPr marL="34089" marR="34089" marT="0" marB="0"/>
                </a:tc>
                <a:extLst>
                  <a:ext uri="{0D108BD9-81ED-4DB2-BD59-A6C34878D82A}">
                    <a16:rowId xmlns:a16="http://schemas.microsoft.com/office/drawing/2014/main" val="3991042257"/>
                  </a:ext>
                </a:extLst>
              </a:tr>
            </a:tbl>
          </a:graphicData>
        </a:graphic>
      </p:graphicFrame>
      <p:sp>
        <p:nvSpPr>
          <p:cNvPr id="7" name="TextBox 6"/>
          <p:cNvSpPr txBox="1"/>
          <p:nvPr/>
        </p:nvSpPr>
        <p:spPr>
          <a:xfrm>
            <a:off x="1235333" y="1229450"/>
            <a:ext cx="5350933" cy="1446550"/>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Glossary of </a:t>
            </a:r>
          </a:p>
          <a:p>
            <a:pPr marR="0" lvl="0" indent="0" fontAlgn="auto">
              <a:lnSpc>
                <a:spcPct val="100000"/>
              </a:lnSpc>
              <a:spcBef>
                <a:spcPts val="0"/>
              </a:spcBef>
              <a:spcAft>
                <a:spcPts val="0"/>
              </a:spcAft>
              <a:buClrTx/>
              <a:buSzTx/>
              <a:buFontTx/>
              <a:buNone/>
              <a:tabLst/>
              <a:defRPr/>
            </a:pPr>
            <a:r>
              <a:rPr lang="en-US" sz="3200" dirty="0">
                <a:latin typeface="Tahoma"/>
                <a:cs typeface="Tahoma"/>
              </a:rPr>
              <a:t>Terms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95775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Kickoff </a:t>
            </a:r>
          </a:p>
          <a:p>
            <a:pPr marR="0" lvl="0" indent="0" fontAlgn="auto">
              <a:lnSpc>
                <a:spcPct val="100000"/>
              </a:lnSpc>
              <a:spcBef>
                <a:spcPts val="0"/>
              </a:spcBef>
              <a:spcAft>
                <a:spcPts val="0"/>
              </a:spcAft>
              <a:buClrTx/>
              <a:buSzTx/>
              <a:buFontTx/>
              <a:buNone/>
              <a:tabLst/>
              <a:defRPr/>
            </a:pPr>
            <a:r>
              <a:rPr lang="en-US" sz="3200" dirty="0">
                <a:latin typeface="Tahoma"/>
                <a:cs typeface="Tahoma"/>
              </a:rPr>
              <a:t>Checklist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13604" y="2703850"/>
            <a:ext cx="569065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You’re now ready to get started!</a:t>
            </a:r>
            <a:r>
              <a:rPr kumimoji="0" lang="en-US" sz="900" b="0" i="0" u="none" strike="noStrike" kern="0" cap="none" spc="0" normalizeH="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 Use this checklist to track the completion of tasks in preparation for your project kick-off call. Though finishing every task in advance of the call isn’t required, the more you are able to do, the </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rPr>
              <a:t>better. We look forward to collaborating with your team. </a:t>
            </a:r>
            <a:endPar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53004238"/>
              </p:ext>
            </p:extLst>
          </p:nvPr>
        </p:nvGraphicFramePr>
        <p:xfrm>
          <a:off x="1414990" y="3333092"/>
          <a:ext cx="5589270" cy="5883233"/>
        </p:xfrm>
        <a:graphic>
          <a:graphicData uri="http://schemas.openxmlformats.org/drawingml/2006/table">
            <a:tbl>
              <a:tblPr firstRow="1" bandRow="1">
                <a:tableStyleId>{5C22544A-7EE6-4342-B048-85BDC9FD1C3A}</a:tableStyleId>
              </a:tblPr>
              <a:tblGrid>
                <a:gridCol w="3188815">
                  <a:extLst>
                    <a:ext uri="{9D8B030D-6E8A-4147-A177-3AD203B41FA5}">
                      <a16:colId xmlns:a16="http://schemas.microsoft.com/office/drawing/2014/main" val="20000"/>
                    </a:ext>
                  </a:extLst>
                </a:gridCol>
                <a:gridCol w="537365">
                  <a:extLst>
                    <a:ext uri="{9D8B030D-6E8A-4147-A177-3AD203B41FA5}">
                      <a16:colId xmlns:a16="http://schemas.microsoft.com/office/drawing/2014/main" val="20001"/>
                    </a:ext>
                  </a:extLst>
                </a:gridCol>
                <a:gridCol w="1863090">
                  <a:extLst>
                    <a:ext uri="{9D8B030D-6E8A-4147-A177-3AD203B41FA5}">
                      <a16:colId xmlns:a16="http://schemas.microsoft.com/office/drawing/2014/main" val="20002"/>
                    </a:ext>
                  </a:extLst>
                </a:gridCol>
              </a:tblGrid>
              <a:tr h="341754">
                <a:tc>
                  <a:txBody>
                    <a:bodyPr/>
                    <a:lstStyle/>
                    <a:p>
                      <a:r>
                        <a:rPr lang="en-US" sz="1200" b="1" dirty="0">
                          <a:solidFill>
                            <a:srgbClr val="381F6B"/>
                          </a:solidFill>
                          <a:latin typeface="Tahoma" panose="020B0604030504040204" pitchFamily="34" charset="0"/>
                          <a:ea typeface="Tahoma" panose="020B0604030504040204" pitchFamily="34" charset="0"/>
                          <a:cs typeface="Tahoma" panose="020B0604030504040204" pitchFamily="34" charset="0"/>
                        </a:rPr>
                        <a:t>Tasks</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381F6B"/>
                          </a:solidFill>
                          <a:latin typeface="Tahoma" panose="020B0604030504040204" pitchFamily="34" charset="0"/>
                          <a:ea typeface="Tahoma" panose="020B0604030504040204" pitchFamily="34" charset="0"/>
                          <a:cs typeface="Tahoma" panose="020B0604030504040204" pitchFamily="34" charset="0"/>
                        </a:rPr>
                        <a:t>Completion</a:t>
                      </a:r>
                      <a:r>
                        <a:rPr lang="en-US" sz="1200" b="1" baseline="0" dirty="0">
                          <a:solidFill>
                            <a:srgbClr val="381F6B"/>
                          </a:solidFill>
                          <a:latin typeface="Tahoma" panose="020B0604030504040204" pitchFamily="34" charset="0"/>
                          <a:ea typeface="Tahoma" panose="020B0604030504040204" pitchFamily="34" charset="0"/>
                          <a:cs typeface="Tahoma" panose="020B0604030504040204" pitchFamily="34" charset="0"/>
                        </a:rPr>
                        <a:t> Date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Assemble Project Team </a:t>
                      </a:r>
                      <a:endParaRPr lang="en-US" sz="9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kern="1200" dirty="0">
                        <a:solidFill>
                          <a:srgbClr val="381F6B"/>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kern="1200" dirty="0">
                        <a:solidFill>
                          <a:srgbClr val="381F6B"/>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Assign primary</a:t>
                      </a:r>
                      <a:r>
                        <a:rPr lang="en-US" sz="900" baseline="0" dirty="0">
                          <a:solidFill>
                            <a:srgbClr val="53565A"/>
                          </a:solidFill>
                          <a:latin typeface="Tahoma" panose="020B0604030504040204" pitchFamily="34" charset="0"/>
                          <a:ea typeface="Tahoma" panose="020B0604030504040204" pitchFamily="34" charset="0"/>
                          <a:cs typeface="Tahoma" panose="020B0604030504040204" pitchFamily="34" charset="0"/>
                        </a:rPr>
                        <a:t> project Decision Maker</a:t>
                      </a: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Assign</a:t>
                      </a:r>
                      <a:r>
                        <a:rPr lang="en-US" sz="900" baseline="0" dirty="0">
                          <a:solidFill>
                            <a:srgbClr val="53565A"/>
                          </a:solidFill>
                          <a:latin typeface="Tahoma" panose="020B0604030504040204" pitchFamily="34" charset="0"/>
                          <a:ea typeface="Tahoma" panose="020B0604030504040204" pitchFamily="34" charset="0"/>
                          <a:cs typeface="Tahoma" panose="020B0604030504040204" pitchFamily="34" charset="0"/>
                        </a:rPr>
                        <a:t> Project Manager</a:t>
                      </a: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Identify</a:t>
                      </a:r>
                      <a:r>
                        <a:rPr lang="en-US" sz="900" baseline="0" dirty="0">
                          <a:solidFill>
                            <a:srgbClr val="53565A"/>
                          </a:solidFill>
                          <a:latin typeface="Tahoma" panose="020B0604030504040204" pitchFamily="34" charset="0"/>
                          <a:ea typeface="Tahoma" panose="020B0604030504040204" pitchFamily="34" charset="0"/>
                          <a:cs typeface="Tahoma" panose="020B0604030504040204" pitchFamily="34" charset="0"/>
                        </a:rPr>
                        <a:t> and assign</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IT Contact, Content &amp; Assets Coordinator &amp; Billing Contact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Identify Core Project Team (3-5 members)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Identify Steering Committee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881">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Complete Communications</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rPr>
                        <a:t> Plan </a:t>
                      </a: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form and submit to Vision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0881">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Collect all assets such</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rPr>
                        <a:t> as images and documents</a:t>
                      </a:r>
                      <a:endPar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81F6B"/>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584580">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Walk through InVision image</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rPr>
                        <a:t> requirement tutorial</a:t>
                      </a:r>
                    </a:p>
                    <a:p>
                      <a:pPr marL="91440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hlinkClick r:id="rId5"/>
                        </a:rPr>
                        <a:t>Link to </a:t>
                      </a:r>
                      <a:r>
                        <a:rPr lang="en-US" sz="900" kern="1200" baseline="0" dirty="0" err="1">
                          <a:solidFill>
                            <a:srgbClr val="53565A"/>
                          </a:solidFill>
                          <a:latin typeface="Tahoma" panose="020B0604030504040204" pitchFamily="34" charset="0"/>
                          <a:ea typeface="Tahoma" panose="020B0604030504040204" pitchFamily="34" charset="0"/>
                          <a:cs typeface="Tahoma" panose="020B0604030504040204" pitchFamily="34" charset="0"/>
                          <a:hlinkClick r:id="rId5"/>
                        </a:rPr>
                        <a:t>InVision</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hlinkClick r:id="rId5"/>
                        </a:rPr>
                        <a:t> tour</a:t>
                      </a:r>
                      <a:endPar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81F6B"/>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417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Complete Survey Preparation (After</a:t>
                      </a:r>
                      <a:r>
                        <a:rPr lang="en-US" sz="900" b="1" baseline="0" dirty="0">
                          <a:solidFill>
                            <a:srgbClr val="381F6B"/>
                          </a:solidFill>
                          <a:latin typeface="Tahoma" panose="020B0604030504040204" pitchFamily="34" charset="0"/>
                          <a:ea typeface="Tahoma" panose="020B0604030504040204" pitchFamily="34" charset="0"/>
                          <a:cs typeface="Tahoma" panose="020B0604030504040204" pitchFamily="34" charset="0"/>
                        </a:rPr>
                        <a:t> Kickoff Call)</a:t>
                      </a:r>
                      <a:endParaRPr lang="en-US" sz="9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900" b="1" kern="1200" dirty="0">
                        <a:solidFill>
                          <a:srgbClr val="381F6B"/>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1754">
                <a:tc>
                  <a:txBody>
                    <a:bodyPr/>
                    <a:lstStyle/>
                    <a:p>
                      <a:pPr marL="342900" marR="0" lvl="0" indent="-342900">
                        <a:spcBef>
                          <a:spcPts val="0"/>
                        </a:spcBef>
                        <a:spcAft>
                          <a:spcPts val="0"/>
                        </a:spcAft>
                        <a:buFont typeface="Wingdings" panose="05000000000000000000" pitchFamily="2" charset="2"/>
                        <a:buChar char="q"/>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Discover Survey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79497">
                <a:tc>
                  <a:txBody>
                    <a:bodyPr/>
                    <a:lstStyle/>
                    <a:p>
                      <a:pPr marL="342900" marR="0" lvl="0" indent="-342900">
                        <a:spcBef>
                          <a:spcPts val="0"/>
                        </a:spcBef>
                        <a:spcAft>
                          <a:spcPts val="0"/>
                        </a:spcAft>
                        <a:buFont typeface="Wingdings" panose="05000000000000000000" pitchFamily="2" charset="2"/>
                        <a:buChar char="q"/>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Community survey (if</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rPr>
                        <a:t> applicable)</a:t>
                      </a:r>
                      <a:endPar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17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Finish Technical Set-up</a:t>
                      </a:r>
                      <a:endParaRPr lang="en-US" sz="9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900" b="1" kern="1200" dirty="0">
                        <a:solidFill>
                          <a:srgbClr val="381F6B"/>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41728">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Google Analytics and account set-up</a:t>
                      </a:r>
                      <a:endParaRPr lang="en-US" sz="9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3293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0856" y="1240367"/>
            <a:ext cx="4038600" cy="7772401"/>
          </a:xfrm>
        </p:spPr>
        <p:txBody>
          <a:bodyPr vert="horz">
            <a:normAutofit/>
          </a:bodyPr>
          <a:lstStyle/>
          <a:p>
            <a:r>
              <a:rPr lang="en-US" sz="3200" dirty="0">
                <a:solidFill>
                  <a:schemeClr val="tx1"/>
                </a:solidFill>
              </a:rPr>
              <a:t>Contents</a:t>
            </a:r>
          </a:p>
          <a:p>
            <a:pPr lvl="2"/>
            <a:endParaRPr lang="en-US" dirty="0"/>
          </a:p>
          <a:p>
            <a:pPr lvl="2"/>
            <a:endParaRPr lang="en-US" dirty="0"/>
          </a:p>
          <a:p>
            <a:pPr lvl="2">
              <a:spcAft>
                <a:spcPts val="600"/>
              </a:spcAft>
            </a:pPr>
            <a:r>
              <a:rPr lang="en-US" sz="1200" b="1" dirty="0">
                <a:solidFill>
                  <a:srgbClr val="381F6B"/>
                </a:solidFill>
              </a:rPr>
              <a:t>Project Planning 						3</a:t>
            </a:r>
          </a:p>
          <a:p>
            <a:pPr lvl="2"/>
            <a:r>
              <a:rPr lang="en-US" sz="900" dirty="0"/>
              <a:t>Your Vision Team							3</a:t>
            </a:r>
          </a:p>
          <a:p>
            <a:pPr lvl="2"/>
            <a:r>
              <a:rPr lang="en-US" sz="900" dirty="0"/>
              <a:t>Your Project Team						5</a:t>
            </a:r>
          </a:p>
          <a:p>
            <a:pPr lvl="2"/>
            <a:r>
              <a:rPr lang="en-US" sz="900" dirty="0"/>
              <a:t>Implementation Flow						6</a:t>
            </a:r>
          </a:p>
          <a:p>
            <a:pPr lvl="2"/>
            <a:r>
              <a:rPr lang="en-US" sz="900" dirty="0"/>
              <a:t>Roles and Responsibilities Guide					7</a:t>
            </a:r>
          </a:p>
          <a:p>
            <a:pPr lvl="2"/>
            <a:r>
              <a:rPr lang="en-US" sz="900" dirty="0"/>
              <a:t>Risk Management Plan						8</a:t>
            </a:r>
          </a:p>
          <a:p>
            <a:pPr lvl="2"/>
            <a:r>
              <a:rPr lang="en-US" sz="900" dirty="0"/>
              <a:t>Communication Plan						9</a:t>
            </a:r>
          </a:p>
          <a:p>
            <a:pPr lvl="2"/>
            <a:r>
              <a:rPr lang="en-US" sz="900" dirty="0"/>
              <a:t>Effective Feedback Guide						10</a:t>
            </a:r>
          </a:p>
          <a:p>
            <a:pPr lvl="2"/>
            <a:r>
              <a:rPr lang="en-US" sz="900" dirty="0"/>
              <a:t>Design Asset Collection						11</a:t>
            </a:r>
          </a:p>
          <a:p>
            <a:pPr lvl="2"/>
            <a:r>
              <a:rPr lang="en-US" sz="900" dirty="0"/>
              <a:t>Survey Preparation						12</a:t>
            </a:r>
          </a:p>
          <a:p>
            <a:pPr lvl="2">
              <a:spcAft>
                <a:spcPts val="600"/>
              </a:spcAft>
            </a:pPr>
            <a:br>
              <a:rPr lang="en-US" sz="1200" b="1" dirty="0">
                <a:solidFill>
                  <a:srgbClr val="381F6B"/>
                </a:solidFill>
              </a:rPr>
            </a:br>
            <a:r>
              <a:rPr lang="en-US" sz="1200" b="1" dirty="0">
                <a:solidFill>
                  <a:srgbClr val="381F6B"/>
                </a:solidFill>
              </a:rPr>
              <a:t>Tutorials							13</a:t>
            </a:r>
          </a:p>
          <a:p>
            <a:pPr lvl="2"/>
            <a:r>
              <a:rPr lang="en-US" sz="900" dirty="0"/>
              <a:t>Google Analytics Tracking Set-up					13</a:t>
            </a:r>
          </a:p>
          <a:p>
            <a:pPr lvl="2"/>
            <a:endParaRPr lang="en-US" b="1" dirty="0"/>
          </a:p>
          <a:p>
            <a:pPr lvl="2"/>
            <a:br>
              <a:rPr lang="en-US" sz="1000" b="1" dirty="0">
                <a:solidFill>
                  <a:srgbClr val="381F6B"/>
                </a:solidFill>
              </a:rPr>
            </a:br>
            <a:r>
              <a:rPr lang="en-US" sz="1200" b="1" dirty="0">
                <a:solidFill>
                  <a:srgbClr val="381F6B"/>
                </a:solidFill>
              </a:rPr>
              <a:t>Appendix</a:t>
            </a:r>
            <a:r>
              <a:rPr lang="en-US" sz="1000" b="1" dirty="0">
                <a:solidFill>
                  <a:srgbClr val="381F6B"/>
                </a:solidFill>
              </a:rPr>
              <a:t>							</a:t>
            </a:r>
            <a:r>
              <a:rPr lang="en-US" sz="1200" b="1" dirty="0">
                <a:solidFill>
                  <a:srgbClr val="381F6B"/>
                </a:solidFill>
              </a:rPr>
              <a:t>14</a:t>
            </a:r>
          </a:p>
          <a:p>
            <a:pPr lvl="2"/>
            <a:endParaRPr lang="en-US" sz="1000" dirty="0"/>
          </a:p>
          <a:p>
            <a:pPr lvl="2"/>
            <a:r>
              <a:rPr lang="en-US" sz="900" dirty="0"/>
              <a:t>Glossary of Terms </a:t>
            </a:r>
            <a:r>
              <a:rPr lang="en-US" sz="1000" dirty="0"/>
              <a:t>						14</a:t>
            </a:r>
          </a:p>
          <a:p>
            <a:pPr lvl="2"/>
            <a:r>
              <a:rPr lang="en-US" sz="900" dirty="0"/>
              <a:t>Kickoff Checklist							15</a:t>
            </a:r>
          </a:p>
          <a:p>
            <a:pPr lvl="2"/>
            <a:endParaRPr lang="en-US" b="1" dirty="0"/>
          </a:p>
          <a:p>
            <a:pPr lvl="2">
              <a:spcAft>
                <a:spcPts val="600"/>
              </a:spcAft>
            </a:pPr>
            <a:r>
              <a:rPr lang="en-US" sz="900" dirty="0"/>
              <a:t>					</a:t>
            </a: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6933" y="1248832"/>
            <a:ext cx="863600" cy="8877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99127" y="1499719"/>
            <a:ext cx="5193552" cy="630173"/>
          </a:xfrm>
          <a:prstGeom prst="rect">
            <a:avLst/>
          </a:prstGeom>
          <a:noFill/>
        </p:spPr>
        <p:txBody>
          <a:bodyPr wrap="square" rtlCol="0">
            <a:spAutoFit/>
          </a:bodyPr>
          <a:lstStyle/>
          <a:p>
            <a:pPr defTabSz="443776"/>
            <a:r>
              <a:rPr lang="en-US" sz="1165" b="1" dirty="0">
                <a:solidFill>
                  <a:srgbClr val="381F6B"/>
                </a:solidFill>
                <a:latin typeface="Tahoma"/>
                <a:cs typeface="Tahoma"/>
              </a:rPr>
              <a:t>Introduction</a:t>
            </a:r>
          </a:p>
          <a:p>
            <a:pPr defTabSz="443776"/>
            <a:endParaRPr lang="en-US" sz="2330" dirty="0">
              <a:solidFill>
                <a:srgbClr val="381F6B"/>
              </a:solidFill>
            </a:endParaRPr>
          </a:p>
        </p:txBody>
      </p:sp>
      <p:cxnSp>
        <p:nvCxnSpPr>
          <p:cNvPr id="8" name="Straight Connector 7"/>
          <p:cNvCxnSpPr/>
          <p:nvPr/>
        </p:nvCxnSpPr>
        <p:spPr>
          <a:xfrm>
            <a:off x="1464866" y="4026649"/>
            <a:ext cx="5424881" cy="154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8.Process_intro.png"/>
          <p:cNvPicPr>
            <a:picLocks noChangeAspect="1"/>
          </p:cNvPicPr>
          <p:nvPr/>
        </p:nvPicPr>
        <p:blipFill>
          <a:blip r:embed="rId3"/>
          <a:stretch>
            <a:fillRect/>
          </a:stretch>
        </p:blipFill>
        <p:spPr>
          <a:xfrm>
            <a:off x="4121566" y="1834861"/>
            <a:ext cx="2680072" cy="1900903"/>
          </a:xfrm>
          <a:prstGeom prst="rect">
            <a:avLst/>
          </a:prstGeom>
        </p:spPr>
      </p:pic>
      <p:sp>
        <p:nvSpPr>
          <p:cNvPr id="11" name="Text Placeholder 2"/>
          <p:cNvSpPr txBox="1">
            <a:spLocks/>
          </p:cNvSpPr>
          <p:nvPr/>
        </p:nvSpPr>
        <p:spPr>
          <a:xfrm>
            <a:off x="1396250" y="4091453"/>
            <a:ext cx="5564580" cy="7543801"/>
          </a:xfrm>
          <a:prstGeom prst="rect">
            <a:avLst/>
          </a:prstGeom>
        </p:spPr>
        <p:txBody>
          <a:bodyPr vert="horz" lIns="88750" tIns="44375" rIns="88750" bIns="44375" rtlCol="0" anchor="t">
            <a:normAutofit/>
          </a:bodyPr>
          <a:lst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582"/>
              </a:spcAft>
            </a:pPr>
            <a:r>
              <a:rPr lang="en-US" sz="1165" b="1" dirty="0">
                <a:solidFill>
                  <a:srgbClr val="381F6B"/>
                </a:solidFill>
              </a:rPr>
              <a:t>Vision’s Management Team</a:t>
            </a:r>
          </a:p>
          <a:p>
            <a:pPr>
              <a:lnSpc>
                <a:spcPts val="1310"/>
              </a:lnSpc>
            </a:pPr>
            <a:r>
              <a:rPr lang="en-US" sz="873" dirty="0"/>
              <a:t>Throughout the development process, you will engage with several members of Vision’s team. Here’s an introduction to the personnel who will be guiding your development. Keep in mind depending on scheduling and availability additional staff may contribute to key project phases as well. </a:t>
            </a:r>
          </a:p>
        </p:txBody>
      </p:sp>
      <p:grpSp>
        <p:nvGrpSpPr>
          <p:cNvPr id="3" name="Group 2"/>
          <p:cNvGrpSpPr/>
          <p:nvPr/>
        </p:nvGrpSpPr>
        <p:grpSpPr>
          <a:xfrm>
            <a:off x="1459297" y="7439751"/>
            <a:ext cx="5454492" cy="2028312"/>
            <a:chOff x="1360983" y="5222631"/>
            <a:chExt cx="5619780" cy="2089777"/>
          </a:xfrm>
        </p:grpSpPr>
        <p:sp>
          <p:nvSpPr>
            <p:cNvPr id="12" name="TextBox 11"/>
            <p:cNvSpPr txBox="1"/>
            <p:nvPr/>
          </p:nvSpPr>
          <p:spPr>
            <a:xfrm>
              <a:off x="2768600" y="5222631"/>
              <a:ext cx="4212163" cy="2089777"/>
            </a:xfrm>
            <a:prstGeom prst="rect">
              <a:avLst/>
            </a:prstGeom>
            <a:noFill/>
          </p:spPr>
          <p:txBody>
            <a:bodyPr wrap="square" rtlCol="0">
              <a:spAutoFit/>
            </a:bodyPr>
            <a:lstStyle/>
            <a:p>
              <a:pPr defTabSz="443776">
                <a:lnSpc>
                  <a:spcPts val="1310"/>
                </a:lnSpc>
              </a:pPr>
              <a:r>
                <a:rPr lang="en-US" sz="873" b="1" dirty="0">
                  <a:solidFill>
                    <a:srgbClr val="FF9900"/>
                  </a:solidFill>
                  <a:latin typeface="Tahoma"/>
                  <a:cs typeface="Tahoma"/>
                </a:rPr>
                <a:t>David Rodriguez, </a:t>
              </a:r>
              <a:br>
                <a:rPr lang="en-US" sz="873" dirty="0">
                  <a:solidFill>
                    <a:srgbClr val="000000"/>
                  </a:solidFill>
                  <a:latin typeface="Tahoma"/>
                  <a:cs typeface="Tahoma"/>
                </a:rPr>
              </a:br>
              <a:r>
                <a:rPr lang="en-US" sz="873" dirty="0">
                  <a:solidFill>
                    <a:srgbClr val="000000"/>
                  </a:solidFill>
                  <a:latin typeface="Tahoma"/>
                  <a:cs typeface="Tahoma"/>
                </a:rPr>
                <a:t>Manager, Project Implementation </a:t>
              </a:r>
              <a:br>
                <a:rPr lang="en-US" sz="873" dirty="0">
                  <a:solidFill>
                    <a:srgbClr val="000000"/>
                  </a:solidFill>
                  <a:latin typeface="Tahoma"/>
                  <a:cs typeface="Tahoma"/>
                </a:rPr>
              </a:br>
              <a:r>
                <a:rPr lang="en-US" sz="873" dirty="0">
                  <a:solidFill>
                    <a:srgbClr val="000000"/>
                  </a:solidFill>
                  <a:latin typeface="Tahoma"/>
                  <a:cs typeface="Tahoma"/>
                  <a:hlinkClick r:id="rId4"/>
                </a:rPr>
                <a:t>drodriguez@visioninternet.com</a:t>
              </a: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310-656-3100 x388</a:t>
              </a:r>
            </a:p>
            <a:p>
              <a:pPr defTabSz="443776">
                <a:lnSpc>
                  <a:spcPts val="1310"/>
                </a:lnSpc>
              </a:pPr>
              <a:br>
                <a:rPr lang="en-US" sz="873" dirty="0">
                  <a:solidFill>
                    <a:srgbClr val="000000"/>
                  </a:solidFill>
                  <a:latin typeface="Tahoma"/>
                  <a:cs typeface="Tahoma"/>
                </a:rPr>
              </a:br>
              <a:r>
                <a:rPr lang="en-US" sz="873" dirty="0">
                  <a:solidFill>
                    <a:srgbClr val="000000"/>
                  </a:solidFill>
                  <a:latin typeface="Tahoma"/>
                  <a:cs typeface="Tahoma"/>
                </a:rPr>
                <a:t>David’s technical expertise coupled with deep knowledge of visionLive</a:t>
              </a:r>
              <a:r>
                <a:rPr lang="en-US" sz="873" baseline="30000" dirty="0">
                  <a:solidFill>
                    <a:srgbClr val="000000"/>
                  </a:solidFill>
                  <a:latin typeface="Tahoma"/>
                  <a:cs typeface="Tahoma"/>
                </a:rPr>
                <a:t>TM</a:t>
              </a:r>
              <a:r>
                <a:rPr lang="en-US" sz="873" dirty="0">
                  <a:solidFill>
                    <a:srgbClr val="000000"/>
                  </a:solidFill>
                  <a:latin typeface="Tahoma"/>
                  <a:cs typeface="Tahoma"/>
                </a:rPr>
                <a:t> enables him to coach and guide the development of each website. In his role, he manages our project management team and will assign one to your project. If you have feedback regarding our process or your assigned project manager, contact David and he will be able to help.</a:t>
              </a:r>
            </a:p>
            <a:p>
              <a:pPr defTabSz="443776"/>
              <a:endParaRPr lang="en-US" sz="1747" dirty="0">
                <a:solidFill>
                  <a:srgbClr val="381F6B"/>
                </a:solidFill>
              </a:endParaRPr>
            </a:p>
          </p:txBody>
        </p:sp>
        <p:pic>
          <p:nvPicPr>
            <p:cNvPr id="13" name="Picture 12" descr="8.BioFrame.png"/>
            <p:cNvPicPr>
              <a:picLocks noChangeAspect="1"/>
            </p:cNvPicPr>
            <p:nvPr/>
          </p:nvPicPr>
          <p:blipFill>
            <a:blip r:embed="rId5"/>
            <a:stretch>
              <a:fillRect/>
            </a:stretch>
          </p:blipFill>
          <p:spPr>
            <a:xfrm>
              <a:off x="1360983" y="5222631"/>
              <a:ext cx="1237488" cy="1237488"/>
            </a:xfrm>
            <a:prstGeom prst="rect">
              <a:avLst/>
            </a:prstGeom>
          </p:spPr>
        </p:pic>
      </p:grpSp>
      <p:sp>
        <p:nvSpPr>
          <p:cNvPr id="18" name="Rectangle 2"/>
          <p:cNvSpPr>
            <a:spLocks noChangeArrowheads="1"/>
          </p:cNvSpPr>
          <p:nvPr/>
        </p:nvSpPr>
        <p:spPr bwMode="auto">
          <a:xfrm>
            <a:off x="1396251" y="1730805"/>
            <a:ext cx="2643528" cy="170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750" tIns="44375" rIns="88750" bIns="44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73" dirty="0">
                <a:solidFill>
                  <a:srgbClr val="000000"/>
                </a:solidFill>
                <a:latin typeface="Tahoma"/>
                <a:cs typeface="Tahoma"/>
              </a:rPr>
              <a:t>Thank you for choosing Vision for your website redesign! We’re looking forward to learning more about your goals for the project and bringing them to life online. One of the most important elements of the development process is to make sure the right people are involved in each stage. </a:t>
            </a:r>
            <a:br>
              <a:rPr lang="en-US" altLang="en-US" sz="873" dirty="0">
                <a:solidFill>
                  <a:srgbClr val="000000"/>
                </a:solidFill>
                <a:latin typeface="Tahoma"/>
                <a:cs typeface="Tahoma"/>
              </a:rPr>
            </a:br>
            <a:endParaRPr lang="en-US" altLang="en-US" sz="873" dirty="0">
              <a:solidFill>
                <a:srgbClr val="000000"/>
              </a:solidFill>
              <a:latin typeface="Tahoma"/>
              <a:cs typeface="Tahoma"/>
            </a:endParaRPr>
          </a:p>
          <a:p>
            <a:r>
              <a:rPr lang="en-US" altLang="en-US" sz="873" dirty="0">
                <a:solidFill>
                  <a:srgbClr val="000000"/>
                </a:solidFill>
                <a:latin typeface="Tahoma"/>
                <a:cs typeface="Tahoma"/>
              </a:rPr>
              <a:t>The following guide is intended to help you identify who should be involved and in what capacity. (Keep in mind it might make sense for multiple people to fulfill a specific role, or for one person to fill multiple roles.)</a:t>
            </a:r>
          </a:p>
        </p:txBody>
      </p:sp>
      <p:pic>
        <p:nvPicPr>
          <p:cNvPr id="19" name="Picture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2044" y="1465360"/>
            <a:ext cx="838200" cy="8616203"/>
          </a:xfrm>
          <a:prstGeom prst="rect">
            <a:avLst/>
          </a:prstGeom>
        </p:spPr>
      </p:pic>
      <p:grpSp>
        <p:nvGrpSpPr>
          <p:cNvPr id="20" name="Group 19"/>
          <p:cNvGrpSpPr/>
          <p:nvPr/>
        </p:nvGrpSpPr>
        <p:grpSpPr>
          <a:xfrm>
            <a:off x="1465097" y="5165057"/>
            <a:ext cx="5495733" cy="2361737"/>
            <a:chOff x="1391730" y="7611916"/>
            <a:chExt cx="5662270" cy="2433305"/>
          </a:xfrm>
        </p:grpSpPr>
        <p:sp>
          <p:nvSpPr>
            <p:cNvPr id="21" name="TextBox 20"/>
            <p:cNvSpPr txBox="1"/>
            <p:nvPr/>
          </p:nvSpPr>
          <p:spPr>
            <a:xfrm>
              <a:off x="2768600" y="7611916"/>
              <a:ext cx="4285400" cy="2433305"/>
            </a:xfrm>
            <a:prstGeom prst="rect">
              <a:avLst/>
            </a:prstGeom>
            <a:noFill/>
          </p:spPr>
          <p:txBody>
            <a:bodyPr wrap="square" rtlCol="0">
              <a:spAutoFit/>
            </a:bodyPr>
            <a:lstStyle/>
            <a:p>
              <a:pPr defTabSz="443776">
                <a:lnSpc>
                  <a:spcPts val="1310"/>
                </a:lnSpc>
              </a:pPr>
              <a:r>
                <a:rPr lang="en-US" sz="873" b="1" dirty="0">
                  <a:solidFill>
                    <a:srgbClr val="FF9900"/>
                  </a:solidFill>
                  <a:latin typeface="Tahoma"/>
                  <a:cs typeface="Tahoma"/>
                </a:rPr>
                <a:t>Robert Schnelle, </a:t>
              </a:r>
              <a:br>
                <a:rPr lang="en-US" sz="873" dirty="0">
                  <a:solidFill>
                    <a:srgbClr val="000000"/>
                  </a:solidFill>
                  <a:latin typeface="Tahoma"/>
                  <a:cs typeface="Tahoma"/>
                </a:rPr>
              </a:br>
              <a:r>
                <a:rPr lang="en-US" sz="873" dirty="0">
                  <a:solidFill>
                    <a:srgbClr val="000000"/>
                  </a:solidFill>
                  <a:latin typeface="Tahoma"/>
                  <a:cs typeface="Tahoma"/>
                </a:rPr>
                <a:t>Client Success Manager</a:t>
              </a:r>
            </a:p>
            <a:p>
              <a:pPr defTabSz="443776">
                <a:lnSpc>
                  <a:spcPts val="1310"/>
                </a:lnSpc>
              </a:pPr>
              <a:r>
                <a:rPr lang="en-US" sz="873" dirty="0">
                  <a:solidFill>
                    <a:srgbClr val="000000"/>
                  </a:solidFill>
                  <a:latin typeface="Tahoma"/>
                  <a:cs typeface="Tahoma"/>
                  <a:hlinkClick r:id="rId10"/>
                </a:rPr>
                <a:t>rschnelle@visioninternet.com</a:t>
              </a: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310-656-3100 x283</a:t>
              </a:r>
            </a:p>
            <a:p>
              <a:pPr defTabSz="443776">
                <a:lnSpc>
                  <a:spcPts val="1310"/>
                </a:lnSpc>
              </a:pP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Robert knows visionLive</a:t>
              </a:r>
              <a:r>
                <a:rPr lang="en-US" sz="873" baseline="30000" dirty="0">
                  <a:solidFill>
                    <a:srgbClr val="000000"/>
                  </a:solidFill>
                  <a:latin typeface="Tahoma"/>
                  <a:cs typeface="Tahoma"/>
                </a:rPr>
                <a:t>TM</a:t>
              </a:r>
              <a:r>
                <a:rPr lang="en-US" sz="873" dirty="0">
                  <a:solidFill>
                    <a:srgbClr val="000000"/>
                  </a:solidFill>
                  <a:latin typeface="Tahoma"/>
                  <a:cs typeface="Tahoma"/>
                </a:rPr>
                <a:t> inside and out and has a passion for serving customers. Though your Project Manager will serve as your primary point of contact for the website development, Robert is always available to answer questions or to help as needed. Once your site launches, he will work with you to ensure you’re getting the most out of your relationship with Vision, by monitoring the site’s performance, consulting with you about new features and services and providing feedback during your Site Health Check calls.</a:t>
              </a:r>
            </a:p>
            <a:p>
              <a:pPr defTabSz="443776"/>
              <a:endParaRPr lang="en-US" sz="1747" dirty="0">
                <a:solidFill>
                  <a:srgbClr val="381F6B"/>
                </a:solidFill>
              </a:endParaRPr>
            </a:p>
          </p:txBody>
        </p:sp>
        <p:pic>
          <p:nvPicPr>
            <p:cNvPr id="22" name="Picture 21" descr="8.BioFrame.png"/>
            <p:cNvPicPr>
              <a:picLocks noChangeAspect="1"/>
            </p:cNvPicPr>
            <p:nvPr/>
          </p:nvPicPr>
          <p:blipFill>
            <a:blip r:embed="rId5"/>
            <a:stretch>
              <a:fillRect/>
            </a:stretch>
          </p:blipFill>
          <p:spPr>
            <a:xfrm>
              <a:off x="1391730" y="7611916"/>
              <a:ext cx="1237488" cy="1237488"/>
            </a:xfrm>
            <a:prstGeom prst="rect">
              <a:avLst/>
            </a:prstGeom>
          </p:spPr>
        </p:pic>
        <p:pic>
          <p:nvPicPr>
            <p:cNvPr id="23" name="Picture 22"/>
            <p:cNvPicPr/>
            <p:nvPr/>
          </p:nvPicPr>
          <p:blipFill rotWithShape="1">
            <a:blip r:embed="rId11" cstate="print">
              <a:extLst>
                <a:ext uri="{28A0092B-C50C-407E-A947-70E740481C1C}">
                  <a14:useLocalDpi xmlns:a14="http://schemas.microsoft.com/office/drawing/2010/main" val="0"/>
                </a:ext>
              </a:extLst>
            </a:blip>
            <a:srcRect/>
            <a:stretch/>
          </p:blipFill>
          <p:spPr bwMode="auto">
            <a:xfrm>
              <a:off x="1487862" y="7724572"/>
              <a:ext cx="1033272" cy="1024128"/>
            </a:xfrm>
            <a:prstGeom prst="rect">
              <a:avLst/>
            </a:prstGeom>
            <a:ln>
              <a:noFill/>
            </a:ln>
            <a:extLst>
              <a:ext uri="{53640926-AAD7-44D8-BBD7-CCE9431645EC}">
                <a14:shadowObscured xmlns:a14="http://schemas.microsoft.com/office/drawing/2010/main"/>
              </a:ext>
            </a:extLst>
          </p:spPr>
        </p:pic>
      </p:gr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2052" y="7545844"/>
            <a:ext cx="1002882" cy="1002882"/>
          </a:xfrm>
          <a:prstGeom prst="rect">
            <a:avLst/>
          </a:prstGeom>
        </p:spPr>
      </p:pic>
    </p:spTree>
    <p:extLst>
      <p:ext uri="{BB962C8B-B14F-4D97-AF65-F5344CB8AC3E}">
        <p14:creationId xmlns:p14="http://schemas.microsoft.com/office/powerpoint/2010/main" val="233262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1396250" y="1479176"/>
            <a:ext cx="5564580" cy="530041"/>
          </a:xfrm>
        </p:spPr>
        <p:txBody>
          <a:bodyPr anchor="t">
            <a:normAutofit/>
          </a:bodyPr>
          <a:lstStyle/>
          <a:p>
            <a:pPr>
              <a:spcAft>
                <a:spcPts val="582"/>
              </a:spcAft>
            </a:pPr>
            <a:r>
              <a:rPr lang="en-US" sz="1165" b="1" dirty="0">
                <a:solidFill>
                  <a:srgbClr val="381F6B"/>
                </a:solidFill>
              </a:rPr>
              <a:t>Vision’s Project Team (cont.)</a:t>
            </a:r>
          </a:p>
        </p:txBody>
      </p:sp>
      <p:grpSp>
        <p:nvGrpSpPr>
          <p:cNvPr id="6" name="Group 5"/>
          <p:cNvGrpSpPr/>
          <p:nvPr/>
        </p:nvGrpSpPr>
        <p:grpSpPr>
          <a:xfrm>
            <a:off x="1396250" y="4503670"/>
            <a:ext cx="5489077" cy="1694888"/>
            <a:chOff x="1398588" y="1803401"/>
            <a:chExt cx="5655413" cy="1746249"/>
          </a:xfrm>
        </p:grpSpPr>
        <p:sp>
          <p:nvSpPr>
            <p:cNvPr id="11" name="TextBox 10"/>
            <p:cNvSpPr txBox="1"/>
            <p:nvPr/>
          </p:nvSpPr>
          <p:spPr>
            <a:xfrm>
              <a:off x="2768600" y="1803401"/>
              <a:ext cx="4285401" cy="1746249"/>
            </a:xfrm>
            <a:prstGeom prst="rect">
              <a:avLst/>
            </a:prstGeom>
            <a:noFill/>
          </p:spPr>
          <p:txBody>
            <a:bodyPr wrap="square" rtlCol="0">
              <a:spAutoFit/>
            </a:bodyPr>
            <a:lstStyle/>
            <a:p>
              <a:pPr defTabSz="443776">
                <a:lnSpc>
                  <a:spcPts val="1310"/>
                </a:lnSpc>
              </a:pPr>
              <a:r>
                <a:rPr lang="en-US" sz="873" b="1" dirty="0">
                  <a:solidFill>
                    <a:srgbClr val="FF9900"/>
                  </a:solidFill>
                  <a:latin typeface="Tahoma"/>
                  <a:cs typeface="Tahoma"/>
                </a:rPr>
                <a:t>Natalia Cudlip, </a:t>
              </a:r>
              <a:br>
                <a:rPr lang="en-US" sz="873" dirty="0">
                  <a:solidFill>
                    <a:srgbClr val="000000"/>
                  </a:solidFill>
                  <a:latin typeface="Tahoma"/>
                  <a:cs typeface="Tahoma"/>
                </a:rPr>
              </a:br>
              <a:r>
                <a:rPr lang="en-US" sz="873" dirty="0">
                  <a:solidFill>
                    <a:srgbClr val="000000"/>
                  </a:solidFill>
                  <a:latin typeface="Tahoma"/>
                  <a:cs typeface="Tahoma"/>
                </a:rPr>
                <a:t>Art Director</a:t>
              </a:r>
            </a:p>
            <a:p>
              <a:pPr defTabSz="443776">
                <a:lnSpc>
                  <a:spcPts val="1310"/>
                </a:lnSpc>
              </a:pP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Natalia’s eye for detail and creativity have resulted in some of Vision’s most stunning website designs since she joined Vision in 2007. As our Art Director, she will meet with you to uncover what makes your community unique and collaborate with our team of designers to bring it to life with a beautiful, custom design.</a:t>
              </a:r>
            </a:p>
            <a:p>
              <a:pPr defTabSz="443776"/>
              <a:endParaRPr lang="en-US" sz="1747" dirty="0">
                <a:solidFill>
                  <a:srgbClr val="381F6B"/>
                </a:solidFill>
              </a:endParaRPr>
            </a:p>
          </p:txBody>
        </p:sp>
        <p:pic>
          <p:nvPicPr>
            <p:cNvPr id="13" name="Picture 12" descr="8.BioFrame.png"/>
            <p:cNvPicPr>
              <a:picLocks noChangeAspect="1"/>
            </p:cNvPicPr>
            <p:nvPr/>
          </p:nvPicPr>
          <p:blipFill>
            <a:blip r:embed="rId3"/>
            <a:stretch>
              <a:fillRect/>
            </a:stretch>
          </p:blipFill>
          <p:spPr>
            <a:xfrm>
              <a:off x="1398588" y="1864869"/>
              <a:ext cx="1237488" cy="1237488"/>
            </a:xfrm>
            <a:prstGeom prst="rect">
              <a:avLst/>
            </a:prstGeom>
          </p:spPr>
        </p:pic>
        <p:pic>
          <p:nvPicPr>
            <p:cNvPr id="18" name="Picture 17"/>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5423" y="1976323"/>
              <a:ext cx="1033272" cy="1024128"/>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393849" y="6560090"/>
            <a:ext cx="5489077" cy="1260753"/>
            <a:chOff x="1398588" y="3704378"/>
            <a:chExt cx="5655413" cy="1298957"/>
          </a:xfrm>
        </p:grpSpPr>
        <p:sp>
          <p:nvSpPr>
            <p:cNvPr id="16" name="TextBox 15"/>
            <p:cNvSpPr txBox="1"/>
            <p:nvPr/>
          </p:nvSpPr>
          <p:spPr>
            <a:xfrm>
              <a:off x="2768600" y="3704378"/>
              <a:ext cx="4285401" cy="1290081"/>
            </a:xfrm>
            <a:prstGeom prst="rect">
              <a:avLst/>
            </a:prstGeom>
            <a:noFill/>
          </p:spPr>
          <p:txBody>
            <a:bodyPr wrap="square" rtlCol="0">
              <a:spAutoFit/>
            </a:bodyPr>
            <a:lstStyle/>
            <a:p>
              <a:pPr>
                <a:lnSpc>
                  <a:spcPts val="1350"/>
                </a:lnSpc>
              </a:pPr>
              <a:r>
                <a:rPr lang="en-US" sz="870" b="1" dirty="0">
                  <a:solidFill>
                    <a:schemeClr val="accent2"/>
                  </a:solidFill>
                  <a:latin typeface="Tahoma"/>
                  <a:cs typeface="Tahoma"/>
                </a:rPr>
                <a:t>Brian Pope, </a:t>
              </a:r>
              <a:br>
                <a:rPr lang="en-US" sz="870" dirty="0">
                  <a:solidFill>
                    <a:srgbClr val="000000"/>
                  </a:solidFill>
                  <a:latin typeface="Tahoma"/>
                  <a:cs typeface="Tahoma"/>
                </a:rPr>
              </a:br>
              <a:r>
                <a:rPr lang="en-US" sz="870" dirty="0">
                  <a:solidFill>
                    <a:srgbClr val="000000"/>
                  </a:solidFill>
                  <a:latin typeface="Tahoma"/>
                  <a:cs typeface="Tahoma"/>
                </a:rPr>
                <a:t>Technical Trainer</a:t>
              </a:r>
            </a:p>
            <a:p>
              <a:pPr defTabSz="443776">
                <a:lnSpc>
                  <a:spcPts val="1310"/>
                </a:lnSpc>
              </a:pPr>
              <a:endParaRPr lang="en-US" sz="870" dirty="0">
                <a:solidFill>
                  <a:srgbClr val="000000"/>
                </a:solidFill>
                <a:latin typeface="Tahoma"/>
                <a:cs typeface="Tahoma"/>
              </a:endParaRPr>
            </a:p>
            <a:p>
              <a:pPr defTabSz="443776">
                <a:lnSpc>
                  <a:spcPts val="1310"/>
                </a:lnSpc>
              </a:pPr>
              <a:r>
                <a:rPr lang="en-US" sz="870" dirty="0">
                  <a:solidFill>
                    <a:srgbClr val="000000"/>
                  </a:solidFill>
                  <a:latin typeface="Tahoma"/>
                  <a:cs typeface="Tahoma"/>
                </a:rPr>
                <a:t>Brian’s teaching background has led him to provide training and instruction in various states and countries. He will provide technical training to all Vision CMS users.</a:t>
              </a:r>
            </a:p>
            <a:p>
              <a:pPr defTabSz="443776"/>
              <a:endParaRPr lang="en-US" sz="870" dirty="0">
                <a:solidFill>
                  <a:srgbClr val="381F6B"/>
                </a:solidFill>
              </a:endParaRPr>
            </a:p>
          </p:txBody>
        </p:sp>
        <p:pic>
          <p:nvPicPr>
            <p:cNvPr id="21" name="Picture 20" descr="8.BioFrame.png"/>
            <p:cNvPicPr>
              <a:picLocks noChangeAspect="1"/>
            </p:cNvPicPr>
            <p:nvPr/>
          </p:nvPicPr>
          <p:blipFill>
            <a:blip r:embed="rId3"/>
            <a:stretch>
              <a:fillRect/>
            </a:stretch>
          </p:blipFill>
          <p:spPr>
            <a:xfrm>
              <a:off x="1398588" y="3765847"/>
              <a:ext cx="1237488" cy="1237488"/>
            </a:xfrm>
            <a:prstGeom prst="rect">
              <a:avLst/>
            </a:prstGeom>
          </p:spPr>
        </p:pic>
      </p:grpSp>
      <p:pic>
        <p:nvPicPr>
          <p:cNvPr id="17" name="Picture 1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1"/>
              <a:stretch>
                <a:fillRect/>
              </a:stretch>
            </p:blipFill>
          </mc:Fallback>
        </mc:AlternateContent>
        <p:spPr>
          <a:xfrm>
            <a:off x="97147" y="1477538"/>
            <a:ext cx="838200" cy="8616203"/>
          </a:xfrm>
          <a:prstGeom prst="rect">
            <a:avLst/>
          </a:prstGeom>
        </p:spPr>
      </p:pic>
      <p:grpSp>
        <p:nvGrpSpPr>
          <p:cNvPr id="20" name="Group 19"/>
          <p:cNvGrpSpPr/>
          <p:nvPr/>
        </p:nvGrpSpPr>
        <p:grpSpPr>
          <a:xfrm>
            <a:off x="1396250" y="2483768"/>
            <a:ext cx="5489832" cy="1426031"/>
            <a:chOff x="1324574" y="7295812"/>
            <a:chExt cx="5656190" cy="1469245"/>
          </a:xfrm>
        </p:grpSpPr>
        <p:sp>
          <p:nvSpPr>
            <p:cNvPr id="22" name="TextBox 21"/>
            <p:cNvSpPr txBox="1"/>
            <p:nvPr/>
          </p:nvSpPr>
          <p:spPr>
            <a:xfrm>
              <a:off x="2746164" y="7295812"/>
              <a:ext cx="4234600" cy="1469245"/>
            </a:xfrm>
            <a:prstGeom prst="rect">
              <a:avLst/>
            </a:prstGeom>
            <a:noFill/>
          </p:spPr>
          <p:txBody>
            <a:bodyPr wrap="square" rtlCol="0">
              <a:spAutoFit/>
            </a:bodyPr>
            <a:lstStyle/>
            <a:p>
              <a:pPr defTabSz="443776">
                <a:lnSpc>
                  <a:spcPts val="1310"/>
                </a:lnSpc>
              </a:pPr>
              <a:r>
                <a:rPr lang="en-US" sz="873" b="1" dirty="0">
                  <a:solidFill>
                    <a:srgbClr val="FF9900"/>
                  </a:solidFill>
                  <a:latin typeface="Tahoma"/>
                  <a:cs typeface="Tahoma"/>
                </a:rPr>
                <a:t>Uriz Goldman, </a:t>
              </a:r>
              <a:br>
                <a:rPr lang="en-US" sz="873" dirty="0">
                  <a:solidFill>
                    <a:srgbClr val="000000"/>
                  </a:solidFill>
                  <a:latin typeface="Tahoma"/>
                  <a:cs typeface="Tahoma"/>
                </a:rPr>
              </a:br>
              <a:r>
                <a:rPr lang="en-US" sz="873" dirty="0">
                  <a:solidFill>
                    <a:srgbClr val="000000"/>
                  </a:solidFill>
                  <a:latin typeface="Tahoma"/>
                  <a:cs typeface="Tahoma"/>
                </a:rPr>
                <a:t>Certified User Experience (UX) Consultant</a:t>
              </a:r>
            </a:p>
            <a:p>
              <a:pPr defTabSz="443776">
                <a:lnSpc>
                  <a:spcPts val="1310"/>
                </a:lnSpc>
              </a:pP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Uriz is passionate about creating more intuitive customer experiences for each of our clients. As a Certified User Experience Consultant, he will oversee the comprehensive User Experience Analysis for your website, bringing a wide depth of experience gathered from working with hundreds of local government agencies since joining Vision in 2005.</a:t>
              </a:r>
            </a:p>
          </p:txBody>
        </p:sp>
        <p:pic>
          <p:nvPicPr>
            <p:cNvPr id="25" name="Picture 24" descr="8.BioFrame.png"/>
            <p:cNvPicPr>
              <a:picLocks noChangeAspect="1"/>
            </p:cNvPicPr>
            <p:nvPr/>
          </p:nvPicPr>
          <p:blipFill>
            <a:blip r:embed="rId3"/>
            <a:stretch>
              <a:fillRect/>
            </a:stretch>
          </p:blipFill>
          <p:spPr>
            <a:xfrm>
              <a:off x="1324574" y="7317366"/>
              <a:ext cx="1237488" cy="1237488"/>
            </a:xfrm>
            <a:prstGeom prst="rect">
              <a:avLst/>
            </a:prstGeom>
          </p:spPr>
        </p:pic>
        <p:pic>
          <p:nvPicPr>
            <p:cNvPr id="29" name="Picture 28"/>
            <p:cNvPicPr/>
            <p:nvPr/>
          </p:nvPicPr>
          <p:blipFill rotWithShape="1">
            <a:blip r:embed="rId12" cstate="print">
              <a:extLst>
                <a:ext uri="{28A0092B-C50C-407E-A947-70E740481C1C}">
                  <a14:useLocalDpi xmlns:a14="http://schemas.microsoft.com/office/drawing/2010/main" val="0"/>
                </a:ext>
              </a:extLst>
            </a:blip>
            <a:srcRect/>
            <a:stretch/>
          </p:blipFill>
          <p:spPr bwMode="auto">
            <a:xfrm>
              <a:off x="1415909" y="7427081"/>
              <a:ext cx="1033272" cy="1024128"/>
            </a:xfrm>
            <a:prstGeom prst="rect">
              <a:avLst/>
            </a:prstGeom>
            <a:ln>
              <a:noFill/>
            </a:ln>
            <a:extLst>
              <a:ext uri="{53640926-AAD7-44D8-BBD7-CCE9431645EC}">
                <a14:shadowObscured xmlns:a14="http://schemas.microsoft.com/office/drawing/2010/main"/>
              </a:ext>
            </a:extLst>
          </p:spPr>
        </p:pic>
      </p:grpSp>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79204" y="6719302"/>
            <a:ext cx="1011514" cy="1011514"/>
          </a:xfrm>
          <a:prstGeom prst="rect">
            <a:avLst/>
          </a:prstGeom>
        </p:spPr>
      </p:pic>
    </p:spTree>
    <p:extLst>
      <p:ext uri="{BB962C8B-B14F-4D97-AF65-F5344CB8AC3E}">
        <p14:creationId xmlns:p14="http://schemas.microsoft.com/office/powerpoint/2010/main" val="142701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p:cNvSpPr txBox="1">
            <a:spLocks/>
          </p:cNvSpPr>
          <p:nvPr/>
        </p:nvSpPr>
        <p:spPr>
          <a:xfrm>
            <a:off x="1323761" y="1253336"/>
            <a:ext cx="5657003" cy="5930382"/>
          </a:xfrm>
          <a:prstGeom prst="rect">
            <a:avLst/>
          </a:prstGeom>
        </p:spPr>
        <p:txBody>
          <a:bodyPr vert="horz" lIns="91440" tIns="45720" rIns="91440" bIns="45720" rtlCol="0">
            <a:normAutofit/>
          </a:bodyPr>
          <a:lst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indent="0">
              <a:lnSpc>
                <a:spcPct val="112500"/>
              </a:lnSpc>
              <a:spcBef>
                <a:spcPts val="0"/>
              </a:spcBef>
              <a:buClr>
                <a:schemeClr val="dk1"/>
              </a:buClr>
              <a:buSzPct val="25000"/>
            </a:pPr>
            <a:r>
              <a:rPr lang="en-US" sz="1200" b="1" dirty="0">
                <a:solidFill>
                  <a:schemeClr val="dk1"/>
                </a:solidFill>
                <a:ea typeface="Tahoma"/>
                <a:sym typeface="Tahoma"/>
              </a:rPr>
              <a:t>Your Project Team</a:t>
            </a:r>
          </a:p>
          <a:p>
            <a:pPr>
              <a:lnSpc>
                <a:spcPts val="1350"/>
              </a:lnSpc>
            </a:pPr>
            <a:r>
              <a:rPr lang="en-US" sz="900" dirty="0"/>
              <a:t>While Vision’s team will guide the process, we will depend on your dedication of staff and resources to achieve the best result. </a:t>
            </a:r>
          </a:p>
          <a:p>
            <a:pPr>
              <a:lnSpc>
                <a:spcPts val="1350"/>
              </a:lnSpc>
            </a:pPr>
            <a:r>
              <a:rPr lang="en-US" sz="900" dirty="0"/>
              <a:t>Based on our experience, we recommend assigning staff into the following roles:</a:t>
            </a:r>
          </a:p>
          <a:p>
            <a:pPr>
              <a:lnSpc>
                <a:spcPts val="1350"/>
              </a:lnSpc>
            </a:pPr>
            <a:endParaRPr lang="en-US" sz="900" b="1" dirty="0"/>
          </a:p>
          <a:p>
            <a:pPr>
              <a:lnSpc>
                <a:spcPts val="1350"/>
              </a:lnSpc>
            </a:pPr>
            <a:r>
              <a:rPr lang="en-US" sz="900" dirty="0"/>
              <a:t> </a:t>
            </a:r>
          </a:p>
        </p:txBody>
      </p:sp>
      <p:pic>
        <p:nvPicPr>
          <p:cNvPr id="7" name="Picture 6" descr="8.BioFrame.png"/>
          <p:cNvPicPr>
            <a:picLocks noChangeAspect="1"/>
          </p:cNvPicPr>
          <p:nvPr/>
        </p:nvPicPr>
        <p:blipFill>
          <a:blip r:embed="rId3"/>
          <a:stretch>
            <a:fillRect/>
          </a:stretch>
        </p:blipFill>
        <p:spPr>
          <a:xfrm>
            <a:off x="1390768" y="2275578"/>
            <a:ext cx="1237488" cy="1237488"/>
          </a:xfrm>
          <a:prstGeom prst="rect">
            <a:avLst/>
          </a:prstGeom>
        </p:spPr>
      </p:pic>
      <p:sp>
        <p:nvSpPr>
          <p:cNvPr id="3" name="Rectangle 2"/>
          <p:cNvSpPr/>
          <p:nvPr/>
        </p:nvSpPr>
        <p:spPr>
          <a:xfrm>
            <a:off x="2740676" y="2275578"/>
            <a:ext cx="4240088" cy="4791055"/>
          </a:xfrm>
          <a:prstGeom prst="rect">
            <a:avLst/>
          </a:prstGeom>
        </p:spPr>
        <p:txBody>
          <a:bodyPr wrap="square">
            <a:spAutoFit/>
          </a:bodyPr>
          <a:lstStyle/>
          <a:p>
            <a:pPr lvl="0">
              <a:lnSpc>
                <a:spcPts val="1350"/>
              </a:lnSpc>
            </a:pPr>
            <a:r>
              <a:rPr lang="en-US" sz="900" b="1" dirty="0">
                <a:solidFill>
                  <a:srgbClr val="000000"/>
                </a:solidFill>
                <a:latin typeface="Tahoma"/>
                <a:cs typeface="Tahoma"/>
              </a:rPr>
              <a:t>Project Manager</a:t>
            </a:r>
          </a:p>
          <a:p>
            <a:pPr lvl="0">
              <a:lnSpc>
                <a:spcPts val="1350"/>
              </a:lnSpc>
            </a:pPr>
            <a:r>
              <a:rPr lang="en-US" sz="900" dirty="0">
                <a:solidFill>
                  <a:srgbClr val="000000"/>
                </a:solidFill>
                <a:latin typeface="Tahoma"/>
                <a:cs typeface="Tahoma"/>
              </a:rPr>
              <a:t>You should assign a dedicated project manager, who will serve as the main point of contact to interface with Vision throughout the development of your website. This person will work closely with your Vision project manager at each stage should be empowered to make final decisions on behalf of your organization. </a:t>
            </a:r>
          </a:p>
          <a:p>
            <a:pPr lvl="0">
              <a:lnSpc>
                <a:spcPts val="1350"/>
              </a:lnSpc>
            </a:pPr>
            <a:endParaRPr lang="en-US" sz="900" b="1" dirty="0">
              <a:solidFill>
                <a:srgbClr val="381F6B"/>
              </a:solidFill>
            </a:endParaRPr>
          </a:p>
          <a:p>
            <a:pPr lvl="0">
              <a:lnSpc>
                <a:spcPts val="1350"/>
              </a:lnSpc>
              <a:spcAft>
                <a:spcPts val="600"/>
              </a:spcAft>
            </a:pPr>
            <a:br>
              <a:rPr lang="en-US" sz="900" b="1" dirty="0">
                <a:solidFill>
                  <a:srgbClr val="000000"/>
                </a:solidFill>
                <a:latin typeface="Tahoma"/>
                <a:cs typeface="Tahoma"/>
              </a:rPr>
            </a:br>
            <a:endParaRPr lang="en-US" sz="900" b="1" dirty="0">
              <a:solidFill>
                <a:srgbClr val="000000"/>
              </a:solidFill>
              <a:latin typeface="Tahoma"/>
              <a:cs typeface="Tahoma"/>
            </a:endParaRPr>
          </a:p>
          <a:p>
            <a:pPr lvl="0">
              <a:lnSpc>
                <a:spcPts val="1350"/>
              </a:lnSpc>
              <a:spcAft>
                <a:spcPts val="600"/>
              </a:spcAft>
            </a:pPr>
            <a:r>
              <a:rPr lang="en-US" sz="900" b="1" dirty="0">
                <a:solidFill>
                  <a:srgbClr val="000000"/>
                </a:solidFill>
                <a:latin typeface="Tahoma"/>
                <a:cs typeface="Tahoma"/>
              </a:rPr>
              <a:t>Core Project Team (3-5 people)</a:t>
            </a:r>
            <a:br>
              <a:rPr lang="en-US" sz="900" b="1" dirty="0">
                <a:solidFill>
                  <a:srgbClr val="000000"/>
                </a:solidFill>
                <a:latin typeface="Tahoma"/>
                <a:cs typeface="Tahoma"/>
              </a:rPr>
            </a:br>
            <a:r>
              <a:rPr lang="en-US" sz="900" dirty="0">
                <a:solidFill>
                  <a:srgbClr val="000000"/>
                </a:solidFill>
                <a:latin typeface="Tahoma"/>
                <a:cs typeface="Tahoma"/>
              </a:rPr>
              <a:t>To help guide decisions, you should form a core project team. This group will work closely with your designated project manager in helping to gather input from your staff and guiding key decisions through the course of the project. Commonly this team includes staff from the following departments:</a:t>
            </a:r>
          </a:p>
          <a:p>
            <a:pPr lvl="0"/>
            <a:r>
              <a:rPr lang="en-US" sz="900" b="1" dirty="0">
                <a:solidFill>
                  <a:srgbClr val="FF9900"/>
                </a:solidFill>
              </a:rPr>
              <a:t>	• Communications</a:t>
            </a:r>
          </a:p>
          <a:p>
            <a:pPr lvl="0"/>
            <a:r>
              <a:rPr lang="en-US" sz="900" b="1" dirty="0">
                <a:solidFill>
                  <a:srgbClr val="FF9900"/>
                </a:solidFill>
              </a:rPr>
              <a:t>	• Administration</a:t>
            </a:r>
          </a:p>
          <a:p>
            <a:pPr lvl="0"/>
            <a:r>
              <a:rPr lang="en-US" sz="900" b="1" dirty="0">
                <a:solidFill>
                  <a:srgbClr val="FF9900"/>
                </a:solidFill>
              </a:rPr>
              <a:t>	• IT</a:t>
            </a:r>
          </a:p>
          <a:p>
            <a:pPr lvl="0">
              <a:lnSpc>
                <a:spcPts val="1350"/>
              </a:lnSpc>
            </a:pPr>
            <a:endParaRPr lang="en-US" sz="900" b="1" dirty="0">
              <a:solidFill>
                <a:srgbClr val="381F6B"/>
              </a:solidFill>
            </a:endParaRPr>
          </a:p>
          <a:p>
            <a:pPr lvl="0">
              <a:lnSpc>
                <a:spcPts val="1350"/>
              </a:lnSpc>
            </a:pPr>
            <a:endParaRPr lang="en-US" sz="900" b="1" dirty="0">
              <a:solidFill>
                <a:srgbClr val="000000"/>
              </a:solidFill>
              <a:latin typeface="Tahoma"/>
              <a:cs typeface="Tahoma"/>
            </a:endParaRPr>
          </a:p>
          <a:p>
            <a:pPr lvl="0">
              <a:lnSpc>
                <a:spcPts val="1350"/>
              </a:lnSpc>
            </a:pPr>
            <a:r>
              <a:rPr lang="en-US" sz="900" b="1" dirty="0">
                <a:solidFill>
                  <a:srgbClr val="000000"/>
                </a:solidFill>
                <a:latin typeface="Tahoma"/>
                <a:cs typeface="Tahoma"/>
              </a:rPr>
              <a:t>Steering Committee (varies)</a:t>
            </a:r>
          </a:p>
          <a:p>
            <a:pPr>
              <a:lnSpc>
                <a:spcPts val="1350"/>
              </a:lnSpc>
              <a:spcAft>
                <a:spcPts val="600"/>
              </a:spcAft>
            </a:pPr>
            <a:r>
              <a:rPr lang="en-US" sz="900" dirty="0">
                <a:solidFill>
                  <a:srgbClr val="000000"/>
                </a:solidFill>
                <a:latin typeface="Tahoma"/>
                <a:cs typeface="Tahoma"/>
              </a:rPr>
              <a:t>To help build buy-in across your organization, we recommend forming a steering committee. This larger team should include representatives from across all of your departments. They will be included in larger surveys and potentially provide input at key decision points. Gathering this group early helps engage the organization in the development, gaining buy-in for the project and providing alignment for decisions. </a:t>
            </a:r>
          </a:p>
        </p:txBody>
      </p:sp>
      <p:pic>
        <p:nvPicPr>
          <p:cNvPr id="10" name="Picture 9" descr="8.BioFrame.png"/>
          <p:cNvPicPr>
            <a:picLocks noChangeAspect="1"/>
          </p:cNvPicPr>
          <p:nvPr/>
        </p:nvPicPr>
        <p:blipFill>
          <a:blip r:embed="rId4"/>
          <a:stretch>
            <a:fillRect/>
          </a:stretch>
        </p:blipFill>
        <p:spPr>
          <a:xfrm>
            <a:off x="1368121" y="3732130"/>
            <a:ext cx="1237488" cy="1237488"/>
          </a:xfrm>
          <a:prstGeom prst="rect">
            <a:avLst/>
          </a:prstGeom>
        </p:spPr>
      </p:pic>
      <p:pic>
        <p:nvPicPr>
          <p:cNvPr id="11" name="Picture 10" descr="8.BioFrame.png"/>
          <p:cNvPicPr>
            <a:picLocks noChangeAspect="1"/>
          </p:cNvPicPr>
          <p:nvPr/>
        </p:nvPicPr>
        <p:blipFill>
          <a:blip r:embed="rId5"/>
          <a:stretch>
            <a:fillRect/>
          </a:stretch>
        </p:blipFill>
        <p:spPr>
          <a:xfrm>
            <a:off x="1390768" y="5493349"/>
            <a:ext cx="1237488" cy="1237488"/>
          </a:xfrm>
          <a:prstGeom prst="rect">
            <a:avLst/>
          </a:prstGeom>
        </p:spPr>
      </p:pic>
      <p:pic>
        <p:nvPicPr>
          <p:cNvPr id="12" name="Shape 80"/>
          <p:cNvPicPr preferRelativeResize="0"/>
          <p:nvPr/>
        </p:nvPicPr>
        <p:blipFill rotWithShape="1">
          <a:blip r:embed="rId6">
            <a:alphaModFix/>
          </a:blip>
          <a:srcRect/>
          <a:stretch/>
        </p:blipFill>
        <p:spPr>
          <a:xfrm>
            <a:off x="-33866" y="1240366"/>
            <a:ext cx="863599" cy="8877300"/>
          </a:xfrm>
          <a:prstGeom prst="rect">
            <a:avLst/>
          </a:prstGeom>
          <a:noFill/>
          <a:ln>
            <a:noFill/>
          </a:ln>
        </p:spPr>
      </p:pic>
    </p:spTree>
    <p:extLst>
      <p:ext uri="{BB962C8B-B14F-4D97-AF65-F5344CB8AC3E}">
        <p14:creationId xmlns:p14="http://schemas.microsoft.com/office/powerpoint/2010/main" val="142415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3" name="Picture 52" descr="8.BioFrame.png"/>
          <p:cNvPicPr>
            <a:picLocks noChangeAspect="1"/>
          </p:cNvPicPr>
          <p:nvPr/>
        </p:nvPicPr>
        <p:blipFill>
          <a:blip r:embed="rId3"/>
          <a:stretch>
            <a:fillRect/>
          </a:stretch>
        </p:blipFill>
        <p:spPr>
          <a:xfrm>
            <a:off x="4506402" y="3788228"/>
            <a:ext cx="914400" cy="914400"/>
          </a:xfrm>
          <a:prstGeom prst="rect">
            <a:avLst/>
          </a:prstGeom>
        </p:spPr>
      </p:pic>
      <p:sp>
        <p:nvSpPr>
          <p:cNvPr id="118" name="Shape 11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Communication</a:t>
            </a:r>
          </a:p>
          <a:p>
            <a:pPr marL="0" marR="0" lvl="0" indent="0" algn="l" rtl="0">
              <a:spcBef>
                <a:spcPts val="0"/>
              </a:spcBef>
              <a:buSzPct val="25000"/>
              <a:buNone/>
            </a:pPr>
            <a:r>
              <a:rPr lang="en-US" sz="3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Plan</a:t>
            </a:r>
          </a:p>
          <a:p>
            <a:pPr marL="0" marR="0" lvl="0" indent="0" algn="l" rtl="0">
              <a:spcBef>
                <a:spcPts val="0"/>
              </a:spcBef>
              <a:buSzPct val="25000"/>
              <a:buNone/>
            </a:pP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 </a:t>
            </a:r>
          </a:p>
        </p:txBody>
      </p:sp>
      <p:cxnSp>
        <p:nvCxnSpPr>
          <p:cNvPr id="120" name="Shape 12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21" name="Shape 121"/>
          <p:cNvPicPr preferRelativeResize="0"/>
          <p:nvPr/>
        </p:nvPicPr>
        <p:blipFill rotWithShape="1">
          <a:blip r:embed="rId4">
            <a:alphaModFix/>
          </a:blip>
          <a:srcRect/>
          <a:stretch/>
        </p:blipFill>
        <p:spPr>
          <a:xfrm>
            <a:off x="-33866" y="1240366"/>
            <a:ext cx="863599" cy="8877300"/>
          </a:xfrm>
          <a:prstGeom prst="rect">
            <a:avLst/>
          </a:prstGeom>
          <a:noFill/>
          <a:ln>
            <a:noFill/>
          </a:ln>
        </p:spPr>
      </p:pic>
      <p:sp>
        <p:nvSpPr>
          <p:cNvPr id="122" name="Shape 122"/>
          <p:cNvSpPr/>
          <p:nvPr/>
        </p:nvSpPr>
        <p:spPr>
          <a:xfrm>
            <a:off x="1313605" y="2769651"/>
            <a:ext cx="5690655" cy="1018578"/>
          </a:xfrm>
          <a:prstGeom prst="rect">
            <a:avLst/>
          </a:prstGeom>
          <a:noFill/>
          <a:ln>
            <a:noFill/>
          </a:ln>
        </p:spPr>
        <p:txBody>
          <a:bodyPr lIns="91425" tIns="45700" rIns="91425" bIns="45700" anchor="ctr" anchorCtr="0">
            <a:noAutofit/>
          </a:bodyPr>
          <a:lstStyle/>
          <a:p>
            <a:r>
              <a:rPr lang="en-US" sz="9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Establishing clear lines of communication will help keep the project on track and on schedule. Below, we’ve outlined the chain of command and escalation contacts at Vision you can use if you are ever not able to reach your project manager. Likewise, it’s helpful for us to know who is designated on your end to make decisions in case of emergency, vacations or unavailability of primary team members. This completed form will serve as the official communication plan for the project.</a:t>
            </a:r>
          </a:p>
          <a:p>
            <a:pPr marL="0" marR="0" lvl="0" indent="0" algn="l" rtl="0">
              <a:lnSpc>
                <a:spcPct val="100000"/>
              </a:lnSpc>
              <a:spcBef>
                <a:spcPts val="0"/>
              </a:spcBef>
              <a:spcAft>
                <a:spcPts val="0"/>
              </a:spcAft>
              <a:buClr>
                <a:schemeClr val="dk1"/>
              </a:buClr>
              <a:buFont typeface="Arial"/>
              <a:buNone/>
            </a:pPr>
            <a:endParaRPr lang="en-US" sz="900" b="0" i="0" u="none" strike="noStrike" cap="none"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rtl="0">
              <a:lnSpc>
                <a:spcPct val="100000"/>
              </a:lnSpc>
              <a:spcBef>
                <a:spcPts val="0"/>
              </a:spcBef>
              <a:spcAft>
                <a:spcPts val="0"/>
              </a:spcAft>
              <a:buClr>
                <a:schemeClr val="dk1"/>
              </a:buClr>
              <a:buFont typeface="Arial"/>
              <a:buNone/>
            </a:pPr>
            <a:endParaRPr sz="900" b="0" i="0" u="none" strike="noStrike" cap="none"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13" name="Picture 12" descr="8.BioFrame.png"/>
          <p:cNvPicPr>
            <a:picLocks noChangeAspect="1"/>
          </p:cNvPicPr>
          <p:nvPr/>
        </p:nvPicPr>
        <p:blipFill>
          <a:blip r:embed="rId5"/>
          <a:stretch>
            <a:fillRect/>
          </a:stretch>
        </p:blipFill>
        <p:spPr>
          <a:xfrm>
            <a:off x="1313572" y="3788229"/>
            <a:ext cx="866036" cy="866036"/>
          </a:xfrm>
          <a:prstGeom prst="rect">
            <a:avLst/>
          </a:prstGeom>
        </p:spPr>
      </p:pic>
      <p:pic>
        <p:nvPicPr>
          <p:cNvPr id="19" name="Picture 18" descr="8.BioFrame.png"/>
          <p:cNvPicPr>
            <a:picLocks noChangeAspect="1"/>
          </p:cNvPicPr>
          <p:nvPr/>
        </p:nvPicPr>
        <p:blipFill>
          <a:blip r:embed="rId5"/>
          <a:stretch>
            <a:fillRect/>
          </a:stretch>
        </p:blipFill>
        <p:spPr>
          <a:xfrm>
            <a:off x="1313572" y="5253536"/>
            <a:ext cx="866036" cy="866036"/>
          </a:xfrm>
          <a:prstGeom prst="rect">
            <a:avLst/>
          </a:prstGeom>
        </p:spPr>
      </p:pic>
      <p:pic>
        <p:nvPicPr>
          <p:cNvPr id="47" name="Picture 46" descr="8.BioFrame.png"/>
          <p:cNvPicPr>
            <a:picLocks noChangeAspect="1"/>
          </p:cNvPicPr>
          <p:nvPr/>
        </p:nvPicPr>
        <p:blipFill>
          <a:blip r:embed="rId6"/>
          <a:stretch>
            <a:fillRect/>
          </a:stretch>
        </p:blipFill>
        <p:spPr>
          <a:xfrm>
            <a:off x="1337795" y="6718843"/>
            <a:ext cx="841812" cy="841812"/>
          </a:xfrm>
          <a:prstGeom prst="rect">
            <a:avLst/>
          </a:prstGeom>
        </p:spPr>
      </p:pic>
      <p:sp>
        <p:nvSpPr>
          <p:cNvPr id="32" name="Rectangle 31"/>
          <p:cNvSpPr/>
          <p:nvPr/>
        </p:nvSpPr>
        <p:spPr>
          <a:xfrm>
            <a:off x="5429131" y="3781030"/>
            <a:ext cx="1950570" cy="759182"/>
          </a:xfrm>
          <a:prstGeom prst="rect">
            <a:avLst/>
          </a:prstGeom>
        </p:spPr>
        <p:txBody>
          <a:bodyPr wrap="square">
            <a:spAutoFit/>
          </a:bodyPr>
          <a:lstStyle/>
          <a:p>
            <a:pPr defTabSz="443776">
              <a:lnSpc>
                <a:spcPts val="1310"/>
              </a:lnSpc>
            </a:pPr>
            <a:r>
              <a:rPr lang="en-US" sz="900" b="1" dirty="0">
                <a:solidFill>
                  <a:srgbClr val="FF9900"/>
                </a:solidFill>
                <a:latin typeface="Tahoma"/>
                <a:cs typeface="Tahoma"/>
              </a:rPr>
              <a:t>Lyman Benton</a:t>
            </a:r>
            <a:br>
              <a:rPr lang="en-US" sz="900" dirty="0">
                <a:solidFill>
                  <a:srgbClr val="000000"/>
                </a:solidFill>
                <a:latin typeface="Tahoma"/>
                <a:cs typeface="Tahoma"/>
              </a:rPr>
            </a:br>
            <a:r>
              <a:rPr lang="en-US" sz="900" dirty="0">
                <a:solidFill>
                  <a:srgbClr val="000000"/>
                </a:solidFill>
                <a:latin typeface="Tahoma"/>
                <a:cs typeface="Tahoma"/>
              </a:rPr>
              <a:t>Project Manager</a:t>
            </a:r>
            <a:br>
              <a:rPr lang="en-US" sz="900" dirty="0">
                <a:solidFill>
                  <a:srgbClr val="000000"/>
                </a:solidFill>
                <a:latin typeface="Tahoma"/>
                <a:cs typeface="Tahoma"/>
              </a:rPr>
            </a:br>
            <a:r>
              <a:rPr lang="en-US" sz="900" dirty="0">
                <a:solidFill>
                  <a:srgbClr val="000000"/>
                </a:solidFill>
                <a:latin typeface="Tahoma"/>
                <a:cs typeface="Tahoma"/>
                <a:hlinkClick r:id="rId7"/>
              </a:rPr>
              <a:t>lbenton@visioninternet.com</a:t>
            </a:r>
            <a:r>
              <a:rPr lang="en-US" sz="900" dirty="0">
                <a:solidFill>
                  <a:srgbClr val="000000"/>
                </a:solidFill>
                <a:latin typeface="Tahoma"/>
                <a:cs typeface="Tahoma"/>
              </a:rPr>
              <a:t> </a:t>
            </a:r>
          </a:p>
          <a:p>
            <a:pPr defTabSz="443776">
              <a:lnSpc>
                <a:spcPts val="1310"/>
              </a:lnSpc>
            </a:pPr>
            <a:r>
              <a:rPr lang="en-US" sz="900" dirty="0">
                <a:solidFill>
                  <a:srgbClr val="000000"/>
                </a:solidFill>
                <a:latin typeface="Tahoma"/>
                <a:cs typeface="Tahoma"/>
              </a:rPr>
              <a:t>310-656-3100 x261</a:t>
            </a:r>
          </a:p>
        </p:txBody>
      </p:sp>
      <p:pic>
        <p:nvPicPr>
          <p:cNvPr id="44" name="Picture 43" descr="8.BioFrame.png"/>
          <p:cNvPicPr>
            <a:picLocks noChangeAspect="1"/>
          </p:cNvPicPr>
          <p:nvPr/>
        </p:nvPicPr>
        <p:blipFill>
          <a:blip r:embed="rId3"/>
          <a:stretch>
            <a:fillRect/>
          </a:stretch>
        </p:blipFill>
        <p:spPr>
          <a:xfrm>
            <a:off x="4506402" y="5276533"/>
            <a:ext cx="914400" cy="914400"/>
          </a:xfrm>
          <a:prstGeom prst="rect">
            <a:avLst/>
          </a:prstGeom>
        </p:spPr>
      </p:pic>
      <p:sp>
        <p:nvSpPr>
          <p:cNvPr id="38" name="Rectangle 37"/>
          <p:cNvSpPr/>
          <p:nvPr/>
        </p:nvSpPr>
        <p:spPr>
          <a:xfrm>
            <a:off x="5442751" y="5242555"/>
            <a:ext cx="1887786" cy="759182"/>
          </a:xfrm>
          <a:prstGeom prst="rect">
            <a:avLst/>
          </a:prstGeom>
        </p:spPr>
        <p:txBody>
          <a:bodyPr wrap="square">
            <a:spAutoFit/>
          </a:bodyPr>
          <a:lstStyle/>
          <a:p>
            <a:pPr defTabSz="443776">
              <a:lnSpc>
                <a:spcPts val="1310"/>
              </a:lnSpc>
            </a:pPr>
            <a:r>
              <a:rPr lang="en-US" sz="900" b="1" dirty="0">
                <a:solidFill>
                  <a:srgbClr val="FF9900"/>
                </a:solidFill>
                <a:latin typeface="Tahoma"/>
                <a:cs typeface="Tahoma"/>
              </a:rPr>
              <a:t>David Rodriguez</a:t>
            </a:r>
            <a:br>
              <a:rPr lang="en-US" sz="900" dirty="0">
                <a:solidFill>
                  <a:srgbClr val="000000"/>
                </a:solidFill>
                <a:latin typeface="Tahoma"/>
                <a:cs typeface="Tahoma"/>
              </a:rPr>
            </a:br>
            <a:r>
              <a:rPr lang="en-US" sz="900" dirty="0">
                <a:solidFill>
                  <a:srgbClr val="000000"/>
                </a:solidFill>
                <a:latin typeface="Tahoma"/>
                <a:cs typeface="Tahoma"/>
              </a:rPr>
              <a:t>Manager, Project Implementation </a:t>
            </a:r>
            <a:br>
              <a:rPr lang="en-US" sz="900" dirty="0">
                <a:solidFill>
                  <a:srgbClr val="000000"/>
                </a:solidFill>
                <a:latin typeface="Tahoma"/>
                <a:cs typeface="Tahoma"/>
              </a:rPr>
            </a:br>
            <a:r>
              <a:rPr lang="en-US" sz="900" dirty="0">
                <a:solidFill>
                  <a:srgbClr val="000000"/>
                </a:solidFill>
                <a:latin typeface="Tahoma"/>
                <a:cs typeface="Tahoma"/>
                <a:hlinkClick r:id="rId8"/>
              </a:rPr>
              <a:t>drodriguez@visioninternet.com</a:t>
            </a:r>
            <a:endParaRPr lang="en-US" sz="900" dirty="0">
              <a:solidFill>
                <a:srgbClr val="000000"/>
              </a:solidFill>
              <a:latin typeface="Tahoma"/>
              <a:cs typeface="Tahoma"/>
            </a:endParaRPr>
          </a:p>
          <a:p>
            <a:pPr defTabSz="443776">
              <a:lnSpc>
                <a:spcPts val="1310"/>
              </a:lnSpc>
            </a:pPr>
            <a:r>
              <a:rPr lang="en-US" sz="900" dirty="0">
                <a:solidFill>
                  <a:srgbClr val="000000"/>
                </a:solidFill>
                <a:latin typeface="Tahoma"/>
                <a:cs typeface="Tahoma"/>
              </a:rPr>
              <a:t>310-656-3100 x388</a:t>
            </a:r>
          </a:p>
        </p:txBody>
      </p:sp>
      <p:sp>
        <p:nvSpPr>
          <p:cNvPr id="41" name="Rectangle 40"/>
          <p:cNvSpPr/>
          <p:nvPr/>
        </p:nvSpPr>
        <p:spPr>
          <a:xfrm>
            <a:off x="5425380" y="6619973"/>
            <a:ext cx="1887785" cy="759182"/>
          </a:xfrm>
          <a:prstGeom prst="rect">
            <a:avLst/>
          </a:prstGeom>
        </p:spPr>
        <p:txBody>
          <a:bodyPr wrap="square">
            <a:spAutoFit/>
          </a:bodyPr>
          <a:lstStyle/>
          <a:p>
            <a:pPr defTabSz="443776">
              <a:lnSpc>
                <a:spcPts val="1310"/>
              </a:lnSpc>
            </a:pPr>
            <a:r>
              <a:rPr lang="en-US" sz="900" b="1" dirty="0">
                <a:solidFill>
                  <a:srgbClr val="FF9900"/>
                </a:solidFill>
                <a:latin typeface="Tahoma"/>
                <a:cs typeface="Tahoma"/>
              </a:rPr>
              <a:t>Jung Yoon</a:t>
            </a:r>
            <a:br>
              <a:rPr lang="en-US" sz="900" dirty="0">
                <a:solidFill>
                  <a:srgbClr val="000000"/>
                </a:solidFill>
                <a:latin typeface="Tahoma"/>
                <a:cs typeface="Tahoma"/>
              </a:rPr>
            </a:br>
            <a:r>
              <a:rPr lang="en-US" sz="900" dirty="0">
                <a:solidFill>
                  <a:srgbClr val="000000"/>
                </a:solidFill>
                <a:latin typeface="Tahoma"/>
                <a:cs typeface="Tahoma"/>
              </a:rPr>
              <a:t>Senior Director, Operations</a:t>
            </a:r>
            <a:br>
              <a:rPr lang="en-US" sz="900" dirty="0">
                <a:solidFill>
                  <a:srgbClr val="000000"/>
                </a:solidFill>
                <a:latin typeface="Tahoma"/>
                <a:cs typeface="Tahoma"/>
              </a:rPr>
            </a:br>
            <a:r>
              <a:rPr lang="en-US" sz="900" dirty="0">
                <a:solidFill>
                  <a:srgbClr val="000000"/>
                </a:solidFill>
                <a:latin typeface="Tahoma"/>
                <a:cs typeface="Tahoma"/>
                <a:hlinkClick r:id="rId9"/>
              </a:rPr>
              <a:t>jyoon@visioninternet.com</a:t>
            </a:r>
            <a:r>
              <a:rPr lang="en-US" sz="900" dirty="0">
                <a:solidFill>
                  <a:srgbClr val="000000"/>
                </a:solidFill>
                <a:latin typeface="Tahoma"/>
                <a:cs typeface="Tahoma"/>
              </a:rPr>
              <a:t> </a:t>
            </a:r>
          </a:p>
          <a:p>
            <a:pPr defTabSz="443776">
              <a:lnSpc>
                <a:spcPts val="1310"/>
              </a:lnSpc>
            </a:pPr>
            <a:r>
              <a:rPr lang="en-US" sz="900" dirty="0">
                <a:solidFill>
                  <a:srgbClr val="000000"/>
                </a:solidFill>
                <a:latin typeface="Tahoma"/>
                <a:cs typeface="Tahoma"/>
              </a:rPr>
              <a:t>310-656-3100 x389</a:t>
            </a:r>
          </a:p>
        </p:txBody>
      </p:sp>
      <p:grpSp>
        <p:nvGrpSpPr>
          <p:cNvPr id="46" name="Group 45"/>
          <p:cNvGrpSpPr/>
          <p:nvPr/>
        </p:nvGrpSpPr>
        <p:grpSpPr>
          <a:xfrm>
            <a:off x="1725478" y="4728754"/>
            <a:ext cx="4354" cy="1706880"/>
            <a:chOff x="1802674" y="4728754"/>
            <a:chExt cx="4354" cy="1706880"/>
          </a:xfrm>
        </p:grpSpPr>
        <p:cxnSp>
          <p:nvCxnSpPr>
            <p:cNvPr id="11" name="Straight Arrow Connector 10"/>
            <p:cNvCxnSpPr/>
            <p:nvPr/>
          </p:nvCxnSpPr>
          <p:spPr>
            <a:xfrm>
              <a:off x="1802674" y="4728754"/>
              <a:ext cx="0" cy="213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a:off x="1807028" y="6222274"/>
              <a:ext cx="0" cy="213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68" name="Group 67"/>
          <p:cNvGrpSpPr/>
          <p:nvPr/>
        </p:nvGrpSpPr>
        <p:grpSpPr>
          <a:xfrm>
            <a:off x="4925130" y="4903661"/>
            <a:ext cx="63491" cy="1579598"/>
            <a:chOff x="1802674" y="4728754"/>
            <a:chExt cx="4354" cy="1706880"/>
          </a:xfrm>
        </p:grpSpPr>
        <p:cxnSp>
          <p:nvCxnSpPr>
            <p:cNvPr id="69" name="Straight Arrow Connector 68"/>
            <p:cNvCxnSpPr/>
            <p:nvPr/>
          </p:nvCxnSpPr>
          <p:spPr>
            <a:xfrm>
              <a:off x="1802674" y="4728754"/>
              <a:ext cx="0" cy="213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a:off x="1807028" y="6222274"/>
              <a:ext cx="0" cy="213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aphicFrame>
        <p:nvGraphicFramePr>
          <p:cNvPr id="64" name="Table 63"/>
          <p:cNvGraphicFramePr>
            <a:graphicFrameLocks noGrp="1"/>
          </p:cNvGraphicFramePr>
          <p:nvPr>
            <p:extLst/>
          </p:nvPr>
        </p:nvGraphicFramePr>
        <p:xfrm>
          <a:off x="2365534" y="3854030"/>
          <a:ext cx="1754801" cy="1049631"/>
        </p:xfrm>
        <a:graphic>
          <a:graphicData uri="http://schemas.openxmlformats.org/drawingml/2006/table">
            <a:tbl>
              <a:tblPr firstRow="1" bandRow="1">
                <a:tableStyleId>{2D5ABB26-0587-4C30-8999-92F81FD0307C}</a:tableStyleId>
              </a:tblPr>
              <a:tblGrid>
                <a:gridCol w="1754801">
                  <a:extLst>
                    <a:ext uri="{9D8B030D-6E8A-4147-A177-3AD203B41FA5}">
                      <a16:colId xmlns:a16="http://schemas.microsoft.com/office/drawing/2014/main" val="20000"/>
                    </a:ext>
                  </a:extLst>
                </a:gridCol>
              </a:tblGrid>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(full name)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(title)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a:t>
                      </a:r>
                      <a:r>
                        <a:rPr lang="en-US" sz="700" i="1" baseline="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or phone)</a:t>
                      </a:r>
                      <a:endPar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4" name="Table 73"/>
          <p:cNvGraphicFramePr>
            <a:graphicFrameLocks noGrp="1"/>
          </p:cNvGraphicFramePr>
          <p:nvPr>
            <p:extLst/>
          </p:nvPr>
        </p:nvGraphicFramePr>
        <p:xfrm>
          <a:off x="2377740" y="5319339"/>
          <a:ext cx="1754801" cy="1049631"/>
        </p:xfrm>
        <a:graphic>
          <a:graphicData uri="http://schemas.openxmlformats.org/drawingml/2006/table">
            <a:tbl>
              <a:tblPr firstRow="1" bandRow="1">
                <a:tableStyleId>{2D5ABB26-0587-4C30-8999-92F81FD0307C}</a:tableStyleId>
              </a:tblPr>
              <a:tblGrid>
                <a:gridCol w="1754801">
                  <a:extLst>
                    <a:ext uri="{9D8B030D-6E8A-4147-A177-3AD203B41FA5}">
                      <a16:colId xmlns:a16="http://schemas.microsoft.com/office/drawing/2014/main" val="20000"/>
                    </a:ext>
                  </a:extLst>
                </a:gridCol>
              </a:tblGrid>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(full name)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(title)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a:t>
                      </a:r>
                      <a:r>
                        <a:rPr lang="en-US" sz="700" i="1" baseline="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or phone)</a:t>
                      </a:r>
                      <a:endPar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5" name="Table 74"/>
          <p:cNvGraphicFramePr>
            <a:graphicFrameLocks noGrp="1"/>
          </p:cNvGraphicFramePr>
          <p:nvPr>
            <p:extLst/>
          </p:nvPr>
        </p:nvGraphicFramePr>
        <p:xfrm>
          <a:off x="2386221" y="6784648"/>
          <a:ext cx="1754801" cy="1049631"/>
        </p:xfrm>
        <a:graphic>
          <a:graphicData uri="http://schemas.openxmlformats.org/drawingml/2006/table">
            <a:tbl>
              <a:tblPr firstRow="1" bandRow="1">
                <a:tableStyleId>{2D5ABB26-0587-4C30-8999-92F81FD0307C}</a:tableStyleId>
              </a:tblPr>
              <a:tblGrid>
                <a:gridCol w="1754801">
                  <a:extLst>
                    <a:ext uri="{9D8B030D-6E8A-4147-A177-3AD203B41FA5}">
                      <a16:colId xmlns:a16="http://schemas.microsoft.com/office/drawing/2014/main" val="20000"/>
                    </a:ext>
                  </a:extLst>
                </a:gridCol>
              </a:tblGrid>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(full name)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(title)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a:t>
                      </a:r>
                      <a:r>
                        <a:rPr lang="en-US" sz="700" i="1" baseline="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or phone)</a:t>
                      </a:r>
                      <a:endPar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7" name="Group 6"/>
          <p:cNvGrpSpPr/>
          <p:nvPr/>
        </p:nvGrpSpPr>
        <p:grpSpPr>
          <a:xfrm>
            <a:off x="4506402" y="6629400"/>
            <a:ext cx="914400" cy="914400"/>
            <a:chOff x="4508577" y="6619972"/>
            <a:chExt cx="1207008" cy="1207008"/>
          </a:xfrm>
        </p:grpSpPr>
        <p:pic>
          <p:nvPicPr>
            <p:cNvPr id="51" name="Picture 50" descr="8.BioFrame.png"/>
            <p:cNvPicPr>
              <a:picLocks noChangeAspect="1"/>
            </p:cNvPicPr>
            <p:nvPr/>
          </p:nvPicPr>
          <p:blipFill>
            <a:blip r:embed="rId3"/>
            <a:stretch>
              <a:fillRect/>
            </a:stretch>
          </p:blipFill>
          <p:spPr>
            <a:xfrm>
              <a:off x="4508577" y="6619972"/>
              <a:ext cx="1207008" cy="1207008"/>
            </a:xfrm>
            <a:prstGeom prst="rect">
              <a:avLst/>
            </a:prstGeom>
          </p:spPr>
        </p:pic>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596383" y="6724050"/>
              <a:ext cx="1016000" cy="1010143"/>
            </a:xfrm>
            <a:prstGeom prst="rect">
              <a:avLst/>
            </a:prstGeom>
          </p:spPr>
        </p:pic>
      </p:gr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922" y="5349875"/>
            <a:ext cx="769697" cy="769697"/>
          </a:xfrm>
          <a:prstGeom prst="rect">
            <a:avLst/>
          </a:prstGeom>
        </p:spPr>
      </p:pic>
      <p:pic>
        <p:nvPicPr>
          <p:cNvPr id="5" name="Picture 4"/>
          <p:cNvPicPr>
            <a:picLocks noChangeAspect="1"/>
          </p:cNvPicPr>
          <p:nvPr/>
        </p:nvPicPr>
        <p:blipFill>
          <a:blip r:embed="rId12"/>
          <a:stretch>
            <a:fillRect/>
          </a:stretch>
        </p:blipFill>
        <p:spPr>
          <a:xfrm>
            <a:off x="4573397" y="3861400"/>
            <a:ext cx="769222" cy="769222"/>
          </a:xfrm>
          <a:prstGeom prst="rect">
            <a:avLst/>
          </a:prstGeom>
        </p:spPr>
      </p:pic>
    </p:spTree>
    <p:extLst>
      <p:ext uri="{BB962C8B-B14F-4D97-AF65-F5344CB8AC3E}">
        <p14:creationId xmlns:p14="http://schemas.microsoft.com/office/powerpoint/2010/main" val="53567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Tahoma"/>
                <a:ea typeface="Tahoma"/>
                <a:cs typeface="Tahoma"/>
                <a:sym typeface="Tahoma"/>
              </a:rPr>
              <a:t>Roles and</a:t>
            </a:r>
          </a:p>
          <a:p>
            <a:pPr marL="0" marR="0" lvl="0" indent="0" algn="l" rtl="0">
              <a:spcBef>
                <a:spcPts val="0"/>
              </a:spcBef>
              <a:buSzPct val="25000"/>
              <a:buNone/>
            </a:pPr>
            <a:r>
              <a:rPr lang="en-US" sz="3200">
                <a:solidFill>
                  <a:schemeClr val="dk1"/>
                </a:solidFill>
                <a:latin typeface="Tahoma"/>
                <a:ea typeface="Tahoma"/>
                <a:cs typeface="Tahoma"/>
                <a:sym typeface="Tahoma"/>
              </a:rPr>
              <a:t>Responsibilities Guide</a:t>
            </a:r>
          </a:p>
          <a:p>
            <a:pPr marL="0" marR="0" lvl="0" indent="0" algn="l" rtl="0">
              <a:spcBef>
                <a:spcPts val="0"/>
              </a:spcBef>
              <a:buSzPct val="25000"/>
              <a:buNone/>
            </a:pPr>
            <a:r>
              <a:rPr lang="en-US" sz="2400">
                <a:solidFill>
                  <a:schemeClr val="dk1"/>
                </a:solidFill>
                <a:latin typeface="Trebuchet MS"/>
                <a:ea typeface="Trebuchet MS"/>
                <a:cs typeface="Trebuchet MS"/>
                <a:sym typeface="Trebuchet MS"/>
              </a:rPr>
              <a:t> </a:t>
            </a: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graphicFrame>
        <p:nvGraphicFramePr>
          <p:cNvPr id="112" name="Shape 112"/>
          <p:cNvGraphicFramePr/>
          <p:nvPr>
            <p:extLst>
              <p:ext uri="{D42A27DB-BD31-4B8C-83A1-F6EECF244321}">
                <p14:modId xmlns:p14="http://schemas.microsoft.com/office/powerpoint/2010/main" val="2516453252"/>
              </p:ext>
            </p:extLst>
          </p:nvPr>
        </p:nvGraphicFramePr>
        <p:xfrm>
          <a:off x="1414991" y="3344092"/>
          <a:ext cx="5711850" cy="6233931"/>
        </p:xfrm>
        <a:graphic>
          <a:graphicData uri="http://schemas.openxmlformats.org/drawingml/2006/table">
            <a:tbl>
              <a:tblPr>
                <a:tableStyleId>{2D5ABB26-0587-4C30-8999-92F81FD0307C}</a:tableStyleId>
              </a:tblPr>
              <a:tblGrid>
                <a:gridCol w="1903950">
                  <a:extLst>
                    <a:ext uri="{9D8B030D-6E8A-4147-A177-3AD203B41FA5}">
                      <a16:colId xmlns:a16="http://schemas.microsoft.com/office/drawing/2014/main" val="20000"/>
                    </a:ext>
                  </a:extLst>
                </a:gridCol>
                <a:gridCol w="1903950">
                  <a:extLst>
                    <a:ext uri="{9D8B030D-6E8A-4147-A177-3AD203B41FA5}">
                      <a16:colId xmlns:a16="http://schemas.microsoft.com/office/drawing/2014/main" val="20001"/>
                    </a:ext>
                  </a:extLst>
                </a:gridCol>
                <a:gridCol w="1903950">
                  <a:extLst>
                    <a:ext uri="{9D8B030D-6E8A-4147-A177-3AD203B41FA5}">
                      <a16:colId xmlns:a16="http://schemas.microsoft.com/office/drawing/2014/main" val="20002"/>
                    </a:ext>
                  </a:extLst>
                </a:gridCol>
              </a:tblGrid>
              <a:tr h="374468">
                <a:tc>
                  <a:txBody>
                    <a:bodyPr/>
                    <a:lstStyle/>
                    <a:p>
                      <a:pPr marL="0" marR="0" lvl="0" indent="0" algn="l" rtl="0">
                        <a:lnSpc>
                          <a:spcPct val="115000"/>
                        </a:lnSpc>
                        <a:spcBef>
                          <a:spcPts val="0"/>
                        </a:spcBef>
                        <a:spcAft>
                          <a:spcPts val="0"/>
                        </a:spcAft>
                        <a:buSzPct val="25000"/>
                        <a:buNone/>
                      </a:pPr>
                      <a:r>
                        <a:rPr lang="en-US" sz="1200" b="0" u="none" strike="noStrike" cap="none" dirty="0">
                          <a:latin typeface="Tahoma" panose="020B0604030504040204" pitchFamily="34" charset="0"/>
                          <a:ea typeface="Tahoma" panose="020B0604030504040204" pitchFamily="34" charset="0"/>
                          <a:cs typeface="Tahoma" panose="020B0604030504040204" pitchFamily="34" charset="0"/>
                          <a:sym typeface="Tahoma"/>
                        </a:rPr>
                        <a:t>Project role … </a:t>
                      </a:r>
                      <a:endParaRPr lang="en-US" sz="1200" b="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b="0" u="none" strike="noStrike" cap="none" dirty="0">
                          <a:latin typeface="Tahoma" panose="020B0604030504040204" pitchFamily="34" charset="0"/>
                          <a:ea typeface="Tahoma" panose="020B0604030504040204" pitchFamily="34" charset="0"/>
                          <a:cs typeface="Tahoma" panose="020B0604030504040204" pitchFamily="34" charset="0"/>
                          <a:sym typeface="Tahoma"/>
                        </a:rPr>
                        <a:t>Takes care of … </a:t>
                      </a:r>
                      <a:endParaRPr lang="en-US" sz="1200" b="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b="0" u="none" strike="noStrike" cap="none" dirty="0">
                          <a:latin typeface="Tahoma" panose="020B0604030504040204" pitchFamily="34" charset="0"/>
                          <a:ea typeface="Tahoma" panose="020B0604030504040204" pitchFamily="34" charset="0"/>
                          <a:cs typeface="Tahoma" panose="020B0604030504040204" pitchFamily="34" charset="0"/>
                          <a:sym typeface="Tahoma"/>
                        </a:rPr>
                        <a:t>Typically filled by …</a:t>
                      </a:r>
                      <a:endParaRPr lang="en-US" sz="1200" b="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extLst>
                  <a:ext uri="{0D108BD9-81ED-4DB2-BD59-A6C34878D82A}">
                    <a16:rowId xmlns:a16="http://schemas.microsoft.com/office/drawing/2014/main" val="10000"/>
                  </a:ext>
                </a:extLst>
              </a:tr>
              <a:tr h="1206988">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Decision Maker</a:t>
                      </a:r>
                    </a:p>
                    <a:p>
                      <a:pPr marL="0" marR="0" lvl="0" indent="0" algn="l" rtl="0">
                        <a:lnSpc>
                          <a:spcPct val="115000"/>
                        </a:lnSpc>
                        <a:spcBef>
                          <a:spcPts val="0"/>
                        </a:spcBef>
                        <a:spcAft>
                          <a:spcPts val="0"/>
                        </a:spcAft>
                        <a:buSzPct val="25000"/>
                        <a:buNone/>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3-7</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Final sign off on Vision deliverables</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Engaging key stakeholders such as Council or Administration</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Approving changes in scope or extra work</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Administrator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Communications Director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Director/Chief Information Officer </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Project Manager / Consultant</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1"/>
                  </a:ext>
                </a:extLst>
              </a:tr>
              <a:tr h="151990">
                <a:tc>
                  <a:txBody>
                    <a:bodyPr/>
                    <a:lstStyle/>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solidFill>
                        <a:schemeClr val="tx1"/>
                      </a:solid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lnB w="12700" cap="flat" cmpd="sng" algn="ctr">
                      <a:noFill/>
                      <a:prstDash val="lgDash"/>
                      <a:round/>
                      <a:headEnd type="none" w="med" len="med"/>
                      <a:tailEnd type="none" w="med" len="med"/>
                    </a:lnB>
                  </a:tcPr>
                </a:tc>
                <a:extLst>
                  <a:ext uri="{0D108BD9-81ED-4DB2-BD59-A6C34878D82A}">
                    <a16:rowId xmlns:a16="http://schemas.microsoft.com/office/drawing/2014/main" val="10002"/>
                  </a:ext>
                </a:extLst>
              </a:tr>
              <a:tr h="1206988">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Project Manager</a:t>
                      </a:r>
                    </a:p>
                    <a:p>
                      <a:pPr marL="0" marR="0" lvl="0" indent="0" algn="l" defTabSz="457200" rtl="0" eaLnBrk="1" fontAlgn="auto" latinLnBrk="0" hangingPunct="1">
                        <a:lnSpc>
                          <a:spcPct val="115000"/>
                        </a:lnSpc>
                        <a:spcBef>
                          <a:spcPts val="0"/>
                        </a:spcBef>
                        <a:spcAft>
                          <a:spcPts val="0"/>
                        </a:spcAft>
                        <a:buClrTx/>
                        <a:buSzPct val="25000"/>
                        <a:buFontTx/>
                        <a:buNone/>
                        <a:tabLst/>
                        <a:defRPr/>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8-10</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no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Primary contact with Vision</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Coordinating staff and resources to ensure timely deliverables and productive meetings</a:t>
                      </a:r>
                    </a:p>
                  </a:txBody>
                  <a:tcPr marL="48000" marR="48000" marT="0" marB="0">
                    <a:lnT w="12700" cap="flat" cmpd="sng" algn="ctr">
                      <a:no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Communications Director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Public Information Officer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Director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Webmaster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Assistant Manager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Project Manager / Consultant</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noFill/>
                      <a:prstDash val="lgDash"/>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3"/>
                  </a:ext>
                </a:extLst>
              </a:tr>
              <a:tr h="204442">
                <a:tc>
                  <a:txBody>
                    <a:bodyPr/>
                    <a:lstStyle/>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0004"/>
                  </a:ext>
                </a:extLst>
              </a:tr>
              <a:tr h="903007">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Contact</a:t>
                      </a:r>
                    </a:p>
                    <a:p>
                      <a:pPr marL="0" marR="0" lvl="0" indent="0" algn="l" defTabSz="457200" rtl="0" eaLnBrk="1" fontAlgn="auto" latinLnBrk="0" hangingPunct="1">
                        <a:lnSpc>
                          <a:spcPct val="115000"/>
                        </a:lnSpc>
                        <a:spcBef>
                          <a:spcPts val="0"/>
                        </a:spcBef>
                        <a:spcAft>
                          <a:spcPts val="0"/>
                        </a:spcAft>
                        <a:buClrTx/>
                        <a:buSzPct val="25000"/>
                        <a:buFontTx/>
                        <a:buNone/>
                        <a:tabLst/>
                        <a:defRPr/>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2-4</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Coordinates with Vision primarily during the Go Live phase of the project</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DNS updates</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Email questions / setup</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Director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Webmaster</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5"/>
                  </a:ext>
                </a:extLst>
              </a:tr>
              <a:tr h="151990">
                <a:tc>
                  <a:txBody>
                    <a:bodyPr/>
                    <a:lstStyle/>
                    <a:p>
                      <a:pPr marL="0" marR="0" lvl="0" indent="0" algn="l" rtl="0">
                        <a:lnSpc>
                          <a:spcPct val="115000"/>
                        </a:lnSpc>
                        <a:spcBef>
                          <a:spcPts val="0"/>
                        </a:spcBef>
                        <a:spcAft>
                          <a:spcPts val="0"/>
                        </a:spcAft>
                        <a:buSzPct val="25000"/>
                        <a:buNone/>
                      </a:pPr>
                      <a:endParaRPr lang="en-US" sz="900" b="1"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0006"/>
                  </a:ext>
                </a:extLst>
              </a:tr>
              <a:tr h="751017">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Content &amp; Assets </a:t>
                      </a:r>
                      <a:b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b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Coordinator</a:t>
                      </a:r>
                    </a:p>
                    <a:p>
                      <a:pPr marL="0" marR="0" lvl="0" indent="0" algn="l" defTabSz="457200" rtl="0" eaLnBrk="1" fontAlgn="auto" latinLnBrk="0" hangingPunct="1">
                        <a:lnSpc>
                          <a:spcPct val="115000"/>
                        </a:lnSpc>
                        <a:spcBef>
                          <a:spcPts val="0"/>
                        </a:spcBef>
                        <a:spcAft>
                          <a:spcPts val="0"/>
                        </a:spcAft>
                        <a:buClrTx/>
                        <a:buSzPct val="25000"/>
                        <a:buFontTx/>
                        <a:buNone/>
                        <a:tabLst/>
                        <a:defRPr/>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5-8</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Gathers all images, documents, branding, videos, logos etc. that will be added to the website</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Marketing Coordinator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Public Information Officer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Webmaster</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7"/>
                  </a:ext>
                </a:extLst>
              </a:tr>
              <a:tr h="177728">
                <a:tc>
                  <a:txBody>
                    <a:bodyPr/>
                    <a:lstStyle/>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0008"/>
                  </a:ext>
                </a:extLst>
              </a:tr>
              <a:tr h="903007">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Billing Contact</a:t>
                      </a:r>
                    </a:p>
                    <a:p>
                      <a:pPr marL="0" marR="0" lvl="0" indent="0" algn="l" defTabSz="457200" rtl="0" eaLnBrk="1" fontAlgn="auto" latinLnBrk="0" hangingPunct="1">
                        <a:lnSpc>
                          <a:spcPct val="115000"/>
                        </a:lnSpc>
                        <a:spcBef>
                          <a:spcPts val="0"/>
                        </a:spcBef>
                        <a:spcAft>
                          <a:spcPts val="0"/>
                        </a:spcAft>
                        <a:buClrTx/>
                        <a:buSzPct val="25000"/>
                        <a:buFontTx/>
                        <a:buNone/>
                        <a:tabLst/>
                        <a:defRPr/>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2</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Interface with Vision to ensure prompt billing</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Resolve any questions about the  billing of the project</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Assistant Manager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Clerk</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Finance Director</a:t>
                      </a:r>
                    </a:p>
                  </a:txBody>
                  <a:tcPr marL="48000" marR="48000" marT="0" marB="0"/>
                </a:tc>
                <a:extLst>
                  <a:ext uri="{0D108BD9-81ED-4DB2-BD59-A6C34878D82A}">
                    <a16:rowId xmlns:a16="http://schemas.microsoft.com/office/drawing/2014/main" val="10009"/>
                  </a:ext>
                </a:extLst>
              </a:tr>
            </a:tbl>
          </a:graphicData>
        </a:graphic>
      </p:graphicFrame>
      <p:sp>
        <p:nvSpPr>
          <p:cNvPr id="113" name="Shape 113"/>
          <p:cNvSpPr/>
          <p:nvPr/>
        </p:nvSpPr>
        <p:spPr>
          <a:xfrm>
            <a:off x="1327666" y="2721944"/>
            <a:ext cx="5799150" cy="36933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ahoma"/>
              <a:buNone/>
            </a:pPr>
            <a:r>
              <a:rPr lang="en-US" sz="900" dirty="0">
                <a:solidFill>
                  <a:srgbClr val="000000"/>
                </a:solidFill>
                <a:latin typeface="Tahoma"/>
                <a:ea typeface="Tahoma"/>
                <a:cs typeface="Tahoma"/>
                <a:sym typeface="Tahoma"/>
              </a:rPr>
              <a:t>The following guide is intended to help you identify who should be involved and in what capacity. Keep in mind it might make sense for multiple people to fulfill a specific role, or for one person to fill multiple roles.</a:t>
            </a:r>
          </a:p>
        </p:txBody>
      </p:sp>
    </p:spTree>
    <p:extLst>
      <p:ext uri="{BB962C8B-B14F-4D97-AF65-F5344CB8AC3E}">
        <p14:creationId xmlns:p14="http://schemas.microsoft.com/office/powerpoint/2010/main" val="117583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34353" y="9469678"/>
            <a:ext cx="99060" cy="173990"/>
          </a:xfrm>
          <a:prstGeom prst="rect">
            <a:avLst/>
          </a:prstGeom>
        </p:spPr>
        <p:txBody>
          <a:bodyPr vert="horz" wrap="square" lIns="0" tIns="0" rIns="0" bIns="0" rtlCol="0">
            <a:spAutoFit/>
          </a:bodyPr>
          <a:lstStyle/>
          <a:p>
            <a:pPr marL="12700">
              <a:lnSpc>
                <a:spcPct val="100000"/>
              </a:lnSpc>
            </a:pPr>
            <a:r>
              <a:rPr sz="1050" dirty="0">
                <a:latin typeface="Tahoma"/>
                <a:cs typeface="Tahoma"/>
              </a:rPr>
              <a:t>7</a:t>
            </a:r>
            <a:endParaRPr sz="1050">
              <a:latin typeface="Tahoma"/>
              <a:cs typeface="Tahoma"/>
            </a:endParaRPr>
          </a:p>
        </p:txBody>
      </p:sp>
      <p:sp>
        <p:nvSpPr>
          <p:cNvPr id="3" name="object 3"/>
          <p:cNvSpPr/>
          <p:nvPr/>
        </p:nvSpPr>
        <p:spPr>
          <a:xfrm>
            <a:off x="1399032" y="1629155"/>
            <a:ext cx="5551932" cy="48112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240534"/>
            <a:ext cx="829056" cy="881786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402841" y="1302384"/>
            <a:ext cx="1672589" cy="196850"/>
          </a:xfrm>
          <a:prstGeom prst="rect">
            <a:avLst/>
          </a:prstGeom>
        </p:spPr>
        <p:txBody>
          <a:bodyPr vert="horz" wrap="square" lIns="0" tIns="0" rIns="0" bIns="0" rtlCol="0">
            <a:spAutoFit/>
          </a:bodyPr>
          <a:lstStyle/>
          <a:p>
            <a:pPr marL="12700">
              <a:lnSpc>
                <a:spcPct val="100000"/>
              </a:lnSpc>
            </a:pPr>
            <a:r>
              <a:rPr sz="1200" b="1" spc="-5" dirty="0">
                <a:solidFill>
                  <a:srgbClr val="381F6B"/>
                </a:solidFill>
                <a:latin typeface="Tahoma"/>
                <a:cs typeface="Tahoma"/>
              </a:rPr>
              <a:t>Implementation</a:t>
            </a:r>
            <a:r>
              <a:rPr sz="1200" b="1" spc="-55" dirty="0">
                <a:solidFill>
                  <a:srgbClr val="381F6B"/>
                </a:solidFill>
                <a:latin typeface="Tahoma"/>
                <a:cs typeface="Tahoma"/>
              </a:rPr>
              <a:t> </a:t>
            </a:r>
            <a:r>
              <a:rPr sz="1200" b="1" spc="-5" dirty="0">
                <a:solidFill>
                  <a:srgbClr val="381F6B"/>
                </a:solidFill>
                <a:latin typeface="Tahoma"/>
                <a:cs typeface="Tahoma"/>
              </a:rPr>
              <a:t>Flow</a:t>
            </a:r>
            <a:endParaRPr sz="1200">
              <a:latin typeface="Tahoma"/>
              <a:cs typeface="Tahoma"/>
            </a:endParaRPr>
          </a:p>
        </p:txBody>
      </p:sp>
      <p:sp>
        <p:nvSpPr>
          <p:cNvPr id="6" name="object 6"/>
          <p:cNvSpPr txBox="1"/>
          <p:nvPr/>
        </p:nvSpPr>
        <p:spPr>
          <a:xfrm>
            <a:off x="2919729" y="1922018"/>
            <a:ext cx="1654810" cy="699770"/>
          </a:xfrm>
          <a:prstGeom prst="rect">
            <a:avLst/>
          </a:prstGeom>
        </p:spPr>
        <p:txBody>
          <a:bodyPr vert="horz" wrap="square" lIns="0" tIns="0" rIns="0" bIns="0" rtlCol="0">
            <a:spAutoFit/>
          </a:bodyPr>
          <a:lstStyle/>
          <a:p>
            <a:pPr marL="12700">
              <a:lnSpc>
                <a:spcPct val="100000"/>
              </a:lnSpc>
            </a:pPr>
            <a:r>
              <a:rPr sz="900" b="1" spc="-5" dirty="0">
                <a:solidFill>
                  <a:srgbClr val="FFFFFF"/>
                </a:solidFill>
                <a:latin typeface="Tahoma"/>
                <a:cs typeface="Tahoma"/>
              </a:rPr>
              <a:t>Deliverables:</a:t>
            </a:r>
            <a:endParaRPr sz="900">
              <a:latin typeface="Tahoma"/>
              <a:cs typeface="Tahoma"/>
            </a:endParaRPr>
          </a:p>
          <a:p>
            <a:pPr marL="12700" marR="5080">
              <a:lnSpc>
                <a:spcPct val="100000"/>
              </a:lnSpc>
            </a:pPr>
            <a:r>
              <a:rPr sz="900" dirty="0">
                <a:solidFill>
                  <a:srgbClr val="FFFFFF"/>
                </a:solidFill>
                <a:latin typeface="Tahoma"/>
                <a:cs typeface="Tahoma"/>
              </a:rPr>
              <a:t>UX </a:t>
            </a:r>
            <a:r>
              <a:rPr sz="900" spc="-5" dirty="0">
                <a:solidFill>
                  <a:srgbClr val="FFFFFF"/>
                </a:solidFill>
                <a:latin typeface="Tahoma"/>
                <a:cs typeface="Tahoma"/>
              </a:rPr>
              <a:t>Analysis </a:t>
            </a:r>
            <a:r>
              <a:rPr sz="900" dirty="0">
                <a:solidFill>
                  <a:srgbClr val="FFFFFF"/>
                </a:solidFill>
                <a:latin typeface="Tahoma"/>
                <a:cs typeface="Tahoma"/>
              </a:rPr>
              <a:t>&amp; </a:t>
            </a:r>
            <a:r>
              <a:rPr sz="900" spc="-5" dirty="0">
                <a:solidFill>
                  <a:srgbClr val="FFFFFF"/>
                </a:solidFill>
                <a:latin typeface="Tahoma"/>
                <a:cs typeface="Tahoma"/>
              </a:rPr>
              <a:t>Consultation  Content </a:t>
            </a:r>
            <a:r>
              <a:rPr sz="900" spc="-10" dirty="0">
                <a:solidFill>
                  <a:srgbClr val="FFFFFF"/>
                </a:solidFill>
                <a:latin typeface="Tahoma"/>
                <a:cs typeface="Tahoma"/>
              </a:rPr>
              <a:t>Strategy  </a:t>
            </a:r>
            <a:r>
              <a:rPr sz="900" spc="-5" dirty="0">
                <a:solidFill>
                  <a:srgbClr val="FFFFFF"/>
                </a:solidFill>
                <a:latin typeface="Tahoma"/>
                <a:cs typeface="Tahoma"/>
              </a:rPr>
              <a:t>Collect/Compile Logos </a:t>
            </a:r>
            <a:r>
              <a:rPr sz="900" dirty="0">
                <a:solidFill>
                  <a:srgbClr val="FFFFFF"/>
                </a:solidFill>
                <a:latin typeface="Tahoma"/>
                <a:cs typeface="Tahoma"/>
              </a:rPr>
              <a:t>&amp; </a:t>
            </a:r>
            <a:r>
              <a:rPr sz="900" spc="-5" dirty="0">
                <a:solidFill>
                  <a:srgbClr val="FFFFFF"/>
                </a:solidFill>
                <a:latin typeface="Tahoma"/>
                <a:cs typeface="Tahoma"/>
              </a:rPr>
              <a:t>Images  Approved Homepage</a:t>
            </a:r>
            <a:r>
              <a:rPr sz="900" spc="-20" dirty="0">
                <a:solidFill>
                  <a:srgbClr val="FFFFFF"/>
                </a:solidFill>
                <a:latin typeface="Tahoma"/>
                <a:cs typeface="Tahoma"/>
              </a:rPr>
              <a:t> </a:t>
            </a:r>
            <a:r>
              <a:rPr sz="900" spc="-5" dirty="0">
                <a:solidFill>
                  <a:srgbClr val="FFFFFF"/>
                </a:solidFill>
                <a:latin typeface="Tahoma"/>
                <a:cs typeface="Tahoma"/>
              </a:rPr>
              <a:t>Layout</a:t>
            </a:r>
            <a:endParaRPr sz="900">
              <a:latin typeface="Tahoma"/>
              <a:cs typeface="Tahoma"/>
            </a:endParaRPr>
          </a:p>
        </p:txBody>
      </p:sp>
      <p:sp>
        <p:nvSpPr>
          <p:cNvPr id="7" name="object 7"/>
          <p:cNvSpPr txBox="1"/>
          <p:nvPr/>
        </p:nvSpPr>
        <p:spPr>
          <a:xfrm>
            <a:off x="5421884" y="1921764"/>
            <a:ext cx="600710" cy="295910"/>
          </a:xfrm>
          <a:prstGeom prst="rect">
            <a:avLst/>
          </a:prstGeom>
        </p:spPr>
        <p:txBody>
          <a:bodyPr vert="horz" wrap="square" lIns="0" tIns="0" rIns="0" bIns="0" rtlCol="0">
            <a:spAutoFit/>
          </a:bodyPr>
          <a:lstStyle/>
          <a:p>
            <a:pPr marL="12700">
              <a:lnSpc>
                <a:spcPct val="100000"/>
              </a:lnSpc>
            </a:pPr>
            <a:r>
              <a:rPr sz="950" b="1" spc="-5" dirty="0">
                <a:solidFill>
                  <a:srgbClr val="FFFFFF"/>
                </a:solidFill>
                <a:latin typeface="Tahoma"/>
                <a:cs typeface="Tahoma"/>
              </a:rPr>
              <a:t>Duration:</a:t>
            </a:r>
            <a:endParaRPr sz="950">
              <a:latin typeface="Tahoma"/>
              <a:cs typeface="Tahoma"/>
            </a:endParaRPr>
          </a:p>
          <a:p>
            <a:pPr marL="12700">
              <a:lnSpc>
                <a:spcPct val="100000"/>
              </a:lnSpc>
            </a:pPr>
            <a:r>
              <a:rPr sz="900" dirty="0">
                <a:solidFill>
                  <a:srgbClr val="FFFFFF"/>
                </a:solidFill>
                <a:latin typeface="Tahoma"/>
                <a:cs typeface="Tahoma"/>
              </a:rPr>
              <a:t>5</a:t>
            </a:r>
            <a:r>
              <a:rPr sz="900" spc="-95" dirty="0">
                <a:solidFill>
                  <a:srgbClr val="FFFFFF"/>
                </a:solidFill>
                <a:latin typeface="Tahoma"/>
                <a:cs typeface="Tahoma"/>
              </a:rPr>
              <a:t> </a:t>
            </a:r>
            <a:r>
              <a:rPr sz="900" spc="-5" dirty="0">
                <a:solidFill>
                  <a:srgbClr val="FFFFFF"/>
                </a:solidFill>
                <a:latin typeface="Tahoma"/>
                <a:cs typeface="Tahoma"/>
              </a:rPr>
              <a:t>Weeks</a:t>
            </a:r>
            <a:endParaRPr sz="900">
              <a:latin typeface="Tahoma"/>
              <a:cs typeface="Tahoma"/>
            </a:endParaRPr>
          </a:p>
        </p:txBody>
      </p:sp>
      <p:sp>
        <p:nvSpPr>
          <p:cNvPr id="8" name="object 8"/>
          <p:cNvSpPr txBox="1"/>
          <p:nvPr/>
        </p:nvSpPr>
        <p:spPr>
          <a:xfrm>
            <a:off x="2919729" y="3063240"/>
            <a:ext cx="2269490" cy="699770"/>
          </a:xfrm>
          <a:prstGeom prst="rect">
            <a:avLst/>
          </a:prstGeom>
        </p:spPr>
        <p:txBody>
          <a:bodyPr vert="horz" wrap="square" lIns="0" tIns="0" rIns="0" bIns="0" rtlCol="0">
            <a:spAutoFit/>
          </a:bodyPr>
          <a:lstStyle/>
          <a:p>
            <a:pPr marL="12700">
              <a:lnSpc>
                <a:spcPct val="100000"/>
              </a:lnSpc>
            </a:pPr>
            <a:r>
              <a:rPr sz="900" b="1" spc="-5" dirty="0">
                <a:solidFill>
                  <a:srgbClr val="FFFFFF"/>
                </a:solidFill>
                <a:latin typeface="Tahoma"/>
                <a:cs typeface="Tahoma"/>
              </a:rPr>
              <a:t>Deliverables:</a:t>
            </a:r>
            <a:endParaRPr sz="900">
              <a:latin typeface="Tahoma"/>
              <a:cs typeface="Tahoma"/>
            </a:endParaRPr>
          </a:p>
          <a:p>
            <a:pPr marL="121920" marR="401955" indent="-109855">
              <a:lnSpc>
                <a:spcPct val="100000"/>
              </a:lnSpc>
            </a:pPr>
            <a:r>
              <a:rPr sz="900" spc="-5" dirty="0">
                <a:solidFill>
                  <a:srgbClr val="FFFFFF"/>
                </a:solidFill>
                <a:latin typeface="Tahoma"/>
                <a:cs typeface="Tahoma"/>
              </a:rPr>
              <a:t>Design Visioning </a:t>
            </a:r>
            <a:r>
              <a:rPr sz="900" dirty="0">
                <a:solidFill>
                  <a:srgbClr val="FFFFFF"/>
                </a:solidFill>
                <a:latin typeface="Tahoma"/>
                <a:cs typeface="Tahoma"/>
              </a:rPr>
              <a:t>&amp; </a:t>
            </a:r>
            <a:r>
              <a:rPr sz="900" spc="-5" dirty="0">
                <a:solidFill>
                  <a:srgbClr val="FFFFFF"/>
                </a:solidFill>
                <a:latin typeface="Tahoma"/>
                <a:cs typeface="Tahoma"/>
              </a:rPr>
              <a:t>Consultation </a:t>
            </a:r>
            <a:r>
              <a:rPr sz="900" dirty="0">
                <a:solidFill>
                  <a:srgbClr val="FFFFFF"/>
                </a:solidFill>
                <a:latin typeface="Tahoma"/>
                <a:cs typeface="Tahoma"/>
              </a:rPr>
              <a:t>with  </a:t>
            </a:r>
            <a:r>
              <a:rPr sz="900" spc="-5" dirty="0">
                <a:solidFill>
                  <a:srgbClr val="FFFFFF"/>
                </a:solidFill>
                <a:latin typeface="Tahoma"/>
                <a:cs typeface="Tahoma"/>
              </a:rPr>
              <a:t>Graphic</a:t>
            </a:r>
            <a:r>
              <a:rPr sz="900" spc="-80" dirty="0">
                <a:solidFill>
                  <a:srgbClr val="FFFFFF"/>
                </a:solidFill>
                <a:latin typeface="Tahoma"/>
                <a:cs typeface="Tahoma"/>
              </a:rPr>
              <a:t> </a:t>
            </a:r>
            <a:r>
              <a:rPr sz="900" spc="-5" dirty="0">
                <a:solidFill>
                  <a:srgbClr val="FFFFFF"/>
                </a:solidFill>
                <a:latin typeface="Tahoma"/>
                <a:cs typeface="Tahoma"/>
              </a:rPr>
              <a:t>Designer</a:t>
            </a:r>
            <a:endParaRPr sz="900">
              <a:latin typeface="Tahoma"/>
              <a:cs typeface="Tahoma"/>
            </a:endParaRPr>
          </a:p>
          <a:p>
            <a:pPr marL="12700" marR="5080">
              <a:lnSpc>
                <a:spcPct val="100000"/>
              </a:lnSpc>
            </a:pPr>
            <a:r>
              <a:rPr sz="900" spc="-5" dirty="0">
                <a:solidFill>
                  <a:srgbClr val="FFFFFF"/>
                </a:solidFill>
                <a:latin typeface="Tahoma"/>
                <a:cs typeface="Tahoma"/>
              </a:rPr>
              <a:t>Initial Design Concepts </a:t>
            </a:r>
            <a:r>
              <a:rPr sz="900" dirty="0">
                <a:solidFill>
                  <a:srgbClr val="FFFFFF"/>
                </a:solidFill>
                <a:latin typeface="Tahoma"/>
                <a:cs typeface="Tahoma"/>
              </a:rPr>
              <a:t>&amp; </a:t>
            </a:r>
            <a:r>
              <a:rPr sz="900" spc="-5" dirty="0">
                <a:solidFill>
                  <a:srgbClr val="FFFFFF"/>
                </a:solidFill>
                <a:latin typeface="Tahoma"/>
                <a:cs typeface="Tahoma"/>
              </a:rPr>
              <a:t>Revisions  Approved Homepage </a:t>
            </a:r>
            <a:r>
              <a:rPr sz="900" dirty="0">
                <a:solidFill>
                  <a:srgbClr val="FFFFFF"/>
                </a:solidFill>
                <a:latin typeface="Tahoma"/>
                <a:cs typeface="Tahoma"/>
              </a:rPr>
              <a:t>&amp; </a:t>
            </a:r>
            <a:r>
              <a:rPr sz="900" spc="-5" dirty="0">
                <a:solidFill>
                  <a:srgbClr val="FFFFFF"/>
                </a:solidFill>
                <a:latin typeface="Tahoma"/>
                <a:cs typeface="Tahoma"/>
              </a:rPr>
              <a:t>Interior Page</a:t>
            </a:r>
            <a:r>
              <a:rPr sz="900" spc="30" dirty="0">
                <a:solidFill>
                  <a:srgbClr val="FFFFFF"/>
                </a:solidFill>
                <a:latin typeface="Tahoma"/>
                <a:cs typeface="Tahoma"/>
              </a:rPr>
              <a:t> </a:t>
            </a:r>
            <a:r>
              <a:rPr sz="900" spc="-5" dirty="0">
                <a:solidFill>
                  <a:srgbClr val="FFFFFF"/>
                </a:solidFill>
                <a:latin typeface="Tahoma"/>
                <a:cs typeface="Tahoma"/>
              </a:rPr>
              <a:t>Design</a:t>
            </a:r>
            <a:endParaRPr sz="900">
              <a:latin typeface="Tahoma"/>
              <a:cs typeface="Tahoma"/>
            </a:endParaRPr>
          </a:p>
        </p:txBody>
      </p:sp>
      <p:sp>
        <p:nvSpPr>
          <p:cNvPr id="9" name="object 9"/>
          <p:cNvSpPr txBox="1"/>
          <p:nvPr/>
        </p:nvSpPr>
        <p:spPr>
          <a:xfrm>
            <a:off x="5421884" y="3063240"/>
            <a:ext cx="571500" cy="288290"/>
          </a:xfrm>
          <a:prstGeom prst="rect">
            <a:avLst/>
          </a:prstGeom>
        </p:spPr>
        <p:txBody>
          <a:bodyPr vert="horz" wrap="square" lIns="0" tIns="0" rIns="0" bIns="0" rtlCol="0">
            <a:spAutoFit/>
          </a:bodyPr>
          <a:lstStyle/>
          <a:p>
            <a:pPr marL="12700">
              <a:lnSpc>
                <a:spcPct val="100000"/>
              </a:lnSpc>
            </a:pPr>
            <a:r>
              <a:rPr sz="900" b="1" spc="-5" dirty="0">
                <a:solidFill>
                  <a:srgbClr val="FFFFFF"/>
                </a:solidFill>
                <a:latin typeface="Tahoma"/>
                <a:cs typeface="Tahoma"/>
              </a:rPr>
              <a:t>Duration:</a:t>
            </a:r>
            <a:endParaRPr sz="900">
              <a:latin typeface="Tahoma"/>
              <a:cs typeface="Tahoma"/>
            </a:endParaRPr>
          </a:p>
          <a:p>
            <a:pPr marL="12700">
              <a:lnSpc>
                <a:spcPct val="100000"/>
              </a:lnSpc>
            </a:pPr>
            <a:r>
              <a:rPr sz="900" dirty="0">
                <a:solidFill>
                  <a:srgbClr val="FFFFFF"/>
                </a:solidFill>
                <a:latin typeface="Tahoma"/>
                <a:cs typeface="Tahoma"/>
              </a:rPr>
              <a:t>6</a:t>
            </a:r>
            <a:r>
              <a:rPr sz="900" spc="-95" dirty="0">
                <a:solidFill>
                  <a:srgbClr val="FFFFFF"/>
                </a:solidFill>
                <a:latin typeface="Tahoma"/>
                <a:cs typeface="Tahoma"/>
              </a:rPr>
              <a:t> </a:t>
            </a:r>
            <a:r>
              <a:rPr sz="900" spc="-5" dirty="0">
                <a:solidFill>
                  <a:srgbClr val="FFFFFF"/>
                </a:solidFill>
                <a:latin typeface="Tahoma"/>
                <a:cs typeface="Tahoma"/>
              </a:rPr>
              <a:t>Weeks</a:t>
            </a:r>
            <a:endParaRPr sz="900">
              <a:latin typeface="Tahoma"/>
              <a:cs typeface="Tahoma"/>
            </a:endParaRPr>
          </a:p>
        </p:txBody>
      </p:sp>
      <p:sp>
        <p:nvSpPr>
          <p:cNvPr id="10" name="object 10"/>
          <p:cNvSpPr txBox="1"/>
          <p:nvPr/>
        </p:nvSpPr>
        <p:spPr>
          <a:xfrm>
            <a:off x="2919729" y="4204080"/>
            <a:ext cx="2239010" cy="836930"/>
          </a:xfrm>
          <a:prstGeom prst="rect">
            <a:avLst/>
          </a:prstGeom>
        </p:spPr>
        <p:txBody>
          <a:bodyPr vert="horz" wrap="square" lIns="0" tIns="0" rIns="0" bIns="0" rtlCol="0">
            <a:spAutoFit/>
          </a:bodyPr>
          <a:lstStyle/>
          <a:p>
            <a:pPr marL="12700" marR="972819">
              <a:lnSpc>
                <a:spcPct val="100000"/>
              </a:lnSpc>
            </a:pPr>
            <a:r>
              <a:rPr sz="900" b="1" spc="-5" dirty="0">
                <a:solidFill>
                  <a:srgbClr val="FFFFFF"/>
                </a:solidFill>
                <a:latin typeface="Tahoma"/>
                <a:cs typeface="Tahoma"/>
              </a:rPr>
              <a:t>Deliverables:  </a:t>
            </a:r>
            <a:r>
              <a:rPr sz="900" spc="-5" dirty="0">
                <a:solidFill>
                  <a:srgbClr val="FFFFFF"/>
                </a:solidFill>
                <a:latin typeface="Tahoma"/>
                <a:cs typeface="Tahoma"/>
              </a:rPr>
              <a:t>Programming </a:t>
            </a:r>
            <a:r>
              <a:rPr sz="900" dirty="0">
                <a:solidFill>
                  <a:srgbClr val="FFFFFF"/>
                </a:solidFill>
                <a:latin typeface="Tahoma"/>
                <a:cs typeface="Tahoma"/>
              </a:rPr>
              <a:t>of</a:t>
            </a:r>
            <a:r>
              <a:rPr sz="900" spc="-55" dirty="0">
                <a:solidFill>
                  <a:srgbClr val="FFFFFF"/>
                </a:solidFill>
                <a:latin typeface="Tahoma"/>
                <a:cs typeface="Tahoma"/>
              </a:rPr>
              <a:t> </a:t>
            </a:r>
            <a:r>
              <a:rPr sz="900" spc="-5" dirty="0">
                <a:solidFill>
                  <a:srgbClr val="FFFFFF"/>
                </a:solidFill>
                <a:latin typeface="Tahoma"/>
                <a:cs typeface="Tahoma"/>
              </a:rPr>
              <a:t>Website  User Acceptance</a:t>
            </a:r>
            <a:r>
              <a:rPr sz="900" spc="-60" dirty="0">
                <a:solidFill>
                  <a:srgbClr val="FFFFFF"/>
                </a:solidFill>
                <a:latin typeface="Tahoma"/>
                <a:cs typeface="Tahoma"/>
              </a:rPr>
              <a:t> </a:t>
            </a:r>
            <a:r>
              <a:rPr sz="900" spc="-5" dirty="0">
                <a:solidFill>
                  <a:srgbClr val="FFFFFF"/>
                </a:solidFill>
                <a:latin typeface="Tahoma"/>
                <a:cs typeface="Tahoma"/>
              </a:rPr>
              <a:t>Testing</a:t>
            </a:r>
            <a:endParaRPr sz="900">
              <a:latin typeface="Tahoma"/>
              <a:cs typeface="Tahoma"/>
            </a:endParaRPr>
          </a:p>
          <a:p>
            <a:pPr marL="12700" marR="5080">
              <a:lnSpc>
                <a:spcPct val="100000"/>
              </a:lnSpc>
            </a:pPr>
            <a:r>
              <a:rPr sz="900" spc="-5" dirty="0">
                <a:solidFill>
                  <a:srgbClr val="FFFFFF"/>
                </a:solidFill>
                <a:latin typeface="Tahoma"/>
                <a:cs typeface="Tahoma"/>
              </a:rPr>
              <a:t>Content </a:t>
            </a:r>
            <a:r>
              <a:rPr sz="900" spc="-10" dirty="0">
                <a:solidFill>
                  <a:srgbClr val="FFFFFF"/>
                </a:solidFill>
                <a:latin typeface="Tahoma"/>
                <a:cs typeface="Tahoma"/>
              </a:rPr>
              <a:t>Preparation </a:t>
            </a:r>
            <a:r>
              <a:rPr sz="900" dirty="0">
                <a:solidFill>
                  <a:srgbClr val="FFFFFF"/>
                </a:solidFill>
                <a:latin typeface="Tahoma"/>
                <a:cs typeface="Tahoma"/>
              </a:rPr>
              <a:t>&amp; </a:t>
            </a:r>
            <a:r>
              <a:rPr sz="900" spc="-5" dirty="0">
                <a:solidFill>
                  <a:srgbClr val="FFFFFF"/>
                </a:solidFill>
                <a:latin typeface="Tahoma"/>
                <a:cs typeface="Tahoma"/>
              </a:rPr>
              <a:t>Migration  Identification </a:t>
            </a:r>
            <a:r>
              <a:rPr sz="900" dirty="0">
                <a:solidFill>
                  <a:srgbClr val="FFFFFF"/>
                </a:solidFill>
                <a:latin typeface="Tahoma"/>
                <a:cs typeface="Tahoma"/>
              </a:rPr>
              <a:t>of </a:t>
            </a:r>
            <a:r>
              <a:rPr sz="900" spc="-5" dirty="0">
                <a:solidFill>
                  <a:srgbClr val="FFFFFF"/>
                </a:solidFill>
                <a:latin typeface="Tahoma"/>
                <a:cs typeface="Tahoma"/>
              </a:rPr>
              <a:t>Additional Work </a:t>
            </a:r>
            <a:r>
              <a:rPr sz="900" dirty="0">
                <a:solidFill>
                  <a:srgbClr val="FFFFFF"/>
                </a:solidFill>
                <a:latin typeface="Tahoma"/>
                <a:cs typeface="Tahoma"/>
              </a:rPr>
              <a:t>(if </a:t>
            </a:r>
            <a:r>
              <a:rPr sz="900" spc="-10" dirty="0">
                <a:solidFill>
                  <a:srgbClr val="FFFFFF"/>
                </a:solidFill>
                <a:latin typeface="Tahoma"/>
                <a:cs typeface="Tahoma"/>
              </a:rPr>
              <a:t>needed)  </a:t>
            </a:r>
            <a:r>
              <a:rPr sz="900" dirty="0">
                <a:solidFill>
                  <a:srgbClr val="FFFFFF"/>
                </a:solidFill>
                <a:latin typeface="Tahoma"/>
                <a:cs typeface="Tahoma"/>
              </a:rPr>
              <a:t>End </a:t>
            </a:r>
            <a:r>
              <a:rPr sz="900" spc="-10" dirty="0">
                <a:solidFill>
                  <a:srgbClr val="FFFFFF"/>
                </a:solidFill>
                <a:latin typeface="Tahoma"/>
                <a:cs typeface="Tahoma"/>
              </a:rPr>
              <a:t>User </a:t>
            </a:r>
            <a:r>
              <a:rPr sz="900" spc="-5" dirty="0">
                <a:solidFill>
                  <a:srgbClr val="FFFFFF"/>
                </a:solidFill>
                <a:latin typeface="Tahoma"/>
                <a:cs typeface="Tahoma"/>
              </a:rPr>
              <a:t>Training </a:t>
            </a:r>
            <a:r>
              <a:rPr sz="900" dirty="0">
                <a:solidFill>
                  <a:srgbClr val="FFFFFF"/>
                </a:solidFill>
                <a:latin typeface="Tahoma"/>
                <a:cs typeface="Tahoma"/>
              </a:rPr>
              <a:t>on</a:t>
            </a:r>
            <a:r>
              <a:rPr sz="900" spc="-5" dirty="0">
                <a:solidFill>
                  <a:srgbClr val="FFFFFF"/>
                </a:solidFill>
                <a:latin typeface="Tahoma"/>
                <a:cs typeface="Tahoma"/>
              </a:rPr>
              <a:t> visionLive™</a:t>
            </a:r>
            <a:endParaRPr sz="900">
              <a:latin typeface="Tahoma"/>
              <a:cs typeface="Tahoma"/>
            </a:endParaRPr>
          </a:p>
        </p:txBody>
      </p:sp>
      <p:sp>
        <p:nvSpPr>
          <p:cNvPr id="11" name="object 11"/>
          <p:cNvSpPr txBox="1"/>
          <p:nvPr/>
        </p:nvSpPr>
        <p:spPr>
          <a:xfrm>
            <a:off x="5421884" y="4203827"/>
            <a:ext cx="600710" cy="295910"/>
          </a:xfrm>
          <a:prstGeom prst="rect">
            <a:avLst/>
          </a:prstGeom>
        </p:spPr>
        <p:txBody>
          <a:bodyPr vert="horz" wrap="square" lIns="0" tIns="0" rIns="0" bIns="0" rtlCol="0">
            <a:spAutoFit/>
          </a:bodyPr>
          <a:lstStyle/>
          <a:p>
            <a:pPr marL="12700">
              <a:lnSpc>
                <a:spcPct val="100000"/>
              </a:lnSpc>
            </a:pPr>
            <a:r>
              <a:rPr sz="950" b="1" spc="-5" dirty="0">
                <a:solidFill>
                  <a:srgbClr val="FFFFFF"/>
                </a:solidFill>
                <a:latin typeface="Tahoma"/>
                <a:cs typeface="Tahoma"/>
              </a:rPr>
              <a:t>Duration:</a:t>
            </a:r>
            <a:endParaRPr sz="950">
              <a:latin typeface="Tahoma"/>
              <a:cs typeface="Tahoma"/>
            </a:endParaRPr>
          </a:p>
          <a:p>
            <a:pPr marL="12700">
              <a:lnSpc>
                <a:spcPct val="100000"/>
              </a:lnSpc>
            </a:pPr>
            <a:r>
              <a:rPr sz="900" dirty="0">
                <a:solidFill>
                  <a:srgbClr val="FFFFFF"/>
                </a:solidFill>
                <a:latin typeface="Tahoma"/>
                <a:cs typeface="Tahoma"/>
              </a:rPr>
              <a:t>11</a:t>
            </a:r>
            <a:r>
              <a:rPr sz="900" spc="-105" dirty="0">
                <a:solidFill>
                  <a:srgbClr val="FFFFFF"/>
                </a:solidFill>
                <a:latin typeface="Tahoma"/>
                <a:cs typeface="Tahoma"/>
              </a:rPr>
              <a:t> </a:t>
            </a:r>
            <a:r>
              <a:rPr sz="900" spc="-5" dirty="0">
                <a:solidFill>
                  <a:srgbClr val="FFFFFF"/>
                </a:solidFill>
                <a:latin typeface="Tahoma"/>
                <a:cs typeface="Tahoma"/>
              </a:rPr>
              <a:t>Weeks</a:t>
            </a:r>
            <a:endParaRPr sz="900">
              <a:latin typeface="Tahoma"/>
              <a:cs typeface="Tahoma"/>
            </a:endParaRPr>
          </a:p>
        </p:txBody>
      </p:sp>
      <p:sp>
        <p:nvSpPr>
          <p:cNvPr id="12" name="object 12"/>
          <p:cNvSpPr txBox="1"/>
          <p:nvPr/>
        </p:nvSpPr>
        <p:spPr>
          <a:xfrm>
            <a:off x="2919729" y="5352922"/>
            <a:ext cx="1875789" cy="836930"/>
          </a:xfrm>
          <a:prstGeom prst="rect">
            <a:avLst/>
          </a:prstGeom>
        </p:spPr>
        <p:txBody>
          <a:bodyPr vert="horz" wrap="square" lIns="0" tIns="0" rIns="0" bIns="0" rtlCol="0">
            <a:spAutoFit/>
          </a:bodyPr>
          <a:lstStyle/>
          <a:p>
            <a:pPr marL="12700" marR="851535">
              <a:lnSpc>
                <a:spcPct val="100000"/>
              </a:lnSpc>
            </a:pPr>
            <a:r>
              <a:rPr sz="900" b="1" spc="-5" dirty="0">
                <a:solidFill>
                  <a:srgbClr val="FFFFFF"/>
                </a:solidFill>
                <a:latin typeface="Tahoma"/>
                <a:cs typeface="Tahoma"/>
              </a:rPr>
              <a:t>Deliverables:  </a:t>
            </a:r>
            <a:r>
              <a:rPr sz="900" spc="-5" dirty="0">
                <a:solidFill>
                  <a:srgbClr val="FFFFFF"/>
                </a:solidFill>
                <a:latin typeface="Tahoma"/>
                <a:cs typeface="Tahoma"/>
              </a:rPr>
              <a:t>Final Content</a:t>
            </a:r>
            <a:r>
              <a:rPr sz="900" spc="-50" dirty="0">
                <a:solidFill>
                  <a:srgbClr val="FFFFFF"/>
                </a:solidFill>
                <a:latin typeface="Tahoma"/>
                <a:cs typeface="Tahoma"/>
              </a:rPr>
              <a:t> </a:t>
            </a:r>
            <a:r>
              <a:rPr sz="900" spc="-5" dirty="0">
                <a:solidFill>
                  <a:srgbClr val="FFFFFF"/>
                </a:solidFill>
                <a:latin typeface="Tahoma"/>
                <a:cs typeface="Tahoma"/>
              </a:rPr>
              <a:t>Check  DNS</a:t>
            </a:r>
            <a:r>
              <a:rPr sz="900" spc="-65" dirty="0">
                <a:solidFill>
                  <a:srgbClr val="FFFFFF"/>
                </a:solidFill>
                <a:latin typeface="Tahoma"/>
                <a:cs typeface="Tahoma"/>
              </a:rPr>
              <a:t> </a:t>
            </a:r>
            <a:r>
              <a:rPr sz="900" spc="-10" dirty="0">
                <a:solidFill>
                  <a:srgbClr val="FFFFFF"/>
                </a:solidFill>
                <a:latin typeface="Tahoma"/>
                <a:cs typeface="Tahoma"/>
              </a:rPr>
              <a:t>Update</a:t>
            </a:r>
            <a:endParaRPr sz="900" dirty="0">
              <a:latin typeface="Tahoma"/>
              <a:cs typeface="Tahoma"/>
            </a:endParaRPr>
          </a:p>
          <a:p>
            <a:pPr marL="12700">
              <a:lnSpc>
                <a:spcPct val="100000"/>
              </a:lnSpc>
            </a:pPr>
            <a:r>
              <a:rPr sz="900" spc="-5" dirty="0">
                <a:solidFill>
                  <a:srgbClr val="FFFFFF"/>
                </a:solidFill>
                <a:latin typeface="Tahoma"/>
                <a:cs typeface="Tahoma"/>
              </a:rPr>
              <a:t>Public Launch </a:t>
            </a:r>
            <a:r>
              <a:rPr sz="900" dirty="0">
                <a:solidFill>
                  <a:srgbClr val="FFFFFF"/>
                </a:solidFill>
                <a:latin typeface="Tahoma"/>
                <a:cs typeface="Tahoma"/>
              </a:rPr>
              <a:t>of</a:t>
            </a:r>
            <a:r>
              <a:rPr sz="900" spc="-40" dirty="0">
                <a:solidFill>
                  <a:srgbClr val="FFFFFF"/>
                </a:solidFill>
                <a:latin typeface="Tahoma"/>
                <a:cs typeface="Tahoma"/>
              </a:rPr>
              <a:t> </a:t>
            </a:r>
            <a:r>
              <a:rPr sz="900" spc="-5" dirty="0">
                <a:solidFill>
                  <a:srgbClr val="FFFFFF"/>
                </a:solidFill>
                <a:latin typeface="Tahoma"/>
                <a:cs typeface="Tahoma"/>
              </a:rPr>
              <a:t>Website</a:t>
            </a:r>
            <a:endParaRPr sz="900" dirty="0">
              <a:latin typeface="Tahoma"/>
              <a:cs typeface="Tahoma"/>
            </a:endParaRPr>
          </a:p>
          <a:p>
            <a:pPr marL="121920" marR="5080" indent="-109855">
              <a:lnSpc>
                <a:spcPct val="100000"/>
              </a:lnSpc>
            </a:pPr>
            <a:r>
              <a:rPr sz="900" spc="-5" dirty="0">
                <a:solidFill>
                  <a:srgbClr val="FFFFFF"/>
                </a:solidFill>
                <a:latin typeface="Tahoma"/>
                <a:cs typeface="Tahoma"/>
              </a:rPr>
              <a:t>Transition </a:t>
            </a:r>
            <a:r>
              <a:rPr sz="900" dirty="0">
                <a:solidFill>
                  <a:srgbClr val="FFFFFF"/>
                </a:solidFill>
                <a:latin typeface="Tahoma"/>
                <a:cs typeface="Tahoma"/>
              </a:rPr>
              <a:t>of </a:t>
            </a:r>
            <a:r>
              <a:rPr sz="900" spc="-5" dirty="0">
                <a:solidFill>
                  <a:srgbClr val="FFFFFF"/>
                </a:solidFill>
                <a:latin typeface="Tahoma"/>
                <a:cs typeface="Tahoma"/>
              </a:rPr>
              <a:t>Client Success Manager  through</a:t>
            </a:r>
            <a:r>
              <a:rPr sz="900" spc="-65" dirty="0">
                <a:solidFill>
                  <a:srgbClr val="FFFFFF"/>
                </a:solidFill>
                <a:latin typeface="Tahoma"/>
                <a:cs typeface="Tahoma"/>
              </a:rPr>
              <a:t> </a:t>
            </a:r>
            <a:r>
              <a:rPr sz="900" spc="-5" dirty="0">
                <a:solidFill>
                  <a:srgbClr val="FFFFFF"/>
                </a:solidFill>
                <a:latin typeface="Tahoma"/>
                <a:cs typeface="Tahoma"/>
              </a:rPr>
              <a:t>visionLive™</a:t>
            </a:r>
            <a:endParaRPr sz="900" dirty="0">
              <a:latin typeface="Tahoma"/>
              <a:cs typeface="Tahoma"/>
            </a:endParaRPr>
          </a:p>
        </p:txBody>
      </p:sp>
      <p:sp>
        <p:nvSpPr>
          <p:cNvPr id="13" name="object 13"/>
          <p:cNvSpPr txBox="1"/>
          <p:nvPr/>
        </p:nvSpPr>
        <p:spPr>
          <a:xfrm>
            <a:off x="5421884" y="5352922"/>
            <a:ext cx="571500" cy="288290"/>
          </a:xfrm>
          <a:prstGeom prst="rect">
            <a:avLst/>
          </a:prstGeom>
        </p:spPr>
        <p:txBody>
          <a:bodyPr vert="horz" wrap="square" lIns="0" tIns="0" rIns="0" bIns="0" rtlCol="0">
            <a:spAutoFit/>
          </a:bodyPr>
          <a:lstStyle/>
          <a:p>
            <a:pPr marL="12700">
              <a:lnSpc>
                <a:spcPct val="100000"/>
              </a:lnSpc>
            </a:pPr>
            <a:r>
              <a:rPr sz="900" b="1" spc="-5" dirty="0">
                <a:solidFill>
                  <a:srgbClr val="FFFFFF"/>
                </a:solidFill>
                <a:latin typeface="Tahoma"/>
                <a:cs typeface="Tahoma"/>
              </a:rPr>
              <a:t>Duration:</a:t>
            </a:r>
            <a:endParaRPr sz="900">
              <a:latin typeface="Tahoma"/>
              <a:cs typeface="Tahoma"/>
            </a:endParaRPr>
          </a:p>
          <a:p>
            <a:pPr marL="12700">
              <a:lnSpc>
                <a:spcPct val="100000"/>
              </a:lnSpc>
            </a:pPr>
            <a:r>
              <a:rPr sz="900" dirty="0">
                <a:solidFill>
                  <a:srgbClr val="FFFFFF"/>
                </a:solidFill>
                <a:latin typeface="Tahoma"/>
                <a:cs typeface="Tahoma"/>
              </a:rPr>
              <a:t>5</a:t>
            </a:r>
            <a:r>
              <a:rPr sz="900" spc="-95" dirty="0">
                <a:solidFill>
                  <a:srgbClr val="FFFFFF"/>
                </a:solidFill>
                <a:latin typeface="Tahoma"/>
                <a:cs typeface="Tahoma"/>
              </a:rPr>
              <a:t> </a:t>
            </a:r>
            <a:r>
              <a:rPr sz="900" spc="-5" dirty="0">
                <a:solidFill>
                  <a:srgbClr val="FFFFFF"/>
                </a:solidFill>
                <a:latin typeface="Tahoma"/>
                <a:cs typeface="Tahoma"/>
              </a:rPr>
              <a:t>Weeks</a:t>
            </a:r>
            <a:endParaRPr sz="900">
              <a:latin typeface="Tahoma"/>
              <a:cs typeface="Tahoma"/>
            </a:endParaRPr>
          </a:p>
        </p:txBody>
      </p:sp>
      <p:sp>
        <p:nvSpPr>
          <p:cNvPr id="14" name="object 14"/>
          <p:cNvSpPr txBox="1"/>
          <p:nvPr/>
        </p:nvSpPr>
        <p:spPr>
          <a:xfrm>
            <a:off x="1722247" y="1850390"/>
            <a:ext cx="555625" cy="586740"/>
          </a:xfrm>
          <a:prstGeom prst="rect">
            <a:avLst/>
          </a:prstGeom>
        </p:spPr>
        <p:txBody>
          <a:bodyPr vert="horz" wrap="square" lIns="0" tIns="0" rIns="0" bIns="0" rtlCol="0">
            <a:spAutoFit/>
          </a:bodyPr>
          <a:lstStyle/>
          <a:p>
            <a:pPr marL="29845">
              <a:lnSpc>
                <a:spcPts val="2375"/>
              </a:lnSpc>
            </a:pPr>
            <a:r>
              <a:rPr sz="2000" dirty="0">
                <a:solidFill>
                  <a:srgbClr val="76C1E2"/>
                </a:solidFill>
                <a:latin typeface="Tahoma"/>
                <a:cs typeface="Tahoma"/>
              </a:rPr>
              <a:t>1</a:t>
            </a:r>
            <a:endParaRPr sz="2000">
              <a:latin typeface="Tahoma"/>
              <a:cs typeface="Tahoma"/>
            </a:endParaRPr>
          </a:p>
          <a:p>
            <a:pPr marL="12700" marR="5080">
              <a:lnSpc>
                <a:spcPts val="1080"/>
              </a:lnSpc>
              <a:spcBef>
                <a:spcPts val="10"/>
              </a:spcBef>
            </a:pPr>
            <a:r>
              <a:rPr sz="900" b="1" spc="-5" dirty="0">
                <a:solidFill>
                  <a:srgbClr val="FFFFFF"/>
                </a:solidFill>
                <a:latin typeface="Tahoma"/>
                <a:cs typeface="Tahoma"/>
              </a:rPr>
              <a:t>Project  </a:t>
            </a:r>
            <a:r>
              <a:rPr sz="900" b="1" dirty="0">
                <a:solidFill>
                  <a:srgbClr val="FFFFFF"/>
                </a:solidFill>
                <a:latin typeface="Tahoma"/>
                <a:cs typeface="Tahoma"/>
              </a:rPr>
              <a:t>Visi</a:t>
            </a:r>
            <a:r>
              <a:rPr sz="900" b="1" spc="-5" dirty="0">
                <a:solidFill>
                  <a:srgbClr val="FFFFFF"/>
                </a:solidFill>
                <a:latin typeface="Tahoma"/>
                <a:cs typeface="Tahoma"/>
              </a:rPr>
              <a:t>on</a:t>
            </a:r>
            <a:r>
              <a:rPr sz="900" b="1" dirty="0">
                <a:solidFill>
                  <a:srgbClr val="FFFFFF"/>
                </a:solidFill>
                <a:latin typeface="Tahoma"/>
                <a:cs typeface="Tahoma"/>
              </a:rPr>
              <a:t>i</a:t>
            </a:r>
            <a:r>
              <a:rPr sz="900" b="1" spc="-5" dirty="0">
                <a:solidFill>
                  <a:srgbClr val="FFFFFF"/>
                </a:solidFill>
                <a:latin typeface="Tahoma"/>
                <a:cs typeface="Tahoma"/>
              </a:rPr>
              <a:t>ng</a:t>
            </a:r>
            <a:endParaRPr sz="900">
              <a:latin typeface="Tahoma"/>
              <a:cs typeface="Tahoma"/>
            </a:endParaRPr>
          </a:p>
        </p:txBody>
      </p:sp>
      <p:sp>
        <p:nvSpPr>
          <p:cNvPr id="15" name="object 15"/>
          <p:cNvSpPr txBox="1"/>
          <p:nvPr/>
        </p:nvSpPr>
        <p:spPr>
          <a:xfrm>
            <a:off x="1722247" y="3029966"/>
            <a:ext cx="469900" cy="612775"/>
          </a:xfrm>
          <a:prstGeom prst="rect">
            <a:avLst/>
          </a:prstGeom>
        </p:spPr>
        <p:txBody>
          <a:bodyPr vert="horz" wrap="square" lIns="0" tIns="0" rIns="0" bIns="0" rtlCol="0">
            <a:spAutoFit/>
          </a:bodyPr>
          <a:lstStyle/>
          <a:p>
            <a:pPr marL="29845">
              <a:lnSpc>
                <a:spcPct val="100000"/>
              </a:lnSpc>
            </a:pPr>
            <a:r>
              <a:rPr sz="2000" dirty="0">
                <a:solidFill>
                  <a:srgbClr val="76C1E2"/>
                </a:solidFill>
                <a:latin typeface="Tahoma"/>
                <a:cs typeface="Tahoma"/>
              </a:rPr>
              <a:t>2</a:t>
            </a:r>
            <a:endParaRPr sz="2000">
              <a:latin typeface="Tahoma"/>
              <a:cs typeface="Tahoma"/>
            </a:endParaRPr>
          </a:p>
          <a:p>
            <a:pPr marL="12700" marR="5080">
              <a:lnSpc>
                <a:spcPct val="100000"/>
              </a:lnSpc>
              <a:spcBef>
                <a:spcPts val="155"/>
              </a:spcBef>
            </a:pPr>
            <a:r>
              <a:rPr sz="900" b="1" spc="-5" dirty="0">
                <a:solidFill>
                  <a:srgbClr val="FFFFFF"/>
                </a:solidFill>
                <a:latin typeface="Tahoma"/>
                <a:cs typeface="Tahoma"/>
              </a:rPr>
              <a:t>G</a:t>
            </a:r>
            <a:r>
              <a:rPr sz="900" b="1" spc="5" dirty="0">
                <a:solidFill>
                  <a:srgbClr val="FFFFFF"/>
                </a:solidFill>
                <a:latin typeface="Tahoma"/>
                <a:cs typeface="Tahoma"/>
              </a:rPr>
              <a:t>r</a:t>
            </a:r>
            <a:r>
              <a:rPr sz="900" b="1" dirty="0">
                <a:solidFill>
                  <a:srgbClr val="FFFFFF"/>
                </a:solidFill>
                <a:latin typeface="Tahoma"/>
                <a:cs typeface="Tahoma"/>
              </a:rPr>
              <a:t>aphic  </a:t>
            </a:r>
            <a:r>
              <a:rPr sz="900" b="1" spc="-5" dirty="0">
                <a:solidFill>
                  <a:srgbClr val="FFFFFF"/>
                </a:solidFill>
                <a:latin typeface="Tahoma"/>
                <a:cs typeface="Tahoma"/>
              </a:rPr>
              <a:t>Design</a:t>
            </a:r>
            <a:endParaRPr sz="900">
              <a:latin typeface="Tahoma"/>
              <a:cs typeface="Tahoma"/>
            </a:endParaRPr>
          </a:p>
        </p:txBody>
      </p:sp>
      <p:sp>
        <p:nvSpPr>
          <p:cNvPr id="16" name="object 16"/>
          <p:cNvSpPr txBox="1"/>
          <p:nvPr/>
        </p:nvSpPr>
        <p:spPr>
          <a:xfrm>
            <a:off x="1739645" y="4220464"/>
            <a:ext cx="790575" cy="593725"/>
          </a:xfrm>
          <a:prstGeom prst="rect">
            <a:avLst/>
          </a:prstGeom>
        </p:spPr>
        <p:txBody>
          <a:bodyPr vert="horz" wrap="square" lIns="0" tIns="0" rIns="0" bIns="0" rtlCol="0">
            <a:spAutoFit/>
          </a:bodyPr>
          <a:lstStyle/>
          <a:p>
            <a:pPr marL="12700">
              <a:lnSpc>
                <a:spcPct val="100000"/>
              </a:lnSpc>
            </a:pPr>
            <a:r>
              <a:rPr sz="2000" dirty="0">
                <a:solidFill>
                  <a:srgbClr val="76C1E2"/>
                </a:solidFill>
                <a:latin typeface="Tahoma"/>
                <a:cs typeface="Tahoma"/>
              </a:rPr>
              <a:t>3</a:t>
            </a:r>
            <a:endParaRPr sz="2000">
              <a:latin typeface="Tahoma"/>
              <a:cs typeface="Tahoma"/>
            </a:endParaRPr>
          </a:p>
          <a:p>
            <a:pPr marL="12700" marR="5080">
              <a:lnSpc>
                <a:spcPct val="100000"/>
              </a:lnSpc>
              <a:spcBef>
                <a:spcPts val="5"/>
              </a:spcBef>
            </a:pPr>
            <a:r>
              <a:rPr sz="900" b="1" spc="-5" dirty="0">
                <a:solidFill>
                  <a:srgbClr val="FFFFFF"/>
                </a:solidFill>
                <a:latin typeface="Tahoma"/>
                <a:cs typeface="Tahoma"/>
              </a:rPr>
              <a:t>D</a:t>
            </a:r>
            <a:r>
              <a:rPr sz="900" b="1" spc="5" dirty="0">
                <a:solidFill>
                  <a:srgbClr val="FFFFFF"/>
                </a:solidFill>
                <a:latin typeface="Tahoma"/>
                <a:cs typeface="Tahoma"/>
              </a:rPr>
              <a:t>e</a:t>
            </a:r>
            <a:r>
              <a:rPr sz="900" b="1" spc="-5" dirty="0">
                <a:solidFill>
                  <a:srgbClr val="FFFFFF"/>
                </a:solidFill>
                <a:latin typeface="Tahoma"/>
                <a:cs typeface="Tahoma"/>
              </a:rPr>
              <a:t>v</a:t>
            </a:r>
            <a:r>
              <a:rPr sz="900" b="1" dirty="0">
                <a:solidFill>
                  <a:srgbClr val="FFFFFF"/>
                </a:solidFill>
                <a:latin typeface="Tahoma"/>
                <a:cs typeface="Tahoma"/>
              </a:rPr>
              <a:t>el</a:t>
            </a:r>
            <a:r>
              <a:rPr sz="900" b="1" spc="-5" dirty="0">
                <a:solidFill>
                  <a:srgbClr val="FFFFFF"/>
                </a:solidFill>
                <a:latin typeface="Tahoma"/>
                <a:cs typeface="Tahoma"/>
              </a:rPr>
              <a:t>op</a:t>
            </a:r>
            <a:r>
              <a:rPr sz="900" b="1" dirty="0">
                <a:solidFill>
                  <a:srgbClr val="FFFFFF"/>
                </a:solidFill>
                <a:latin typeface="Tahoma"/>
                <a:cs typeface="Tahoma"/>
              </a:rPr>
              <a:t>me</a:t>
            </a:r>
            <a:r>
              <a:rPr sz="900" b="1" spc="-5" dirty="0">
                <a:solidFill>
                  <a:srgbClr val="FFFFFF"/>
                </a:solidFill>
                <a:latin typeface="Tahoma"/>
                <a:cs typeface="Tahoma"/>
              </a:rPr>
              <a:t>nt  </a:t>
            </a:r>
            <a:r>
              <a:rPr sz="900" b="1" dirty="0">
                <a:solidFill>
                  <a:srgbClr val="FFFFFF"/>
                </a:solidFill>
                <a:latin typeface="Tahoma"/>
                <a:cs typeface="Tahoma"/>
              </a:rPr>
              <a:t>&amp;</a:t>
            </a:r>
            <a:r>
              <a:rPr sz="900" b="1" spc="-85" dirty="0">
                <a:solidFill>
                  <a:srgbClr val="FFFFFF"/>
                </a:solidFill>
                <a:latin typeface="Tahoma"/>
                <a:cs typeface="Tahoma"/>
              </a:rPr>
              <a:t> </a:t>
            </a:r>
            <a:r>
              <a:rPr sz="900" b="1" spc="-5" dirty="0">
                <a:solidFill>
                  <a:srgbClr val="FFFFFF"/>
                </a:solidFill>
                <a:latin typeface="Tahoma"/>
                <a:cs typeface="Tahoma"/>
              </a:rPr>
              <a:t>Training</a:t>
            </a:r>
            <a:endParaRPr sz="900">
              <a:latin typeface="Tahoma"/>
              <a:cs typeface="Tahoma"/>
            </a:endParaRPr>
          </a:p>
        </p:txBody>
      </p:sp>
      <p:sp>
        <p:nvSpPr>
          <p:cNvPr id="17" name="object 17"/>
          <p:cNvSpPr txBox="1"/>
          <p:nvPr/>
        </p:nvSpPr>
        <p:spPr>
          <a:xfrm>
            <a:off x="1718310" y="5407405"/>
            <a:ext cx="763905" cy="600710"/>
          </a:xfrm>
          <a:prstGeom prst="rect">
            <a:avLst/>
          </a:prstGeom>
        </p:spPr>
        <p:txBody>
          <a:bodyPr vert="horz" wrap="square" lIns="0" tIns="0" rIns="0" bIns="0" rtlCol="0">
            <a:spAutoFit/>
          </a:bodyPr>
          <a:lstStyle/>
          <a:p>
            <a:pPr marL="33655">
              <a:lnSpc>
                <a:spcPct val="100000"/>
              </a:lnSpc>
            </a:pPr>
            <a:r>
              <a:rPr sz="2000" dirty="0">
                <a:solidFill>
                  <a:srgbClr val="76C1E2"/>
                </a:solidFill>
                <a:latin typeface="Tahoma"/>
                <a:cs typeface="Tahoma"/>
              </a:rPr>
              <a:t>4</a:t>
            </a:r>
            <a:endParaRPr sz="2000">
              <a:latin typeface="Tahoma"/>
              <a:cs typeface="Tahoma"/>
            </a:endParaRPr>
          </a:p>
          <a:p>
            <a:pPr marL="12700" marR="5080">
              <a:lnSpc>
                <a:spcPct val="100000"/>
              </a:lnSpc>
              <a:spcBef>
                <a:spcPts val="60"/>
              </a:spcBef>
            </a:pPr>
            <a:r>
              <a:rPr sz="900" b="1" spc="-5" dirty="0">
                <a:solidFill>
                  <a:srgbClr val="FFFFFF"/>
                </a:solidFill>
                <a:latin typeface="Tahoma"/>
                <a:cs typeface="Tahoma"/>
              </a:rPr>
              <a:t>Go-live </a:t>
            </a:r>
            <a:r>
              <a:rPr sz="900" b="1" dirty="0">
                <a:solidFill>
                  <a:srgbClr val="FFFFFF"/>
                </a:solidFill>
                <a:latin typeface="Tahoma"/>
                <a:cs typeface="Tahoma"/>
              </a:rPr>
              <a:t>&amp;  Ma</a:t>
            </a:r>
            <a:r>
              <a:rPr sz="900" b="1" spc="5" dirty="0">
                <a:solidFill>
                  <a:srgbClr val="FFFFFF"/>
                </a:solidFill>
                <a:latin typeface="Tahoma"/>
                <a:cs typeface="Tahoma"/>
              </a:rPr>
              <a:t>i</a:t>
            </a:r>
            <a:r>
              <a:rPr sz="900" b="1" spc="-5" dirty="0">
                <a:solidFill>
                  <a:srgbClr val="FFFFFF"/>
                </a:solidFill>
                <a:latin typeface="Tahoma"/>
                <a:cs typeface="Tahoma"/>
              </a:rPr>
              <a:t>nt</a:t>
            </a:r>
            <a:r>
              <a:rPr sz="900" b="1" dirty="0">
                <a:solidFill>
                  <a:srgbClr val="FFFFFF"/>
                </a:solidFill>
                <a:latin typeface="Tahoma"/>
                <a:cs typeface="Tahoma"/>
              </a:rPr>
              <a:t>e</a:t>
            </a:r>
            <a:r>
              <a:rPr sz="900" b="1" spc="-5" dirty="0">
                <a:solidFill>
                  <a:srgbClr val="FFFFFF"/>
                </a:solidFill>
                <a:latin typeface="Tahoma"/>
                <a:cs typeface="Tahoma"/>
              </a:rPr>
              <a:t>nan</a:t>
            </a:r>
            <a:r>
              <a:rPr sz="900" b="1" spc="5" dirty="0">
                <a:solidFill>
                  <a:srgbClr val="FFFFFF"/>
                </a:solidFill>
                <a:latin typeface="Tahoma"/>
                <a:cs typeface="Tahoma"/>
              </a:rPr>
              <a:t>c</a:t>
            </a:r>
            <a:r>
              <a:rPr sz="900" b="1" dirty="0">
                <a:solidFill>
                  <a:srgbClr val="FFFFFF"/>
                </a:solidFill>
                <a:latin typeface="Tahoma"/>
                <a:cs typeface="Tahoma"/>
              </a:rPr>
              <a:t>e</a:t>
            </a:r>
            <a:endParaRPr sz="900">
              <a:latin typeface="Tahoma"/>
              <a:cs typeface="Tahoma"/>
            </a:endParaRPr>
          </a:p>
        </p:txBody>
      </p:sp>
      <p:sp>
        <p:nvSpPr>
          <p:cNvPr id="18" name="object 18"/>
          <p:cNvSpPr/>
          <p:nvPr/>
        </p:nvSpPr>
        <p:spPr>
          <a:xfrm>
            <a:off x="1837944" y="7687056"/>
            <a:ext cx="5088890" cy="0"/>
          </a:xfrm>
          <a:custGeom>
            <a:avLst/>
            <a:gdLst/>
            <a:ahLst/>
            <a:cxnLst/>
            <a:rect l="l" t="t" r="r" b="b"/>
            <a:pathLst>
              <a:path w="5088890">
                <a:moveTo>
                  <a:pt x="0" y="0"/>
                </a:moveTo>
                <a:lnTo>
                  <a:pt x="5088635" y="0"/>
                </a:lnTo>
              </a:path>
            </a:pathLst>
          </a:custGeom>
          <a:ln w="9144">
            <a:solidFill>
              <a:srgbClr val="DED3F1"/>
            </a:solidFill>
          </a:ln>
        </p:spPr>
        <p:txBody>
          <a:bodyPr wrap="square" lIns="0" tIns="0" rIns="0" bIns="0" rtlCol="0"/>
          <a:lstStyle/>
          <a:p>
            <a:endParaRPr/>
          </a:p>
        </p:txBody>
      </p:sp>
      <p:sp>
        <p:nvSpPr>
          <p:cNvPr id="19" name="object 19"/>
          <p:cNvSpPr/>
          <p:nvPr/>
        </p:nvSpPr>
        <p:spPr>
          <a:xfrm>
            <a:off x="1837944" y="6822947"/>
            <a:ext cx="5088890" cy="0"/>
          </a:xfrm>
          <a:custGeom>
            <a:avLst/>
            <a:gdLst/>
            <a:ahLst/>
            <a:cxnLst/>
            <a:rect l="l" t="t" r="r" b="b"/>
            <a:pathLst>
              <a:path w="5088890">
                <a:moveTo>
                  <a:pt x="0" y="0"/>
                </a:moveTo>
                <a:lnTo>
                  <a:pt x="5088635" y="0"/>
                </a:lnTo>
              </a:path>
            </a:pathLst>
          </a:custGeom>
          <a:ln w="9144">
            <a:solidFill>
              <a:srgbClr val="DED3F1"/>
            </a:solidFill>
          </a:ln>
        </p:spPr>
        <p:txBody>
          <a:bodyPr wrap="square" lIns="0" tIns="0" rIns="0" bIns="0" rtlCol="0"/>
          <a:lstStyle/>
          <a:p>
            <a:endParaRPr/>
          </a:p>
        </p:txBody>
      </p:sp>
      <p:sp>
        <p:nvSpPr>
          <p:cNvPr id="20" name="object 20"/>
          <p:cNvSpPr/>
          <p:nvPr/>
        </p:nvSpPr>
        <p:spPr>
          <a:xfrm>
            <a:off x="1837944" y="8551164"/>
            <a:ext cx="5088890" cy="0"/>
          </a:xfrm>
          <a:custGeom>
            <a:avLst/>
            <a:gdLst/>
            <a:ahLst/>
            <a:cxnLst/>
            <a:rect l="l" t="t" r="r" b="b"/>
            <a:pathLst>
              <a:path w="5088890">
                <a:moveTo>
                  <a:pt x="0" y="0"/>
                </a:moveTo>
                <a:lnTo>
                  <a:pt x="5088635" y="0"/>
                </a:lnTo>
              </a:path>
            </a:pathLst>
          </a:custGeom>
          <a:ln w="9144">
            <a:solidFill>
              <a:srgbClr val="DED3F1"/>
            </a:solidFill>
          </a:ln>
        </p:spPr>
        <p:txBody>
          <a:bodyPr wrap="square" lIns="0" tIns="0" rIns="0" bIns="0" rtlCol="0"/>
          <a:lstStyle/>
          <a:p>
            <a:endParaRPr/>
          </a:p>
        </p:txBody>
      </p:sp>
      <p:sp>
        <p:nvSpPr>
          <p:cNvPr id="21" name="object 21"/>
          <p:cNvSpPr/>
          <p:nvPr/>
        </p:nvSpPr>
        <p:spPr>
          <a:xfrm>
            <a:off x="1837944"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2" name="object 22"/>
          <p:cNvSpPr/>
          <p:nvPr/>
        </p:nvSpPr>
        <p:spPr>
          <a:xfrm>
            <a:off x="3110483"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3" name="object 23"/>
          <p:cNvSpPr/>
          <p:nvPr/>
        </p:nvSpPr>
        <p:spPr>
          <a:xfrm>
            <a:off x="4381500"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4" name="object 24"/>
          <p:cNvSpPr/>
          <p:nvPr/>
        </p:nvSpPr>
        <p:spPr>
          <a:xfrm>
            <a:off x="5654040"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5" name="object 25"/>
          <p:cNvSpPr/>
          <p:nvPr/>
        </p:nvSpPr>
        <p:spPr>
          <a:xfrm>
            <a:off x="6926580"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6" name="object 26"/>
          <p:cNvSpPr/>
          <p:nvPr/>
        </p:nvSpPr>
        <p:spPr>
          <a:xfrm>
            <a:off x="2474214" y="7285481"/>
            <a:ext cx="3816350" cy="773430"/>
          </a:xfrm>
          <a:custGeom>
            <a:avLst/>
            <a:gdLst/>
            <a:ahLst/>
            <a:cxnLst/>
            <a:rect l="l" t="t" r="r" b="b"/>
            <a:pathLst>
              <a:path w="3816350" h="773429">
                <a:moveTo>
                  <a:pt x="0" y="719709"/>
                </a:moveTo>
                <a:lnTo>
                  <a:pt x="41036" y="695767"/>
                </a:lnTo>
                <a:lnTo>
                  <a:pt x="82073" y="670473"/>
                </a:lnTo>
                <a:lnTo>
                  <a:pt x="123108" y="643971"/>
                </a:lnTo>
                <a:lnTo>
                  <a:pt x="164143" y="616406"/>
                </a:lnTo>
                <a:lnTo>
                  <a:pt x="205178" y="587923"/>
                </a:lnTo>
                <a:lnTo>
                  <a:pt x="246211" y="558667"/>
                </a:lnTo>
                <a:lnTo>
                  <a:pt x="287245" y="528783"/>
                </a:lnTo>
                <a:lnTo>
                  <a:pt x="328278" y="498416"/>
                </a:lnTo>
                <a:lnTo>
                  <a:pt x="369310" y="467710"/>
                </a:lnTo>
                <a:lnTo>
                  <a:pt x="410342" y="436811"/>
                </a:lnTo>
                <a:lnTo>
                  <a:pt x="451374" y="405864"/>
                </a:lnTo>
                <a:lnTo>
                  <a:pt x="492406" y="375014"/>
                </a:lnTo>
                <a:lnTo>
                  <a:pt x="533437" y="344405"/>
                </a:lnTo>
                <a:lnTo>
                  <a:pt x="574469" y="314182"/>
                </a:lnTo>
                <a:lnTo>
                  <a:pt x="615500" y="284491"/>
                </a:lnTo>
                <a:lnTo>
                  <a:pt x="656531" y="255477"/>
                </a:lnTo>
                <a:lnTo>
                  <a:pt x="697562" y="227284"/>
                </a:lnTo>
                <a:lnTo>
                  <a:pt x="738594" y="200057"/>
                </a:lnTo>
                <a:lnTo>
                  <a:pt x="779625" y="173941"/>
                </a:lnTo>
                <a:lnTo>
                  <a:pt x="820657" y="149082"/>
                </a:lnTo>
                <a:lnTo>
                  <a:pt x="861689" y="125624"/>
                </a:lnTo>
                <a:lnTo>
                  <a:pt x="902721" y="103712"/>
                </a:lnTo>
                <a:lnTo>
                  <a:pt x="943753" y="83492"/>
                </a:lnTo>
                <a:lnTo>
                  <a:pt x="984786" y="65107"/>
                </a:lnTo>
                <a:lnTo>
                  <a:pt x="1025820" y="48703"/>
                </a:lnTo>
                <a:lnTo>
                  <a:pt x="1066853" y="34426"/>
                </a:lnTo>
                <a:lnTo>
                  <a:pt x="1107888" y="22419"/>
                </a:lnTo>
                <a:lnTo>
                  <a:pt x="1148923" y="12828"/>
                </a:lnTo>
                <a:lnTo>
                  <a:pt x="1189958" y="5798"/>
                </a:lnTo>
                <a:lnTo>
                  <a:pt x="1230995" y="1473"/>
                </a:lnTo>
                <a:lnTo>
                  <a:pt x="1272032" y="0"/>
                </a:lnTo>
                <a:lnTo>
                  <a:pt x="1313068" y="1836"/>
                </a:lnTo>
                <a:lnTo>
                  <a:pt x="1354105" y="7200"/>
                </a:lnTo>
                <a:lnTo>
                  <a:pt x="1395140" y="15873"/>
                </a:lnTo>
                <a:lnTo>
                  <a:pt x="1436175" y="27640"/>
                </a:lnTo>
                <a:lnTo>
                  <a:pt x="1477210" y="42281"/>
                </a:lnTo>
                <a:lnTo>
                  <a:pt x="1518243" y="59580"/>
                </a:lnTo>
                <a:lnTo>
                  <a:pt x="1559277" y="79320"/>
                </a:lnTo>
                <a:lnTo>
                  <a:pt x="1600310" y="101282"/>
                </a:lnTo>
                <a:lnTo>
                  <a:pt x="1641342" y="125249"/>
                </a:lnTo>
                <a:lnTo>
                  <a:pt x="1682374" y="151004"/>
                </a:lnTo>
                <a:lnTo>
                  <a:pt x="1723406" y="178330"/>
                </a:lnTo>
                <a:lnTo>
                  <a:pt x="1764438" y="207008"/>
                </a:lnTo>
                <a:lnTo>
                  <a:pt x="1805469" y="236822"/>
                </a:lnTo>
                <a:lnTo>
                  <a:pt x="1846501" y="267553"/>
                </a:lnTo>
                <a:lnTo>
                  <a:pt x="1887532" y="298985"/>
                </a:lnTo>
                <a:lnTo>
                  <a:pt x="1928563" y="330900"/>
                </a:lnTo>
                <a:lnTo>
                  <a:pt x="1969594" y="363081"/>
                </a:lnTo>
                <a:lnTo>
                  <a:pt x="2010626" y="395310"/>
                </a:lnTo>
                <a:lnTo>
                  <a:pt x="2051657" y="427369"/>
                </a:lnTo>
                <a:lnTo>
                  <a:pt x="2092689" y="459041"/>
                </a:lnTo>
                <a:lnTo>
                  <a:pt x="2133721" y="490109"/>
                </a:lnTo>
                <a:lnTo>
                  <a:pt x="2174753" y="520355"/>
                </a:lnTo>
                <a:lnTo>
                  <a:pt x="2215785" y="549562"/>
                </a:lnTo>
                <a:lnTo>
                  <a:pt x="2256818" y="577513"/>
                </a:lnTo>
                <a:lnTo>
                  <a:pt x="2297852" y="603989"/>
                </a:lnTo>
                <a:lnTo>
                  <a:pt x="2338885" y="628773"/>
                </a:lnTo>
                <a:lnTo>
                  <a:pt x="2379920" y="651648"/>
                </a:lnTo>
                <a:lnTo>
                  <a:pt x="2420955" y="672397"/>
                </a:lnTo>
                <a:lnTo>
                  <a:pt x="2461990" y="690801"/>
                </a:lnTo>
                <a:lnTo>
                  <a:pt x="2503027" y="706644"/>
                </a:lnTo>
                <a:lnTo>
                  <a:pt x="2544064" y="719709"/>
                </a:lnTo>
                <a:lnTo>
                  <a:pt x="2592992" y="732512"/>
                </a:lnTo>
                <a:lnTo>
                  <a:pt x="2641920" y="743307"/>
                </a:lnTo>
                <a:lnTo>
                  <a:pt x="2690846" y="752218"/>
                </a:lnTo>
                <a:lnTo>
                  <a:pt x="2739772" y="759368"/>
                </a:lnTo>
                <a:lnTo>
                  <a:pt x="2788697" y="764878"/>
                </a:lnTo>
                <a:lnTo>
                  <a:pt x="2837621" y="768873"/>
                </a:lnTo>
                <a:lnTo>
                  <a:pt x="2886545" y="771474"/>
                </a:lnTo>
                <a:lnTo>
                  <a:pt x="2935468" y="772806"/>
                </a:lnTo>
                <a:lnTo>
                  <a:pt x="2984391" y="772990"/>
                </a:lnTo>
                <a:lnTo>
                  <a:pt x="3033314" y="772150"/>
                </a:lnTo>
                <a:lnTo>
                  <a:pt x="3082236" y="770409"/>
                </a:lnTo>
                <a:lnTo>
                  <a:pt x="3131158" y="767889"/>
                </a:lnTo>
                <a:lnTo>
                  <a:pt x="3180079" y="764714"/>
                </a:lnTo>
                <a:lnTo>
                  <a:pt x="3229001" y="761006"/>
                </a:lnTo>
                <a:lnTo>
                  <a:pt x="3277923" y="756889"/>
                </a:lnTo>
                <a:lnTo>
                  <a:pt x="3326845" y="752485"/>
                </a:lnTo>
                <a:lnTo>
                  <a:pt x="3375768" y="747916"/>
                </a:lnTo>
                <a:lnTo>
                  <a:pt x="3424691" y="743307"/>
                </a:lnTo>
                <a:lnTo>
                  <a:pt x="3473614" y="738780"/>
                </a:lnTo>
                <a:lnTo>
                  <a:pt x="3522538" y="734458"/>
                </a:lnTo>
                <a:lnTo>
                  <a:pt x="3571462" y="730463"/>
                </a:lnTo>
                <a:lnTo>
                  <a:pt x="3620387" y="726919"/>
                </a:lnTo>
                <a:lnTo>
                  <a:pt x="3669313" y="723949"/>
                </a:lnTo>
                <a:lnTo>
                  <a:pt x="3718239" y="721675"/>
                </a:lnTo>
                <a:lnTo>
                  <a:pt x="3767167" y="720221"/>
                </a:lnTo>
                <a:lnTo>
                  <a:pt x="3816096" y="719709"/>
                </a:lnTo>
              </a:path>
            </a:pathLst>
          </a:custGeom>
          <a:ln w="28956">
            <a:solidFill>
              <a:srgbClr val="77C1E2"/>
            </a:solidFill>
          </a:ln>
        </p:spPr>
        <p:txBody>
          <a:bodyPr wrap="square" lIns="0" tIns="0" rIns="0" bIns="0" rtlCol="0"/>
          <a:lstStyle/>
          <a:p>
            <a:endParaRPr/>
          </a:p>
        </p:txBody>
      </p:sp>
      <p:sp>
        <p:nvSpPr>
          <p:cNvPr id="27" name="object 27"/>
          <p:cNvSpPr/>
          <p:nvPr/>
        </p:nvSpPr>
        <p:spPr>
          <a:xfrm>
            <a:off x="2441448" y="7974203"/>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7" y="32004"/>
                </a:lnTo>
                <a:lnTo>
                  <a:pt x="61507" y="19556"/>
                </a:lnTo>
                <a:lnTo>
                  <a:pt x="54673" y="9382"/>
                </a:lnTo>
                <a:lnTo>
                  <a:pt x="44505" y="2518"/>
                </a:lnTo>
                <a:lnTo>
                  <a:pt x="32003" y="0"/>
                </a:lnTo>
                <a:close/>
              </a:path>
            </a:pathLst>
          </a:custGeom>
          <a:solidFill>
            <a:srgbClr val="77C1E2"/>
          </a:solidFill>
        </p:spPr>
        <p:txBody>
          <a:bodyPr wrap="square" lIns="0" tIns="0" rIns="0" bIns="0" rtlCol="0"/>
          <a:lstStyle/>
          <a:p>
            <a:endParaRPr/>
          </a:p>
        </p:txBody>
      </p:sp>
      <p:sp>
        <p:nvSpPr>
          <p:cNvPr id="28" name="object 28"/>
          <p:cNvSpPr/>
          <p:nvPr/>
        </p:nvSpPr>
        <p:spPr>
          <a:xfrm>
            <a:off x="2441448" y="7974203"/>
            <a:ext cx="64135" cy="64135"/>
          </a:xfrm>
          <a:custGeom>
            <a:avLst/>
            <a:gdLst/>
            <a:ahLst/>
            <a:cxnLst/>
            <a:rect l="l" t="t" r="r" b="b"/>
            <a:pathLst>
              <a:path w="64135" h="64134">
                <a:moveTo>
                  <a:pt x="64007"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7" y="32004"/>
                </a:lnTo>
                <a:close/>
              </a:path>
            </a:pathLst>
          </a:custGeom>
          <a:ln w="9143">
            <a:solidFill>
              <a:srgbClr val="77C1E2"/>
            </a:solidFill>
          </a:ln>
        </p:spPr>
        <p:txBody>
          <a:bodyPr wrap="square" lIns="0" tIns="0" rIns="0" bIns="0" rtlCol="0"/>
          <a:lstStyle/>
          <a:p>
            <a:endParaRPr/>
          </a:p>
        </p:txBody>
      </p:sp>
      <p:sp>
        <p:nvSpPr>
          <p:cNvPr id="29" name="object 29"/>
          <p:cNvSpPr/>
          <p:nvPr/>
        </p:nvSpPr>
        <p:spPr>
          <a:xfrm>
            <a:off x="3713988" y="7254875"/>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7"/>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77C1E2"/>
          </a:solidFill>
        </p:spPr>
        <p:txBody>
          <a:bodyPr wrap="square" lIns="0" tIns="0" rIns="0" bIns="0" rtlCol="0"/>
          <a:lstStyle/>
          <a:p>
            <a:endParaRPr/>
          </a:p>
        </p:txBody>
      </p:sp>
      <p:sp>
        <p:nvSpPr>
          <p:cNvPr id="30" name="object 30"/>
          <p:cNvSpPr/>
          <p:nvPr/>
        </p:nvSpPr>
        <p:spPr>
          <a:xfrm>
            <a:off x="3713988" y="7254875"/>
            <a:ext cx="64135" cy="64135"/>
          </a:xfrm>
          <a:custGeom>
            <a:avLst/>
            <a:gdLst/>
            <a:ahLst/>
            <a:cxnLst/>
            <a:rect l="l" t="t" r="r" b="b"/>
            <a:pathLst>
              <a:path w="64135" h="64134">
                <a:moveTo>
                  <a:pt x="64008" y="32004"/>
                </a:moveTo>
                <a:lnTo>
                  <a:pt x="61507" y="44451"/>
                </a:lnTo>
                <a:lnTo>
                  <a:pt x="54673" y="54625"/>
                </a:lnTo>
                <a:lnTo>
                  <a:pt x="44505" y="61489"/>
                </a:lnTo>
                <a:lnTo>
                  <a:pt x="32003" y="64007"/>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3">
            <a:solidFill>
              <a:srgbClr val="77C1E2"/>
            </a:solidFill>
          </a:ln>
        </p:spPr>
        <p:txBody>
          <a:bodyPr wrap="square" lIns="0" tIns="0" rIns="0" bIns="0" rtlCol="0"/>
          <a:lstStyle/>
          <a:p>
            <a:endParaRPr/>
          </a:p>
        </p:txBody>
      </p:sp>
      <p:sp>
        <p:nvSpPr>
          <p:cNvPr id="31" name="object 31"/>
          <p:cNvSpPr/>
          <p:nvPr/>
        </p:nvSpPr>
        <p:spPr>
          <a:xfrm>
            <a:off x="4986528" y="7974203"/>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77C1E2"/>
          </a:solidFill>
        </p:spPr>
        <p:txBody>
          <a:bodyPr wrap="square" lIns="0" tIns="0" rIns="0" bIns="0" rtlCol="0"/>
          <a:lstStyle/>
          <a:p>
            <a:endParaRPr/>
          </a:p>
        </p:txBody>
      </p:sp>
      <p:sp>
        <p:nvSpPr>
          <p:cNvPr id="32" name="object 32"/>
          <p:cNvSpPr/>
          <p:nvPr/>
        </p:nvSpPr>
        <p:spPr>
          <a:xfrm>
            <a:off x="4986528" y="7974203"/>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77C1E2"/>
            </a:solidFill>
          </a:ln>
        </p:spPr>
        <p:txBody>
          <a:bodyPr wrap="square" lIns="0" tIns="0" rIns="0" bIns="0" rtlCol="0"/>
          <a:lstStyle/>
          <a:p>
            <a:endParaRPr/>
          </a:p>
        </p:txBody>
      </p:sp>
      <p:sp>
        <p:nvSpPr>
          <p:cNvPr id="33" name="object 33"/>
          <p:cNvSpPr/>
          <p:nvPr/>
        </p:nvSpPr>
        <p:spPr>
          <a:xfrm>
            <a:off x="6259067" y="7974203"/>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77C1E2"/>
          </a:solidFill>
        </p:spPr>
        <p:txBody>
          <a:bodyPr wrap="square" lIns="0" tIns="0" rIns="0" bIns="0" rtlCol="0"/>
          <a:lstStyle/>
          <a:p>
            <a:endParaRPr/>
          </a:p>
        </p:txBody>
      </p:sp>
      <p:sp>
        <p:nvSpPr>
          <p:cNvPr id="34" name="object 34"/>
          <p:cNvSpPr/>
          <p:nvPr/>
        </p:nvSpPr>
        <p:spPr>
          <a:xfrm>
            <a:off x="6259067" y="7974203"/>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77C1E2"/>
            </a:solidFill>
          </a:ln>
        </p:spPr>
        <p:txBody>
          <a:bodyPr wrap="square" lIns="0" tIns="0" rIns="0" bIns="0" rtlCol="0"/>
          <a:lstStyle/>
          <a:p>
            <a:endParaRPr/>
          </a:p>
        </p:txBody>
      </p:sp>
      <p:sp>
        <p:nvSpPr>
          <p:cNvPr id="35" name="object 35"/>
          <p:cNvSpPr/>
          <p:nvPr/>
        </p:nvSpPr>
        <p:spPr>
          <a:xfrm>
            <a:off x="2474214" y="6817086"/>
            <a:ext cx="3816350" cy="99695"/>
          </a:xfrm>
          <a:custGeom>
            <a:avLst/>
            <a:gdLst/>
            <a:ahLst/>
            <a:cxnLst/>
            <a:rect l="l" t="t" r="r" b="b"/>
            <a:pathLst>
              <a:path w="3816350" h="99695">
                <a:moveTo>
                  <a:pt x="0" y="6877"/>
                </a:moveTo>
                <a:lnTo>
                  <a:pt x="50885" y="6806"/>
                </a:lnTo>
                <a:lnTo>
                  <a:pt x="101770" y="6604"/>
                </a:lnTo>
                <a:lnTo>
                  <a:pt x="152654" y="6288"/>
                </a:lnTo>
                <a:lnTo>
                  <a:pt x="203536" y="5878"/>
                </a:lnTo>
                <a:lnTo>
                  <a:pt x="254418" y="5390"/>
                </a:lnTo>
                <a:lnTo>
                  <a:pt x="305299" y="4843"/>
                </a:lnTo>
                <a:lnTo>
                  <a:pt x="356180" y="4254"/>
                </a:lnTo>
                <a:lnTo>
                  <a:pt x="407060" y="3641"/>
                </a:lnTo>
                <a:lnTo>
                  <a:pt x="457939" y="3022"/>
                </a:lnTo>
                <a:lnTo>
                  <a:pt x="508818" y="2415"/>
                </a:lnTo>
                <a:lnTo>
                  <a:pt x="559697" y="1838"/>
                </a:lnTo>
                <a:lnTo>
                  <a:pt x="610576" y="1308"/>
                </a:lnTo>
                <a:lnTo>
                  <a:pt x="661455" y="844"/>
                </a:lnTo>
                <a:lnTo>
                  <a:pt x="712334" y="464"/>
                </a:lnTo>
                <a:lnTo>
                  <a:pt x="763213" y="184"/>
                </a:lnTo>
                <a:lnTo>
                  <a:pt x="814092" y="23"/>
                </a:lnTo>
                <a:lnTo>
                  <a:pt x="864971" y="0"/>
                </a:lnTo>
                <a:lnTo>
                  <a:pt x="915851" y="130"/>
                </a:lnTo>
                <a:lnTo>
                  <a:pt x="966732" y="434"/>
                </a:lnTo>
                <a:lnTo>
                  <a:pt x="1017613" y="928"/>
                </a:lnTo>
                <a:lnTo>
                  <a:pt x="1068495" y="1630"/>
                </a:lnTo>
                <a:lnTo>
                  <a:pt x="1119377" y="2558"/>
                </a:lnTo>
                <a:lnTo>
                  <a:pt x="1170261" y="3730"/>
                </a:lnTo>
                <a:lnTo>
                  <a:pt x="1221146" y="5164"/>
                </a:lnTo>
                <a:lnTo>
                  <a:pt x="1272032" y="6877"/>
                </a:lnTo>
                <a:lnTo>
                  <a:pt x="1322917" y="9010"/>
                </a:lnTo>
                <a:lnTo>
                  <a:pt x="1373802" y="11684"/>
                </a:lnTo>
                <a:lnTo>
                  <a:pt x="1424686" y="14846"/>
                </a:lnTo>
                <a:lnTo>
                  <a:pt x="1475568" y="18443"/>
                </a:lnTo>
                <a:lnTo>
                  <a:pt x="1526450" y="22420"/>
                </a:lnTo>
                <a:lnTo>
                  <a:pt x="1577331" y="26725"/>
                </a:lnTo>
                <a:lnTo>
                  <a:pt x="1628212" y="31304"/>
                </a:lnTo>
                <a:lnTo>
                  <a:pt x="1679092" y="36103"/>
                </a:lnTo>
                <a:lnTo>
                  <a:pt x="1729971" y="41070"/>
                </a:lnTo>
                <a:lnTo>
                  <a:pt x="1780850" y="46150"/>
                </a:lnTo>
                <a:lnTo>
                  <a:pt x="1831729" y="51290"/>
                </a:lnTo>
                <a:lnTo>
                  <a:pt x="1882608" y="56436"/>
                </a:lnTo>
                <a:lnTo>
                  <a:pt x="1933487" y="61535"/>
                </a:lnTo>
                <a:lnTo>
                  <a:pt x="1984366" y="66534"/>
                </a:lnTo>
                <a:lnTo>
                  <a:pt x="2035245" y="71379"/>
                </a:lnTo>
                <a:lnTo>
                  <a:pt x="2086124" y="76016"/>
                </a:lnTo>
                <a:lnTo>
                  <a:pt x="2137003" y="80393"/>
                </a:lnTo>
                <a:lnTo>
                  <a:pt x="2187883" y="84455"/>
                </a:lnTo>
                <a:lnTo>
                  <a:pt x="2238764" y="88148"/>
                </a:lnTo>
                <a:lnTo>
                  <a:pt x="2289645" y="91421"/>
                </a:lnTo>
                <a:lnTo>
                  <a:pt x="2340527" y="94218"/>
                </a:lnTo>
                <a:lnTo>
                  <a:pt x="2391409" y="96487"/>
                </a:lnTo>
                <a:lnTo>
                  <a:pt x="2442293" y="98174"/>
                </a:lnTo>
                <a:lnTo>
                  <a:pt x="2493178" y="99225"/>
                </a:lnTo>
                <a:lnTo>
                  <a:pt x="2544064" y="99587"/>
                </a:lnTo>
                <a:lnTo>
                  <a:pt x="2594949" y="99296"/>
                </a:lnTo>
                <a:lnTo>
                  <a:pt x="2645834" y="98447"/>
                </a:lnTo>
                <a:lnTo>
                  <a:pt x="2696718" y="97076"/>
                </a:lnTo>
                <a:lnTo>
                  <a:pt x="2747600" y="95218"/>
                </a:lnTo>
                <a:lnTo>
                  <a:pt x="2798482" y="92908"/>
                </a:lnTo>
                <a:lnTo>
                  <a:pt x="2849363" y="90183"/>
                </a:lnTo>
                <a:lnTo>
                  <a:pt x="2900244" y="87078"/>
                </a:lnTo>
                <a:lnTo>
                  <a:pt x="2951124" y="83629"/>
                </a:lnTo>
                <a:lnTo>
                  <a:pt x="3002003" y="79872"/>
                </a:lnTo>
                <a:lnTo>
                  <a:pt x="3052882" y="75841"/>
                </a:lnTo>
                <a:lnTo>
                  <a:pt x="3103761" y="71574"/>
                </a:lnTo>
                <a:lnTo>
                  <a:pt x="3154640" y="67104"/>
                </a:lnTo>
                <a:lnTo>
                  <a:pt x="3205519" y="62469"/>
                </a:lnTo>
                <a:lnTo>
                  <a:pt x="3256398" y="57703"/>
                </a:lnTo>
                <a:lnTo>
                  <a:pt x="3307277" y="52843"/>
                </a:lnTo>
                <a:lnTo>
                  <a:pt x="3358156" y="47924"/>
                </a:lnTo>
                <a:lnTo>
                  <a:pt x="3409035" y="42981"/>
                </a:lnTo>
                <a:lnTo>
                  <a:pt x="3459915" y="38051"/>
                </a:lnTo>
                <a:lnTo>
                  <a:pt x="3510796" y="33169"/>
                </a:lnTo>
                <a:lnTo>
                  <a:pt x="3561677" y="28370"/>
                </a:lnTo>
                <a:lnTo>
                  <a:pt x="3612559" y="23690"/>
                </a:lnTo>
                <a:lnTo>
                  <a:pt x="3663441" y="19166"/>
                </a:lnTo>
                <a:lnTo>
                  <a:pt x="3714325" y="14831"/>
                </a:lnTo>
                <a:lnTo>
                  <a:pt x="3765210" y="10723"/>
                </a:lnTo>
                <a:lnTo>
                  <a:pt x="3816096" y="6877"/>
                </a:lnTo>
              </a:path>
            </a:pathLst>
          </a:custGeom>
          <a:ln w="28956">
            <a:solidFill>
              <a:srgbClr val="FF9900"/>
            </a:solidFill>
          </a:ln>
        </p:spPr>
        <p:txBody>
          <a:bodyPr wrap="square" lIns="0" tIns="0" rIns="0" bIns="0" rtlCol="0"/>
          <a:lstStyle/>
          <a:p>
            <a:endParaRPr/>
          </a:p>
        </p:txBody>
      </p:sp>
      <p:sp>
        <p:nvSpPr>
          <p:cNvPr id="36" name="object 36"/>
          <p:cNvSpPr/>
          <p:nvPr/>
        </p:nvSpPr>
        <p:spPr>
          <a:xfrm>
            <a:off x="2441448" y="6791579"/>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7" y="32004"/>
                </a:lnTo>
                <a:lnTo>
                  <a:pt x="61507" y="19556"/>
                </a:lnTo>
                <a:lnTo>
                  <a:pt x="54673" y="9382"/>
                </a:lnTo>
                <a:lnTo>
                  <a:pt x="44505" y="2518"/>
                </a:lnTo>
                <a:lnTo>
                  <a:pt x="32003" y="0"/>
                </a:lnTo>
                <a:close/>
              </a:path>
            </a:pathLst>
          </a:custGeom>
          <a:solidFill>
            <a:srgbClr val="FF9900"/>
          </a:solidFill>
        </p:spPr>
        <p:txBody>
          <a:bodyPr wrap="square" lIns="0" tIns="0" rIns="0" bIns="0" rtlCol="0"/>
          <a:lstStyle/>
          <a:p>
            <a:endParaRPr/>
          </a:p>
        </p:txBody>
      </p:sp>
      <p:sp>
        <p:nvSpPr>
          <p:cNvPr id="37" name="object 37"/>
          <p:cNvSpPr/>
          <p:nvPr/>
        </p:nvSpPr>
        <p:spPr>
          <a:xfrm>
            <a:off x="2441448" y="6791579"/>
            <a:ext cx="64135" cy="64135"/>
          </a:xfrm>
          <a:custGeom>
            <a:avLst/>
            <a:gdLst/>
            <a:ahLst/>
            <a:cxnLst/>
            <a:rect l="l" t="t" r="r" b="b"/>
            <a:pathLst>
              <a:path w="64135" h="64134">
                <a:moveTo>
                  <a:pt x="64007"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7" y="32004"/>
                </a:lnTo>
                <a:close/>
              </a:path>
            </a:pathLst>
          </a:custGeom>
          <a:ln w="9143">
            <a:solidFill>
              <a:srgbClr val="FF9900"/>
            </a:solidFill>
          </a:ln>
        </p:spPr>
        <p:txBody>
          <a:bodyPr wrap="square" lIns="0" tIns="0" rIns="0" bIns="0" rtlCol="0"/>
          <a:lstStyle/>
          <a:p>
            <a:endParaRPr/>
          </a:p>
        </p:txBody>
      </p:sp>
      <p:sp>
        <p:nvSpPr>
          <p:cNvPr id="38" name="object 38"/>
          <p:cNvSpPr/>
          <p:nvPr/>
        </p:nvSpPr>
        <p:spPr>
          <a:xfrm>
            <a:off x="3713988" y="6791579"/>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FF9900"/>
          </a:solidFill>
        </p:spPr>
        <p:txBody>
          <a:bodyPr wrap="square" lIns="0" tIns="0" rIns="0" bIns="0" rtlCol="0"/>
          <a:lstStyle/>
          <a:p>
            <a:endParaRPr/>
          </a:p>
        </p:txBody>
      </p:sp>
      <p:sp>
        <p:nvSpPr>
          <p:cNvPr id="39" name="object 39"/>
          <p:cNvSpPr/>
          <p:nvPr/>
        </p:nvSpPr>
        <p:spPr>
          <a:xfrm>
            <a:off x="3713988" y="6791579"/>
            <a:ext cx="64135" cy="64135"/>
          </a:xfrm>
          <a:custGeom>
            <a:avLst/>
            <a:gdLst/>
            <a:ahLst/>
            <a:cxnLst/>
            <a:rect l="l" t="t" r="r" b="b"/>
            <a:pathLst>
              <a:path w="64135" h="64134">
                <a:moveTo>
                  <a:pt x="64008"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4">
            <a:solidFill>
              <a:srgbClr val="FF9900"/>
            </a:solidFill>
          </a:ln>
        </p:spPr>
        <p:txBody>
          <a:bodyPr wrap="square" lIns="0" tIns="0" rIns="0" bIns="0" rtlCol="0"/>
          <a:lstStyle/>
          <a:p>
            <a:endParaRPr/>
          </a:p>
        </p:txBody>
      </p:sp>
      <p:sp>
        <p:nvSpPr>
          <p:cNvPr id="40" name="object 40"/>
          <p:cNvSpPr/>
          <p:nvPr/>
        </p:nvSpPr>
        <p:spPr>
          <a:xfrm>
            <a:off x="4986528" y="6884543"/>
            <a:ext cx="64135" cy="64135"/>
          </a:xfrm>
          <a:custGeom>
            <a:avLst/>
            <a:gdLst/>
            <a:ahLst/>
            <a:cxnLst/>
            <a:rect l="l" t="t" r="r" b="b"/>
            <a:pathLst>
              <a:path w="64135" h="64134">
                <a:moveTo>
                  <a:pt x="32004" y="0"/>
                </a:moveTo>
                <a:lnTo>
                  <a:pt x="19556" y="2518"/>
                </a:lnTo>
                <a:lnTo>
                  <a:pt x="9382" y="9382"/>
                </a:lnTo>
                <a:lnTo>
                  <a:pt x="2518" y="19556"/>
                </a:lnTo>
                <a:lnTo>
                  <a:pt x="0" y="32003"/>
                </a:lnTo>
                <a:lnTo>
                  <a:pt x="2518" y="44451"/>
                </a:lnTo>
                <a:lnTo>
                  <a:pt x="9382" y="54625"/>
                </a:lnTo>
                <a:lnTo>
                  <a:pt x="19556" y="61489"/>
                </a:lnTo>
                <a:lnTo>
                  <a:pt x="32004" y="64007"/>
                </a:lnTo>
                <a:lnTo>
                  <a:pt x="44505" y="61489"/>
                </a:lnTo>
                <a:lnTo>
                  <a:pt x="54673" y="54625"/>
                </a:lnTo>
                <a:lnTo>
                  <a:pt x="61507" y="44451"/>
                </a:lnTo>
                <a:lnTo>
                  <a:pt x="64008" y="32003"/>
                </a:lnTo>
                <a:lnTo>
                  <a:pt x="61507" y="19556"/>
                </a:lnTo>
                <a:lnTo>
                  <a:pt x="54673" y="9382"/>
                </a:lnTo>
                <a:lnTo>
                  <a:pt x="44505" y="2518"/>
                </a:lnTo>
                <a:lnTo>
                  <a:pt x="32004" y="0"/>
                </a:lnTo>
                <a:close/>
              </a:path>
            </a:pathLst>
          </a:custGeom>
          <a:solidFill>
            <a:srgbClr val="FF9900"/>
          </a:solidFill>
        </p:spPr>
        <p:txBody>
          <a:bodyPr wrap="square" lIns="0" tIns="0" rIns="0" bIns="0" rtlCol="0"/>
          <a:lstStyle/>
          <a:p>
            <a:endParaRPr/>
          </a:p>
        </p:txBody>
      </p:sp>
      <p:sp>
        <p:nvSpPr>
          <p:cNvPr id="41" name="object 41"/>
          <p:cNvSpPr/>
          <p:nvPr/>
        </p:nvSpPr>
        <p:spPr>
          <a:xfrm>
            <a:off x="4986528" y="6884543"/>
            <a:ext cx="64135" cy="64135"/>
          </a:xfrm>
          <a:custGeom>
            <a:avLst/>
            <a:gdLst/>
            <a:ahLst/>
            <a:cxnLst/>
            <a:rect l="l" t="t" r="r" b="b"/>
            <a:pathLst>
              <a:path w="64135" h="64134">
                <a:moveTo>
                  <a:pt x="64008" y="32003"/>
                </a:moveTo>
                <a:lnTo>
                  <a:pt x="61507" y="44451"/>
                </a:lnTo>
                <a:lnTo>
                  <a:pt x="54673" y="54625"/>
                </a:lnTo>
                <a:lnTo>
                  <a:pt x="44505" y="61489"/>
                </a:lnTo>
                <a:lnTo>
                  <a:pt x="32004" y="64007"/>
                </a:lnTo>
                <a:lnTo>
                  <a:pt x="19556" y="61489"/>
                </a:lnTo>
                <a:lnTo>
                  <a:pt x="9382" y="54625"/>
                </a:lnTo>
                <a:lnTo>
                  <a:pt x="2518" y="44451"/>
                </a:lnTo>
                <a:lnTo>
                  <a:pt x="0" y="32003"/>
                </a:lnTo>
                <a:lnTo>
                  <a:pt x="2518" y="19556"/>
                </a:lnTo>
                <a:lnTo>
                  <a:pt x="9382" y="9382"/>
                </a:lnTo>
                <a:lnTo>
                  <a:pt x="19556" y="2518"/>
                </a:lnTo>
                <a:lnTo>
                  <a:pt x="32004" y="0"/>
                </a:lnTo>
                <a:lnTo>
                  <a:pt x="44505" y="2518"/>
                </a:lnTo>
                <a:lnTo>
                  <a:pt x="54673" y="9382"/>
                </a:lnTo>
                <a:lnTo>
                  <a:pt x="61507" y="19556"/>
                </a:lnTo>
                <a:lnTo>
                  <a:pt x="64008" y="32003"/>
                </a:lnTo>
                <a:close/>
              </a:path>
            </a:pathLst>
          </a:custGeom>
          <a:ln w="9143">
            <a:solidFill>
              <a:srgbClr val="FF9900"/>
            </a:solidFill>
          </a:ln>
        </p:spPr>
        <p:txBody>
          <a:bodyPr wrap="square" lIns="0" tIns="0" rIns="0" bIns="0" rtlCol="0"/>
          <a:lstStyle/>
          <a:p>
            <a:endParaRPr/>
          </a:p>
        </p:txBody>
      </p:sp>
      <p:sp>
        <p:nvSpPr>
          <p:cNvPr id="42" name="object 42"/>
          <p:cNvSpPr/>
          <p:nvPr/>
        </p:nvSpPr>
        <p:spPr>
          <a:xfrm>
            <a:off x="6259067" y="6791579"/>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FF9900"/>
          </a:solidFill>
        </p:spPr>
        <p:txBody>
          <a:bodyPr wrap="square" lIns="0" tIns="0" rIns="0" bIns="0" rtlCol="0"/>
          <a:lstStyle/>
          <a:p>
            <a:endParaRPr/>
          </a:p>
        </p:txBody>
      </p:sp>
      <p:sp>
        <p:nvSpPr>
          <p:cNvPr id="43" name="object 43"/>
          <p:cNvSpPr/>
          <p:nvPr/>
        </p:nvSpPr>
        <p:spPr>
          <a:xfrm>
            <a:off x="6259067" y="6791579"/>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FF9900"/>
            </a:solidFill>
          </a:ln>
        </p:spPr>
        <p:txBody>
          <a:bodyPr wrap="square" lIns="0" tIns="0" rIns="0" bIns="0" rtlCol="0"/>
          <a:lstStyle/>
          <a:p>
            <a:endParaRPr/>
          </a:p>
        </p:txBody>
      </p:sp>
      <p:sp>
        <p:nvSpPr>
          <p:cNvPr id="44" name="object 44"/>
          <p:cNvSpPr/>
          <p:nvPr/>
        </p:nvSpPr>
        <p:spPr>
          <a:xfrm>
            <a:off x="2474214" y="7460742"/>
            <a:ext cx="3816350" cy="546100"/>
          </a:xfrm>
          <a:custGeom>
            <a:avLst/>
            <a:gdLst/>
            <a:ahLst/>
            <a:cxnLst/>
            <a:rect l="l" t="t" r="r" b="b"/>
            <a:pathLst>
              <a:path w="3816350" h="546100">
                <a:moveTo>
                  <a:pt x="0" y="545591"/>
                </a:moveTo>
                <a:lnTo>
                  <a:pt x="1272539" y="545591"/>
                </a:lnTo>
                <a:lnTo>
                  <a:pt x="2543556" y="545591"/>
                </a:lnTo>
                <a:lnTo>
                  <a:pt x="3816096" y="0"/>
                </a:lnTo>
              </a:path>
            </a:pathLst>
          </a:custGeom>
          <a:ln w="28956">
            <a:solidFill>
              <a:srgbClr val="8E82BD"/>
            </a:solidFill>
            <a:prstDash val="dash"/>
          </a:ln>
        </p:spPr>
        <p:txBody>
          <a:bodyPr wrap="square" lIns="0" tIns="0" rIns="0" bIns="0" rtlCol="0"/>
          <a:lstStyle/>
          <a:p>
            <a:endParaRPr/>
          </a:p>
        </p:txBody>
      </p:sp>
      <p:sp>
        <p:nvSpPr>
          <p:cNvPr id="45" name="object 45"/>
          <p:cNvSpPr/>
          <p:nvPr/>
        </p:nvSpPr>
        <p:spPr>
          <a:xfrm>
            <a:off x="2441448" y="7974203"/>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7" y="32004"/>
                </a:lnTo>
                <a:lnTo>
                  <a:pt x="61507" y="19556"/>
                </a:lnTo>
                <a:lnTo>
                  <a:pt x="54673" y="9382"/>
                </a:lnTo>
                <a:lnTo>
                  <a:pt x="44505" y="2518"/>
                </a:lnTo>
                <a:lnTo>
                  <a:pt x="32003" y="0"/>
                </a:lnTo>
                <a:close/>
              </a:path>
            </a:pathLst>
          </a:custGeom>
          <a:solidFill>
            <a:srgbClr val="8E82BD"/>
          </a:solidFill>
        </p:spPr>
        <p:txBody>
          <a:bodyPr wrap="square" lIns="0" tIns="0" rIns="0" bIns="0" rtlCol="0"/>
          <a:lstStyle/>
          <a:p>
            <a:endParaRPr/>
          </a:p>
        </p:txBody>
      </p:sp>
      <p:sp>
        <p:nvSpPr>
          <p:cNvPr id="46" name="object 46"/>
          <p:cNvSpPr/>
          <p:nvPr/>
        </p:nvSpPr>
        <p:spPr>
          <a:xfrm>
            <a:off x="2441448" y="7974203"/>
            <a:ext cx="64135" cy="64135"/>
          </a:xfrm>
          <a:custGeom>
            <a:avLst/>
            <a:gdLst/>
            <a:ahLst/>
            <a:cxnLst/>
            <a:rect l="l" t="t" r="r" b="b"/>
            <a:pathLst>
              <a:path w="64135" h="64134">
                <a:moveTo>
                  <a:pt x="64007"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7" y="32004"/>
                </a:lnTo>
                <a:close/>
              </a:path>
            </a:pathLst>
          </a:custGeom>
          <a:ln w="9143">
            <a:solidFill>
              <a:srgbClr val="8E82BD"/>
            </a:solidFill>
          </a:ln>
        </p:spPr>
        <p:txBody>
          <a:bodyPr wrap="square" lIns="0" tIns="0" rIns="0" bIns="0" rtlCol="0"/>
          <a:lstStyle/>
          <a:p>
            <a:endParaRPr/>
          </a:p>
        </p:txBody>
      </p:sp>
      <p:sp>
        <p:nvSpPr>
          <p:cNvPr id="47" name="object 47"/>
          <p:cNvSpPr/>
          <p:nvPr/>
        </p:nvSpPr>
        <p:spPr>
          <a:xfrm>
            <a:off x="3713988" y="7974203"/>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8E82BD"/>
          </a:solidFill>
        </p:spPr>
        <p:txBody>
          <a:bodyPr wrap="square" lIns="0" tIns="0" rIns="0" bIns="0" rtlCol="0"/>
          <a:lstStyle/>
          <a:p>
            <a:endParaRPr/>
          </a:p>
        </p:txBody>
      </p:sp>
      <p:sp>
        <p:nvSpPr>
          <p:cNvPr id="48" name="object 48"/>
          <p:cNvSpPr/>
          <p:nvPr/>
        </p:nvSpPr>
        <p:spPr>
          <a:xfrm>
            <a:off x="3713988" y="7974203"/>
            <a:ext cx="64135" cy="64135"/>
          </a:xfrm>
          <a:custGeom>
            <a:avLst/>
            <a:gdLst/>
            <a:ahLst/>
            <a:cxnLst/>
            <a:rect l="l" t="t" r="r" b="b"/>
            <a:pathLst>
              <a:path w="64135" h="64134">
                <a:moveTo>
                  <a:pt x="64008"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4">
            <a:solidFill>
              <a:srgbClr val="8E82BD"/>
            </a:solidFill>
          </a:ln>
        </p:spPr>
        <p:txBody>
          <a:bodyPr wrap="square" lIns="0" tIns="0" rIns="0" bIns="0" rtlCol="0"/>
          <a:lstStyle/>
          <a:p>
            <a:endParaRPr/>
          </a:p>
        </p:txBody>
      </p:sp>
      <p:sp>
        <p:nvSpPr>
          <p:cNvPr id="49" name="object 49"/>
          <p:cNvSpPr/>
          <p:nvPr/>
        </p:nvSpPr>
        <p:spPr>
          <a:xfrm>
            <a:off x="4986528" y="7974203"/>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8E82BD"/>
          </a:solidFill>
        </p:spPr>
        <p:txBody>
          <a:bodyPr wrap="square" lIns="0" tIns="0" rIns="0" bIns="0" rtlCol="0"/>
          <a:lstStyle/>
          <a:p>
            <a:endParaRPr/>
          </a:p>
        </p:txBody>
      </p:sp>
      <p:sp>
        <p:nvSpPr>
          <p:cNvPr id="50" name="object 50"/>
          <p:cNvSpPr/>
          <p:nvPr/>
        </p:nvSpPr>
        <p:spPr>
          <a:xfrm>
            <a:off x="4986528" y="7974203"/>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8E82BD"/>
            </a:solidFill>
          </a:ln>
        </p:spPr>
        <p:txBody>
          <a:bodyPr wrap="square" lIns="0" tIns="0" rIns="0" bIns="0" rtlCol="0"/>
          <a:lstStyle/>
          <a:p>
            <a:endParaRPr/>
          </a:p>
        </p:txBody>
      </p:sp>
      <p:sp>
        <p:nvSpPr>
          <p:cNvPr id="51" name="object 51"/>
          <p:cNvSpPr/>
          <p:nvPr/>
        </p:nvSpPr>
        <p:spPr>
          <a:xfrm>
            <a:off x="6259067" y="7430134"/>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8E82BD"/>
          </a:solidFill>
        </p:spPr>
        <p:txBody>
          <a:bodyPr wrap="square" lIns="0" tIns="0" rIns="0" bIns="0" rtlCol="0"/>
          <a:lstStyle/>
          <a:p>
            <a:endParaRPr/>
          </a:p>
        </p:txBody>
      </p:sp>
      <p:sp>
        <p:nvSpPr>
          <p:cNvPr id="52" name="object 52"/>
          <p:cNvSpPr/>
          <p:nvPr/>
        </p:nvSpPr>
        <p:spPr>
          <a:xfrm>
            <a:off x="6259067" y="7430134"/>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3">
            <a:solidFill>
              <a:srgbClr val="8E82BD"/>
            </a:solidFill>
          </a:ln>
        </p:spPr>
        <p:txBody>
          <a:bodyPr wrap="square" lIns="0" tIns="0" rIns="0" bIns="0" rtlCol="0"/>
          <a:lstStyle/>
          <a:p>
            <a:endParaRPr/>
          </a:p>
        </p:txBody>
      </p:sp>
      <p:sp>
        <p:nvSpPr>
          <p:cNvPr id="53" name="object 53"/>
          <p:cNvSpPr/>
          <p:nvPr/>
        </p:nvSpPr>
        <p:spPr>
          <a:xfrm>
            <a:off x="2474214" y="7079742"/>
            <a:ext cx="3816350" cy="927100"/>
          </a:xfrm>
          <a:custGeom>
            <a:avLst/>
            <a:gdLst/>
            <a:ahLst/>
            <a:cxnLst/>
            <a:rect l="l" t="t" r="r" b="b"/>
            <a:pathLst>
              <a:path w="3816350" h="927100">
                <a:moveTo>
                  <a:pt x="0" y="0"/>
                </a:moveTo>
                <a:lnTo>
                  <a:pt x="38549" y="28903"/>
                </a:lnTo>
                <a:lnTo>
                  <a:pt x="77099" y="59354"/>
                </a:lnTo>
                <a:lnTo>
                  <a:pt x="115647" y="91197"/>
                </a:lnTo>
                <a:lnTo>
                  <a:pt x="154195" y="124277"/>
                </a:lnTo>
                <a:lnTo>
                  <a:pt x="192743" y="158441"/>
                </a:lnTo>
                <a:lnTo>
                  <a:pt x="231290" y="193533"/>
                </a:lnTo>
                <a:lnTo>
                  <a:pt x="269837" y="229398"/>
                </a:lnTo>
                <a:lnTo>
                  <a:pt x="308383" y="265882"/>
                </a:lnTo>
                <a:lnTo>
                  <a:pt x="346929" y="302830"/>
                </a:lnTo>
                <a:lnTo>
                  <a:pt x="385474" y="340088"/>
                </a:lnTo>
                <a:lnTo>
                  <a:pt x="424020" y="377500"/>
                </a:lnTo>
                <a:lnTo>
                  <a:pt x="462565" y="414912"/>
                </a:lnTo>
                <a:lnTo>
                  <a:pt x="501109" y="452170"/>
                </a:lnTo>
                <a:lnTo>
                  <a:pt x="539654" y="489118"/>
                </a:lnTo>
                <a:lnTo>
                  <a:pt x="578199" y="525602"/>
                </a:lnTo>
                <a:lnTo>
                  <a:pt x="616743" y="561467"/>
                </a:lnTo>
                <a:lnTo>
                  <a:pt x="655288" y="596559"/>
                </a:lnTo>
                <a:lnTo>
                  <a:pt x="693832" y="630723"/>
                </a:lnTo>
                <a:lnTo>
                  <a:pt x="732377" y="663803"/>
                </a:lnTo>
                <a:lnTo>
                  <a:pt x="770922" y="695646"/>
                </a:lnTo>
                <a:lnTo>
                  <a:pt x="809466" y="726097"/>
                </a:lnTo>
                <a:lnTo>
                  <a:pt x="848011" y="755000"/>
                </a:lnTo>
                <a:lnTo>
                  <a:pt x="886557" y="782202"/>
                </a:lnTo>
                <a:lnTo>
                  <a:pt x="925102" y="807548"/>
                </a:lnTo>
                <a:lnTo>
                  <a:pt x="963648" y="830882"/>
                </a:lnTo>
                <a:lnTo>
                  <a:pt x="1002194" y="852051"/>
                </a:lnTo>
                <a:lnTo>
                  <a:pt x="1040741" y="870899"/>
                </a:lnTo>
                <a:lnTo>
                  <a:pt x="1079288" y="887271"/>
                </a:lnTo>
                <a:lnTo>
                  <a:pt x="1117836" y="901014"/>
                </a:lnTo>
                <a:lnTo>
                  <a:pt x="1156384" y="911972"/>
                </a:lnTo>
                <a:lnTo>
                  <a:pt x="1194932" y="919991"/>
                </a:lnTo>
                <a:lnTo>
                  <a:pt x="1233482" y="924916"/>
                </a:lnTo>
                <a:lnTo>
                  <a:pt x="1272032" y="926591"/>
                </a:lnTo>
                <a:lnTo>
                  <a:pt x="1306414" y="924598"/>
                </a:lnTo>
                <a:lnTo>
                  <a:pt x="1375177" y="909305"/>
                </a:lnTo>
                <a:lnTo>
                  <a:pt x="1443939" y="880402"/>
                </a:lnTo>
                <a:lnTo>
                  <a:pt x="1478319" y="861395"/>
                </a:lnTo>
                <a:lnTo>
                  <a:pt x="1512698" y="839645"/>
                </a:lnTo>
                <a:lnTo>
                  <a:pt x="1547078" y="815370"/>
                </a:lnTo>
                <a:lnTo>
                  <a:pt x="1581457" y="788791"/>
                </a:lnTo>
                <a:lnTo>
                  <a:pt x="1615835" y="760126"/>
                </a:lnTo>
                <a:lnTo>
                  <a:pt x="1650214" y="729595"/>
                </a:lnTo>
                <a:lnTo>
                  <a:pt x="1684592" y="697418"/>
                </a:lnTo>
                <a:lnTo>
                  <a:pt x="1718970" y="663813"/>
                </a:lnTo>
                <a:lnTo>
                  <a:pt x="1753348" y="629002"/>
                </a:lnTo>
                <a:lnTo>
                  <a:pt x="1787726" y="593203"/>
                </a:lnTo>
                <a:lnTo>
                  <a:pt x="1822104" y="556635"/>
                </a:lnTo>
                <a:lnTo>
                  <a:pt x="1856481" y="519519"/>
                </a:lnTo>
                <a:lnTo>
                  <a:pt x="1890859" y="482073"/>
                </a:lnTo>
                <a:lnTo>
                  <a:pt x="1925236" y="444518"/>
                </a:lnTo>
                <a:lnTo>
                  <a:pt x="1959614" y="407072"/>
                </a:lnTo>
                <a:lnTo>
                  <a:pt x="1993991" y="369956"/>
                </a:lnTo>
                <a:lnTo>
                  <a:pt x="2028369" y="333388"/>
                </a:lnTo>
                <a:lnTo>
                  <a:pt x="2062747" y="297589"/>
                </a:lnTo>
                <a:lnTo>
                  <a:pt x="2097125" y="262778"/>
                </a:lnTo>
                <a:lnTo>
                  <a:pt x="2131503" y="229173"/>
                </a:lnTo>
                <a:lnTo>
                  <a:pt x="2165881" y="196996"/>
                </a:lnTo>
                <a:lnTo>
                  <a:pt x="2200260" y="166465"/>
                </a:lnTo>
                <a:lnTo>
                  <a:pt x="2234638" y="137800"/>
                </a:lnTo>
                <a:lnTo>
                  <a:pt x="2269017" y="111221"/>
                </a:lnTo>
                <a:lnTo>
                  <a:pt x="2303397" y="86946"/>
                </a:lnTo>
                <a:lnTo>
                  <a:pt x="2337776" y="65196"/>
                </a:lnTo>
                <a:lnTo>
                  <a:pt x="2372156" y="46189"/>
                </a:lnTo>
                <a:lnTo>
                  <a:pt x="2440918" y="17286"/>
                </a:lnTo>
                <a:lnTo>
                  <a:pt x="2509681" y="1993"/>
                </a:lnTo>
                <a:lnTo>
                  <a:pt x="2544064" y="0"/>
                </a:lnTo>
                <a:lnTo>
                  <a:pt x="2582613" y="1675"/>
                </a:lnTo>
                <a:lnTo>
                  <a:pt x="2621163" y="6600"/>
                </a:lnTo>
                <a:lnTo>
                  <a:pt x="2659711" y="14619"/>
                </a:lnTo>
                <a:lnTo>
                  <a:pt x="2698259" y="25577"/>
                </a:lnTo>
                <a:lnTo>
                  <a:pt x="2736807" y="39320"/>
                </a:lnTo>
                <a:lnTo>
                  <a:pt x="2775354" y="55692"/>
                </a:lnTo>
                <a:lnTo>
                  <a:pt x="2813901" y="74540"/>
                </a:lnTo>
                <a:lnTo>
                  <a:pt x="2852447" y="95709"/>
                </a:lnTo>
                <a:lnTo>
                  <a:pt x="2890993" y="119043"/>
                </a:lnTo>
                <a:lnTo>
                  <a:pt x="2929538" y="144389"/>
                </a:lnTo>
                <a:lnTo>
                  <a:pt x="2968084" y="171591"/>
                </a:lnTo>
                <a:lnTo>
                  <a:pt x="3006629" y="200494"/>
                </a:lnTo>
                <a:lnTo>
                  <a:pt x="3045173" y="230945"/>
                </a:lnTo>
                <a:lnTo>
                  <a:pt x="3083718" y="262788"/>
                </a:lnTo>
                <a:lnTo>
                  <a:pt x="3122263" y="295868"/>
                </a:lnTo>
                <a:lnTo>
                  <a:pt x="3160807" y="330032"/>
                </a:lnTo>
                <a:lnTo>
                  <a:pt x="3199352" y="365124"/>
                </a:lnTo>
                <a:lnTo>
                  <a:pt x="3237896" y="400989"/>
                </a:lnTo>
                <a:lnTo>
                  <a:pt x="3276441" y="437473"/>
                </a:lnTo>
                <a:lnTo>
                  <a:pt x="3314986" y="474421"/>
                </a:lnTo>
                <a:lnTo>
                  <a:pt x="3353530" y="511679"/>
                </a:lnTo>
                <a:lnTo>
                  <a:pt x="3392075" y="549091"/>
                </a:lnTo>
                <a:lnTo>
                  <a:pt x="3430621" y="586503"/>
                </a:lnTo>
                <a:lnTo>
                  <a:pt x="3469166" y="623761"/>
                </a:lnTo>
                <a:lnTo>
                  <a:pt x="3507712" y="660709"/>
                </a:lnTo>
                <a:lnTo>
                  <a:pt x="3546258" y="697193"/>
                </a:lnTo>
                <a:lnTo>
                  <a:pt x="3584805" y="733058"/>
                </a:lnTo>
                <a:lnTo>
                  <a:pt x="3623352" y="768150"/>
                </a:lnTo>
                <a:lnTo>
                  <a:pt x="3661900" y="802314"/>
                </a:lnTo>
                <a:lnTo>
                  <a:pt x="3700448" y="835394"/>
                </a:lnTo>
                <a:lnTo>
                  <a:pt x="3738996" y="867237"/>
                </a:lnTo>
                <a:lnTo>
                  <a:pt x="3777546" y="897688"/>
                </a:lnTo>
                <a:lnTo>
                  <a:pt x="3816096" y="926591"/>
                </a:lnTo>
              </a:path>
            </a:pathLst>
          </a:custGeom>
          <a:ln w="28956">
            <a:solidFill>
              <a:srgbClr val="B9ADD5"/>
            </a:solidFill>
          </a:ln>
        </p:spPr>
        <p:txBody>
          <a:bodyPr wrap="square" lIns="0" tIns="0" rIns="0" bIns="0" rtlCol="0"/>
          <a:lstStyle/>
          <a:p>
            <a:endParaRPr/>
          </a:p>
        </p:txBody>
      </p:sp>
      <p:sp>
        <p:nvSpPr>
          <p:cNvPr id="54" name="object 54"/>
          <p:cNvSpPr/>
          <p:nvPr/>
        </p:nvSpPr>
        <p:spPr>
          <a:xfrm>
            <a:off x="2441448" y="7047610"/>
            <a:ext cx="64135" cy="64135"/>
          </a:xfrm>
          <a:custGeom>
            <a:avLst/>
            <a:gdLst/>
            <a:ahLst/>
            <a:cxnLst/>
            <a:rect l="l" t="t" r="r" b="b"/>
            <a:pathLst>
              <a:path w="64135" h="64134">
                <a:moveTo>
                  <a:pt x="32003" y="0"/>
                </a:moveTo>
                <a:lnTo>
                  <a:pt x="19556" y="2518"/>
                </a:lnTo>
                <a:lnTo>
                  <a:pt x="9382" y="9382"/>
                </a:lnTo>
                <a:lnTo>
                  <a:pt x="2518" y="19556"/>
                </a:lnTo>
                <a:lnTo>
                  <a:pt x="0" y="32003"/>
                </a:lnTo>
                <a:lnTo>
                  <a:pt x="2518" y="44451"/>
                </a:lnTo>
                <a:lnTo>
                  <a:pt x="9382" y="54625"/>
                </a:lnTo>
                <a:lnTo>
                  <a:pt x="19556" y="61489"/>
                </a:lnTo>
                <a:lnTo>
                  <a:pt x="32003" y="64007"/>
                </a:lnTo>
                <a:lnTo>
                  <a:pt x="44505" y="61489"/>
                </a:lnTo>
                <a:lnTo>
                  <a:pt x="54673" y="54625"/>
                </a:lnTo>
                <a:lnTo>
                  <a:pt x="61507" y="44451"/>
                </a:lnTo>
                <a:lnTo>
                  <a:pt x="64007" y="32003"/>
                </a:lnTo>
                <a:lnTo>
                  <a:pt x="61507" y="19556"/>
                </a:lnTo>
                <a:lnTo>
                  <a:pt x="54673" y="9382"/>
                </a:lnTo>
                <a:lnTo>
                  <a:pt x="44505" y="2518"/>
                </a:lnTo>
                <a:lnTo>
                  <a:pt x="32003" y="0"/>
                </a:lnTo>
                <a:close/>
              </a:path>
            </a:pathLst>
          </a:custGeom>
          <a:solidFill>
            <a:srgbClr val="B9ADD5"/>
          </a:solidFill>
        </p:spPr>
        <p:txBody>
          <a:bodyPr wrap="square" lIns="0" tIns="0" rIns="0" bIns="0" rtlCol="0"/>
          <a:lstStyle/>
          <a:p>
            <a:endParaRPr/>
          </a:p>
        </p:txBody>
      </p:sp>
      <p:sp>
        <p:nvSpPr>
          <p:cNvPr id="55" name="object 55"/>
          <p:cNvSpPr/>
          <p:nvPr/>
        </p:nvSpPr>
        <p:spPr>
          <a:xfrm>
            <a:off x="2441448" y="7047610"/>
            <a:ext cx="64135" cy="64135"/>
          </a:xfrm>
          <a:custGeom>
            <a:avLst/>
            <a:gdLst/>
            <a:ahLst/>
            <a:cxnLst/>
            <a:rect l="l" t="t" r="r" b="b"/>
            <a:pathLst>
              <a:path w="64135" h="64134">
                <a:moveTo>
                  <a:pt x="64007" y="32003"/>
                </a:moveTo>
                <a:lnTo>
                  <a:pt x="61507" y="44451"/>
                </a:lnTo>
                <a:lnTo>
                  <a:pt x="54673" y="54625"/>
                </a:lnTo>
                <a:lnTo>
                  <a:pt x="44505" y="61489"/>
                </a:lnTo>
                <a:lnTo>
                  <a:pt x="32003" y="64007"/>
                </a:lnTo>
                <a:lnTo>
                  <a:pt x="19556" y="61489"/>
                </a:lnTo>
                <a:lnTo>
                  <a:pt x="9382" y="54625"/>
                </a:lnTo>
                <a:lnTo>
                  <a:pt x="2518" y="44451"/>
                </a:lnTo>
                <a:lnTo>
                  <a:pt x="0" y="32003"/>
                </a:lnTo>
                <a:lnTo>
                  <a:pt x="2518" y="19556"/>
                </a:lnTo>
                <a:lnTo>
                  <a:pt x="9382" y="9382"/>
                </a:lnTo>
                <a:lnTo>
                  <a:pt x="19556" y="2518"/>
                </a:lnTo>
                <a:lnTo>
                  <a:pt x="32003" y="0"/>
                </a:lnTo>
                <a:lnTo>
                  <a:pt x="44505" y="2518"/>
                </a:lnTo>
                <a:lnTo>
                  <a:pt x="54673" y="9382"/>
                </a:lnTo>
                <a:lnTo>
                  <a:pt x="61507" y="19556"/>
                </a:lnTo>
                <a:lnTo>
                  <a:pt x="64007" y="32003"/>
                </a:lnTo>
                <a:close/>
              </a:path>
            </a:pathLst>
          </a:custGeom>
          <a:ln w="9144">
            <a:solidFill>
              <a:srgbClr val="B9ADD5"/>
            </a:solidFill>
          </a:ln>
        </p:spPr>
        <p:txBody>
          <a:bodyPr wrap="square" lIns="0" tIns="0" rIns="0" bIns="0" rtlCol="0"/>
          <a:lstStyle/>
          <a:p>
            <a:endParaRPr/>
          </a:p>
        </p:txBody>
      </p:sp>
      <p:sp>
        <p:nvSpPr>
          <p:cNvPr id="56" name="object 56"/>
          <p:cNvSpPr/>
          <p:nvPr/>
        </p:nvSpPr>
        <p:spPr>
          <a:xfrm>
            <a:off x="3713988" y="7974203"/>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B9ADD5"/>
          </a:solidFill>
        </p:spPr>
        <p:txBody>
          <a:bodyPr wrap="square" lIns="0" tIns="0" rIns="0" bIns="0" rtlCol="0"/>
          <a:lstStyle/>
          <a:p>
            <a:endParaRPr/>
          </a:p>
        </p:txBody>
      </p:sp>
      <p:sp>
        <p:nvSpPr>
          <p:cNvPr id="57" name="object 57"/>
          <p:cNvSpPr/>
          <p:nvPr/>
        </p:nvSpPr>
        <p:spPr>
          <a:xfrm>
            <a:off x="3713988" y="7974203"/>
            <a:ext cx="64135" cy="64135"/>
          </a:xfrm>
          <a:custGeom>
            <a:avLst/>
            <a:gdLst/>
            <a:ahLst/>
            <a:cxnLst/>
            <a:rect l="l" t="t" r="r" b="b"/>
            <a:pathLst>
              <a:path w="64135" h="64134">
                <a:moveTo>
                  <a:pt x="64008"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4">
            <a:solidFill>
              <a:srgbClr val="B9ADD5"/>
            </a:solidFill>
          </a:ln>
        </p:spPr>
        <p:txBody>
          <a:bodyPr wrap="square" lIns="0" tIns="0" rIns="0" bIns="0" rtlCol="0"/>
          <a:lstStyle/>
          <a:p>
            <a:endParaRPr/>
          </a:p>
        </p:txBody>
      </p:sp>
      <p:sp>
        <p:nvSpPr>
          <p:cNvPr id="58" name="object 58"/>
          <p:cNvSpPr/>
          <p:nvPr/>
        </p:nvSpPr>
        <p:spPr>
          <a:xfrm>
            <a:off x="4986528" y="7047610"/>
            <a:ext cx="64135" cy="64135"/>
          </a:xfrm>
          <a:custGeom>
            <a:avLst/>
            <a:gdLst/>
            <a:ahLst/>
            <a:cxnLst/>
            <a:rect l="l" t="t" r="r" b="b"/>
            <a:pathLst>
              <a:path w="64135" h="64134">
                <a:moveTo>
                  <a:pt x="32004" y="0"/>
                </a:moveTo>
                <a:lnTo>
                  <a:pt x="19556" y="2518"/>
                </a:lnTo>
                <a:lnTo>
                  <a:pt x="9382" y="9382"/>
                </a:lnTo>
                <a:lnTo>
                  <a:pt x="2518" y="19556"/>
                </a:lnTo>
                <a:lnTo>
                  <a:pt x="0" y="32003"/>
                </a:lnTo>
                <a:lnTo>
                  <a:pt x="2518" y="44451"/>
                </a:lnTo>
                <a:lnTo>
                  <a:pt x="9382" y="54625"/>
                </a:lnTo>
                <a:lnTo>
                  <a:pt x="19556" y="61489"/>
                </a:lnTo>
                <a:lnTo>
                  <a:pt x="32004" y="64007"/>
                </a:lnTo>
                <a:lnTo>
                  <a:pt x="44505" y="61489"/>
                </a:lnTo>
                <a:lnTo>
                  <a:pt x="54673" y="54625"/>
                </a:lnTo>
                <a:lnTo>
                  <a:pt x="61507" y="44451"/>
                </a:lnTo>
                <a:lnTo>
                  <a:pt x="64008" y="32003"/>
                </a:lnTo>
                <a:lnTo>
                  <a:pt x="61507" y="19556"/>
                </a:lnTo>
                <a:lnTo>
                  <a:pt x="54673" y="9382"/>
                </a:lnTo>
                <a:lnTo>
                  <a:pt x="44505" y="2518"/>
                </a:lnTo>
                <a:lnTo>
                  <a:pt x="32004" y="0"/>
                </a:lnTo>
                <a:close/>
              </a:path>
            </a:pathLst>
          </a:custGeom>
          <a:solidFill>
            <a:srgbClr val="B9ADD5"/>
          </a:solidFill>
        </p:spPr>
        <p:txBody>
          <a:bodyPr wrap="square" lIns="0" tIns="0" rIns="0" bIns="0" rtlCol="0"/>
          <a:lstStyle/>
          <a:p>
            <a:endParaRPr/>
          </a:p>
        </p:txBody>
      </p:sp>
      <p:sp>
        <p:nvSpPr>
          <p:cNvPr id="59" name="object 59"/>
          <p:cNvSpPr/>
          <p:nvPr/>
        </p:nvSpPr>
        <p:spPr>
          <a:xfrm>
            <a:off x="4986528" y="7047610"/>
            <a:ext cx="64135" cy="64135"/>
          </a:xfrm>
          <a:custGeom>
            <a:avLst/>
            <a:gdLst/>
            <a:ahLst/>
            <a:cxnLst/>
            <a:rect l="l" t="t" r="r" b="b"/>
            <a:pathLst>
              <a:path w="64135" h="64134">
                <a:moveTo>
                  <a:pt x="64008" y="32003"/>
                </a:moveTo>
                <a:lnTo>
                  <a:pt x="61507" y="44451"/>
                </a:lnTo>
                <a:lnTo>
                  <a:pt x="54673" y="54625"/>
                </a:lnTo>
                <a:lnTo>
                  <a:pt x="44505" y="61489"/>
                </a:lnTo>
                <a:lnTo>
                  <a:pt x="32004" y="64007"/>
                </a:lnTo>
                <a:lnTo>
                  <a:pt x="19556" y="61489"/>
                </a:lnTo>
                <a:lnTo>
                  <a:pt x="9382" y="54625"/>
                </a:lnTo>
                <a:lnTo>
                  <a:pt x="2518" y="44451"/>
                </a:lnTo>
                <a:lnTo>
                  <a:pt x="0" y="32003"/>
                </a:lnTo>
                <a:lnTo>
                  <a:pt x="2518" y="19556"/>
                </a:lnTo>
                <a:lnTo>
                  <a:pt x="9382" y="9382"/>
                </a:lnTo>
                <a:lnTo>
                  <a:pt x="19556" y="2518"/>
                </a:lnTo>
                <a:lnTo>
                  <a:pt x="32004" y="0"/>
                </a:lnTo>
                <a:lnTo>
                  <a:pt x="44505" y="2518"/>
                </a:lnTo>
                <a:lnTo>
                  <a:pt x="54673" y="9382"/>
                </a:lnTo>
                <a:lnTo>
                  <a:pt x="61507" y="19556"/>
                </a:lnTo>
                <a:lnTo>
                  <a:pt x="64008" y="32003"/>
                </a:lnTo>
                <a:close/>
              </a:path>
            </a:pathLst>
          </a:custGeom>
          <a:ln w="9143">
            <a:solidFill>
              <a:srgbClr val="B9ADD5"/>
            </a:solidFill>
          </a:ln>
        </p:spPr>
        <p:txBody>
          <a:bodyPr wrap="square" lIns="0" tIns="0" rIns="0" bIns="0" rtlCol="0"/>
          <a:lstStyle/>
          <a:p>
            <a:endParaRPr/>
          </a:p>
        </p:txBody>
      </p:sp>
      <p:sp>
        <p:nvSpPr>
          <p:cNvPr id="60" name="object 60"/>
          <p:cNvSpPr/>
          <p:nvPr/>
        </p:nvSpPr>
        <p:spPr>
          <a:xfrm>
            <a:off x="6259067" y="7974203"/>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B9ADD5"/>
          </a:solidFill>
        </p:spPr>
        <p:txBody>
          <a:bodyPr wrap="square" lIns="0" tIns="0" rIns="0" bIns="0" rtlCol="0"/>
          <a:lstStyle/>
          <a:p>
            <a:endParaRPr/>
          </a:p>
        </p:txBody>
      </p:sp>
      <p:sp>
        <p:nvSpPr>
          <p:cNvPr id="61" name="object 61"/>
          <p:cNvSpPr/>
          <p:nvPr/>
        </p:nvSpPr>
        <p:spPr>
          <a:xfrm>
            <a:off x="6259067" y="7974203"/>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B9ADD5"/>
            </a:solidFill>
          </a:ln>
        </p:spPr>
        <p:txBody>
          <a:bodyPr wrap="square" lIns="0" tIns="0" rIns="0" bIns="0" rtlCol="0"/>
          <a:lstStyle/>
          <a:p>
            <a:endParaRPr/>
          </a:p>
        </p:txBody>
      </p:sp>
      <p:sp>
        <p:nvSpPr>
          <p:cNvPr id="62" name="object 62"/>
          <p:cNvSpPr/>
          <p:nvPr/>
        </p:nvSpPr>
        <p:spPr>
          <a:xfrm>
            <a:off x="2474214" y="8231885"/>
            <a:ext cx="3816350" cy="0"/>
          </a:xfrm>
          <a:custGeom>
            <a:avLst/>
            <a:gdLst/>
            <a:ahLst/>
            <a:cxnLst/>
            <a:rect l="l" t="t" r="r" b="b"/>
            <a:pathLst>
              <a:path w="3816350">
                <a:moveTo>
                  <a:pt x="0" y="0"/>
                </a:moveTo>
                <a:lnTo>
                  <a:pt x="0" y="0"/>
                </a:lnTo>
                <a:lnTo>
                  <a:pt x="3765210" y="0"/>
                </a:lnTo>
                <a:lnTo>
                  <a:pt x="3816096" y="0"/>
                </a:lnTo>
              </a:path>
            </a:pathLst>
          </a:custGeom>
          <a:ln w="28956">
            <a:solidFill>
              <a:srgbClr val="52555A"/>
            </a:solidFill>
          </a:ln>
        </p:spPr>
        <p:txBody>
          <a:bodyPr wrap="square" lIns="0" tIns="0" rIns="0" bIns="0" rtlCol="0"/>
          <a:lstStyle/>
          <a:p>
            <a:endParaRPr/>
          </a:p>
        </p:txBody>
      </p:sp>
      <p:sp>
        <p:nvSpPr>
          <p:cNvPr id="63" name="object 63"/>
          <p:cNvSpPr/>
          <p:nvPr/>
        </p:nvSpPr>
        <p:spPr>
          <a:xfrm>
            <a:off x="2441448" y="8201279"/>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7" y="32004"/>
                </a:lnTo>
                <a:lnTo>
                  <a:pt x="61507" y="19556"/>
                </a:lnTo>
                <a:lnTo>
                  <a:pt x="54673" y="9382"/>
                </a:lnTo>
                <a:lnTo>
                  <a:pt x="44505" y="2518"/>
                </a:lnTo>
                <a:lnTo>
                  <a:pt x="32003" y="0"/>
                </a:lnTo>
                <a:close/>
              </a:path>
            </a:pathLst>
          </a:custGeom>
          <a:solidFill>
            <a:srgbClr val="52555A"/>
          </a:solidFill>
        </p:spPr>
        <p:txBody>
          <a:bodyPr wrap="square" lIns="0" tIns="0" rIns="0" bIns="0" rtlCol="0"/>
          <a:lstStyle/>
          <a:p>
            <a:endParaRPr/>
          </a:p>
        </p:txBody>
      </p:sp>
      <p:sp>
        <p:nvSpPr>
          <p:cNvPr id="64" name="object 64"/>
          <p:cNvSpPr/>
          <p:nvPr/>
        </p:nvSpPr>
        <p:spPr>
          <a:xfrm>
            <a:off x="2441448" y="8201279"/>
            <a:ext cx="64135" cy="64135"/>
          </a:xfrm>
          <a:custGeom>
            <a:avLst/>
            <a:gdLst/>
            <a:ahLst/>
            <a:cxnLst/>
            <a:rect l="l" t="t" r="r" b="b"/>
            <a:pathLst>
              <a:path w="64135" h="64134">
                <a:moveTo>
                  <a:pt x="64007"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7" y="32004"/>
                </a:lnTo>
                <a:close/>
              </a:path>
            </a:pathLst>
          </a:custGeom>
          <a:ln w="9144">
            <a:solidFill>
              <a:srgbClr val="52555A"/>
            </a:solidFill>
          </a:ln>
        </p:spPr>
        <p:txBody>
          <a:bodyPr wrap="square" lIns="0" tIns="0" rIns="0" bIns="0" rtlCol="0"/>
          <a:lstStyle/>
          <a:p>
            <a:endParaRPr/>
          </a:p>
        </p:txBody>
      </p:sp>
      <p:sp>
        <p:nvSpPr>
          <p:cNvPr id="65" name="object 65"/>
          <p:cNvSpPr/>
          <p:nvPr/>
        </p:nvSpPr>
        <p:spPr>
          <a:xfrm>
            <a:off x="3713988" y="8201279"/>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52555A"/>
          </a:solidFill>
        </p:spPr>
        <p:txBody>
          <a:bodyPr wrap="square" lIns="0" tIns="0" rIns="0" bIns="0" rtlCol="0"/>
          <a:lstStyle/>
          <a:p>
            <a:endParaRPr/>
          </a:p>
        </p:txBody>
      </p:sp>
      <p:sp>
        <p:nvSpPr>
          <p:cNvPr id="66" name="object 66"/>
          <p:cNvSpPr/>
          <p:nvPr/>
        </p:nvSpPr>
        <p:spPr>
          <a:xfrm>
            <a:off x="3713988" y="8201279"/>
            <a:ext cx="64135" cy="64135"/>
          </a:xfrm>
          <a:custGeom>
            <a:avLst/>
            <a:gdLst/>
            <a:ahLst/>
            <a:cxnLst/>
            <a:rect l="l" t="t" r="r" b="b"/>
            <a:pathLst>
              <a:path w="64135" h="64134">
                <a:moveTo>
                  <a:pt x="64008"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3">
            <a:solidFill>
              <a:srgbClr val="52555A"/>
            </a:solidFill>
          </a:ln>
        </p:spPr>
        <p:txBody>
          <a:bodyPr wrap="square" lIns="0" tIns="0" rIns="0" bIns="0" rtlCol="0"/>
          <a:lstStyle/>
          <a:p>
            <a:endParaRPr/>
          </a:p>
        </p:txBody>
      </p:sp>
      <p:sp>
        <p:nvSpPr>
          <p:cNvPr id="67" name="object 67"/>
          <p:cNvSpPr/>
          <p:nvPr/>
        </p:nvSpPr>
        <p:spPr>
          <a:xfrm>
            <a:off x="4986528" y="8201279"/>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52555A"/>
          </a:solidFill>
        </p:spPr>
        <p:txBody>
          <a:bodyPr wrap="square" lIns="0" tIns="0" rIns="0" bIns="0" rtlCol="0"/>
          <a:lstStyle/>
          <a:p>
            <a:endParaRPr/>
          </a:p>
        </p:txBody>
      </p:sp>
      <p:sp>
        <p:nvSpPr>
          <p:cNvPr id="68" name="object 68"/>
          <p:cNvSpPr/>
          <p:nvPr/>
        </p:nvSpPr>
        <p:spPr>
          <a:xfrm>
            <a:off x="4986528" y="8201279"/>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3">
            <a:solidFill>
              <a:srgbClr val="52555A"/>
            </a:solidFill>
          </a:ln>
        </p:spPr>
        <p:txBody>
          <a:bodyPr wrap="square" lIns="0" tIns="0" rIns="0" bIns="0" rtlCol="0"/>
          <a:lstStyle/>
          <a:p>
            <a:endParaRPr/>
          </a:p>
        </p:txBody>
      </p:sp>
      <p:sp>
        <p:nvSpPr>
          <p:cNvPr id="69" name="object 69"/>
          <p:cNvSpPr/>
          <p:nvPr/>
        </p:nvSpPr>
        <p:spPr>
          <a:xfrm>
            <a:off x="6259067" y="8201279"/>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52555A"/>
          </a:solidFill>
        </p:spPr>
        <p:txBody>
          <a:bodyPr wrap="square" lIns="0" tIns="0" rIns="0" bIns="0" rtlCol="0"/>
          <a:lstStyle/>
          <a:p>
            <a:endParaRPr/>
          </a:p>
        </p:txBody>
      </p:sp>
      <p:sp>
        <p:nvSpPr>
          <p:cNvPr id="70" name="object 70"/>
          <p:cNvSpPr/>
          <p:nvPr/>
        </p:nvSpPr>
        <p:spPr>
          <a:xfrm>
            <a:off x="6259067" y="8201279"/>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3">
            <a:solidFill>
              <a:srgbClr val="52555A"/>
            </a:solidFill>
          </a:ln>
        </p:spPr>
        <p:txBody>
          <a:bodyPr wrap="square" lIns="0" tIns="0" rIns="0" bIns="0" rtlCol="0"/>
          <a:lstStyle/>
          <a:p>
            <a:endParaRPr/>
          </a:p>
        </p:txBody>
      </p:sp>
      <p:sp>
        <p:nvSpPr>
          <p:cNvPr id="71" name="object 71"/>
          <p:cNvSpPr txBox="1"/>
          <p:nvPr/>
        </p:nvSpPr>
        <p:spPr>
          <a:xfrm>
            <a:off x="1663064" y="8473440"/>
            <a:ext cx="85725" cy="152400"/>
          </a:xfrm>
          <a:prstGeom prst="rect">
            <a:avLst/>
          </a:prstGeom>
        </p:spPr>
        <p:txBody>
          <a:bodyPr vert="horz" wrap="square" lIns="0" tIns="0" rIns="0" bIns="0" rtlCol="0">
            <a:spAutoFit/>
          </a:bodyPr>
          <a:lstStyle/>
          <a:p>
            <a:pPr marL="12700">
              <a:lnSpc>
                <a:spcPct val="100000"/>
              </a:lnSpc>
            </a:pPr>
            <a:r>
              <a:rPr sz="900" dirty="0">
                <a:solidFill>
                  <a:srgbClr val="6E44C8"/>
                </a:solidFill>
                <a:latin typeface="Trebuchet MS"/>
                <a:cs typeface="Trebuchet MS"/>
              </a:rPr>
              <a:t>1</a:t>
            </a:r>
            <a:endParaRPr sz="900">
              <a:latin typeface="Trebuchet MS"/>
              <a:cs typeface="Trebuchet MS"/>
            </a:endParaRPr>
          </a:p>
        </p:txBody>
      </p:sp>
      <p:sp>
        <p:nvSpPr>
          <p:cNvPr id="72" name="object 72"/>
          <p:cNvSpPr txBox="1"/>
          <p:nvPr/>
        </p:nvSpPr>
        <p:spPr>
          <a:xfrm>
            <a:off x="1663064" y="7609585"/>
            <a:ext cx="85725" cy="152400"/>
          </a:xfrm>
          <a:prstGeom prst="rect">
            <a:avLst/>
          </a:prstGeom>
        </p:spPr>
        <p:txBody>
          <a:bodyPr vert="horz" wrap="square" lIns="0" tIns="0" rIns="0" bIns="0" rtlCol="0">
            <a:spAutoFit/>
          </a:bodyPr>
          <a:lstStyle/>
          <a:p>
            <a:pPr marL="12700">
              <a:lnSpc>
                <a:spcPct val="100000"/>
              </a:lnSpc>
            </a:pPr>
            <a:r>
              <a:rPr sz="900" dirty="0">
                <a:solidFill>
                  <a:srgbClr val="6E44C8"/>
                </a:solidFill>
                <a:latin typeface="Trebuchet MS"/>
                <a:cs typeface="Trebuchet MS"/>
              </a:rPr>
              <a:t>3</a:t>
            </a:r>
            <a:endParaRPr sz="900">
              <a:latin typeface="Trebuchet MS"/>
              <a:cs typeface="Trebuchet MS"/>
            </a:endParaRPr>
          </a:p>
        </p:txBody>
      </p:sp>
      <p:sp>
        <p:nvSpPr>
          <p:cNvPr id="73" name="object 73"/>
          <p:cNvSpPr txBox="1"/>
          <p:nvPr/>
        </p:nvSpPr>
        <p:spPr>
          <a:xfrm>
            <a:off x="1663064" y="6745858"/>
            <a:ext cx="85725" cy="152400"/>
          </a:xfrm>
          <a:prstGeom prst="rect">
            <a:avLst/>
          </a:prstGeom>
        </p:spPr>
        <p:txBody>
          <a:bodyPr vert="horz" wrap="square" lIns="0" tIns="0" rIns="0" bIns="0" rtlCol="0">
            <a:spAutoFit/>
          </a:bodyPr>
          <a:lstStyle/>
          <a:p>
            <a:pPr marL="12700">
              <a:lnSpc>
                <a:spcPct val="100000"/>
              </a:lnSpc>
            </a:pPr>
            <a:r>
              <a:rPr sz="900" dirty="0">
                <a:solidFill>
                  <a:srgbClr val="6E44C8"/>
                </a:solidFill>
                <a:latin typeface="Trebuchet MS"/>
                <a:cs typeface="Trebuchet MS"/>
              </a:rPr>
              <a:t>9</a:t>
            </a:r>
            <a:endParaRPr sz="900">
              <a:latin typeface="Trebuchet MS"/>
              <a:cs typeface="Trebuchet MS"/>
            </a:endParaRPr>
          </a:p>
        </p:txBody>
      </p:sp>
      <p:sp>
        <p:nvSpPr>
          <p:cNvPr id="74" name="object 74"/>
          <p:cNvSpPr txBox="1"/>
          <p:nvPr/>
        </p:nvSpPr>
        <p:spPr>
          <a:xfrm>
            <a:off x="1886204" y="8638032"/>
            <a:ext cx="1176020" cy="199390"/>
          </a:xfrm>
          <a:prstGeom prst="rect">
            <a:avLst/>
          </a:prstGeom>
        </p:spPr>
        <p:txBody>
          <a:bodyPr vert="horz" wrap="square" lIns="0" tIns="0" rIns="0" bIns="0" rtlCol="0">
            <a:spAutoFit/>
          </a:bodyPr>
          <a:lstStyle/>
          <a:p>
            <a:pPr marL="12700">
              <a:lnSpc>
                <a:spcPct val="100000"/>
              </a:lnSpc>
            </a:pPr>
            <a:r>
              <a:rPr sz="1200" spc="-5" dirty="0">
                <a:solidFill>
                  <a:srgbClr val="6E44C8"/>
                </a:solidFill>
                <a:latin typeface="Trebuchet MS"/>
                <a:cs typeface="Trebuchet MS"/>
              </a:rPr>
              <a:t>Project</a:t>
            </a:r>
            <a:r>
              <a:rPr sz="1200" spc="-80" dirty="0">
                <a:solidFill>
                  <a:srgbClr val="6E44C8"/>
                </a:solidFill>
                <a:latin typeface="Trebuchet MS"/>
                <a:cs typeface="Trebuchet MS"/>
              </a:rPr>
              <a:t> </a:t>
            </a:r>
            <a:r>
              <a:rPr sz="1200" spc="-5" dirty="0">
                <a:solidFill>
                  <a:srgbClr val="6E44C8"/>
                </a:solidFill>
                <a:latin typeface="Trebuchet MS"/>
                <a:cs typeface="Trebuchet MS"/>
              </a:rPr>
              <a:t>Visioning</a:t>
            </a:r>
            <a:endParaRPr sz="1200">
              <a:latin typeface="Trebuchet MS"/>
              <a:cs typeface="Trebuchet MS"/>
            </a:endParaRPr>
          </a:p>
        </p:txBody>
      </p:sp>
      <p:sp>
        <p:nvSpPr>
          <p:cNvPr id="75" name="object 75"/>
          <p:cNvSpPr txBox="1"/>
          <p:nvPr/>
        </p:nvSpPr>
        <p:spPr>
          <a:xfrm>
            <a:off x="3226689" y="8638032"/>
            <a:ext cx="1040130" cy="199390"/>
          </a:xfrm>
          <a:prstGeom prst="rect">
            <a:avLst/>
          </a:prstGeom>
        </p:spPr>
        <p:txBody>
          <a:bodyPr vert="horz" wrap="square" lIns="0" tIns="0" rIns="0" bIns="0" rtlCol="0">
            <a:spAutoFit/>
          </a:bodyPr>
          <a:lstStyle/>
          <a:p>
            <a:pPr marL="12700">
              <a:lnSpc>
                <a:spcPct val="100000"/>
              </a:lnSpc>
            </a:pPr>
            <a:r>
              <a:rPr sz="1200" spc="-5" dirty="0">
                <a:solidFill>
                  <a:srgbClr val="6E44C8"/>
                </a:solidFill>
                <a:latin typeface="Trebuchet MS"/>
                <a:cs typeface="Trebuchet MS"/>
              </a:rPr>
              <a:t>Graphic</a:t>
            </a:r>
            <a:r>
              <a:rPr sz="1200" spc="-85" dirty="0">
                <a:solidFill>
                  <a:srgbClr val="6E44C8"/>
                </a:solidFill>
                <a:latin typeface="Trebuchet MS"/>
                <a:cs typeface="Trebuchet MS"/>
              </a:rPr>
              <a:t> </a:t>
            </a:r>
            <a:r>
              <a:rPr sz="1200" spc="-5" dirty="0">
                <a:solidFill>
                  <a:srgbClr val="6E44C8"/>
                </a:solidFill>
                <a:latin typeface="Trebuchet MS"/>
                <a:cs typeface="Trebuchet MS"/>
              </a:rPr>
              <a:t>Design</a:t>
            </a:r>
            <a:endParaRPr sz="1200" dirty="0">
              <a:latin typeface="Trebuchet MS"/>
              <a:cs typeface="Trebuchet MS"/>
            </a:endParaRPr>
          </a:p>
        </p:txBody>
      </p:sp>
      <p:sp>
        <p:nvSpPr>
          <p:cNvPr id="76" name="object 76"/>
          <p:cNvSpPr txBox="1"/>
          <p:nvPr/>
        </p:nvSpPr>
        <p:spPr>
          <a:xfrm>
            <a:off x="1375655" y="6969977"/>
            <a:ext cx="158115" cy="1322705"/>
          </a:xfrm>
          <a:prstGeom prst="rect">
            <a:avLst/>
          </a:prstGeom>
        </p:spPr>
        <p:txBody>
          <a:bodyPr vert="vert270" wrap="square" lIns="0" tIns="5715" rIns="0" bIns="0" rtlCol="0">
            <a:spAutoFit/>
          </a:bodyPr>
          <a:lstStyle/>
          <a:p>
            <a:pPr marL="12700">
              <a:lnSpc>
                <a:spcPct val="100000"/>
              </a:lnSpc>
              <a:spcBef>
                <a:spcPts val="45"/>
              </a:spcBef>
            </a:pPr>
            <a:r>
              <a:rPr sz="900" spc="-5" dirty="0">
                <a:solidFill>
                  <a:srgbClr val="6E44C8"/>
                </a:solidFill>
                <a:latin typeface="Trebuchet MS"/>
                <a:cs typeface="Trebuchet MS"/>
              </a:rPr>
              <a:t>A</a:t>
            </a:r>
            <a:r>
              <a:rPr sz="900" dirty="0">
                <a:solidFill>
                  <a:srgbClr val="6E44C8"/>
                </a:solidFill>
                <a:latin typeface="Trebuchet MS"/>
                <a:cs typeface="Trebuchet MS"/>
              </a:rPr>
              <a:t>vg.</a:t>
            </a:r>
            <a:r>
              <a:rPr sz="900" spc="-5" dirty="0">
                <a:solidFill>
                  <a:srgbClr val="6E44C8"/>
                </a:solidFill>
                <a:latin typeface="Trebuchet MS"/>
                <a:cs typeface="Trebuchet MS"/>
              </a:rPr>
              <a:t> </a:t>
            </a:r>
            <a:r>
              <a:rPr sz="900" dirty="0">
                <a:solidFill>
                  <a:srgbClr val="6E44C8"/>
                </a:solidFill>
                <a:latin typeface="Trebuchet MS"/>
                <a:cs typeface="Trebuchet MS"/>
              </a:rPr>
              <a:t># </a:t>
            </a:r>
            <a:r>
              <a:rPr sz="900" spc="-5" dirty="0">
                <a:solidFill>
                  <a:srgbClr val="6E44C8"/>
                </a:solidFill>
                <a:latin typeface="Trebuchet MS"/>
                <a:cs typeface="Trebuchet MS"/>
              </a:rPr>
              <a:t>o</a:t>
            </a:r>
            <a:r>
              <a:rPr sz="900" dirty="0">
                <a:solidFill>
                  <a:srgbClr val="6E44C8"/>
                </a:solidFill>
                <a:latin typeface="Trebuchet MS"/>
                <a:cs typeface="Trebuchet MS"/>
              </a:rPr>
              <a:t>f</a:t>
            </a:r>
            <a:r>
              <a:rPr sz="900" spc="-10" dirty="0">
                <a:solidFill>
                  <a:srgbClr val="6E44C8"/>
                </a:solidFill>
                <a:latin typeface="Trebuchet MS"/>
                <a:cs typeface="Trebuchet MS"/>
              </a:rPr>
              <a:t> </a:t>
            </a:r>
            <a:r>
              <a:rPr sz="900" spc="-5" dirty="0">
                <a:solidFill>
                  <a:srgbClr val="6E44C8"/>
                </a:solidFill>
                <a:latin typeface="Trebuchet MS"/>
                <a:cs typeface="Trebuchet MS"/>
              </a:rPr>
              <a:t>Hour</a:t>
            </a:r>
            <a:r>
              <a:rPr sz="900" dirty="0">
                <a:solidFill>
                  <a:srgbClr val="6E44C8"/>
                </a:solidFill>
                <a:latin typeface="Trebuchet MS"/>
                <a:cs typeface="Trebuchet MS"/>
              </a:rPr>
              <a:t>s</a:t>
            </a:r>
            <a:r>
              <a:rPr sz="900" spc="10" dirty="0">
                <a:solidFill>
                  <a:srgbClr val="6E44C8"/>
                </a:solidFill>
                <a:latin typeface="Trebuchet MS"/>
                <a:cs typeface="Trebuchet MS"/>
              </a:rPr>
              <a:t> </a:t>
            </a:r>
            <a:r>
              <a:rPr sz="900" dirty="0">
                <a:solidFill>
                  <a:srgbClr val="6E44C8"/>
                </a:solidFill>
                <a:latin typeface="Trebuchet MS"/>
                <a:cs typeface="Trebuchet MS"/>
              </a:rPr>
              <a:t>p</a:t>
            </a:r>
            <a:r>
              <a:rPr sz="900" spc="-5" dirty="0">
                <a:solidFill>
                  <a:srgbClr val="6E44C8"/>
                </a:solidFill>
                <a:latin typeface="Trebuchet MS"/>
                <a:cs typeface="Trebuchet MS"/>
              </a:rPr>
              <a:t>e</a:t>
            </a:r>
            <a:r>
              <a:rPr sz="900" dirty="0">
                <a:solidFill>
                  <a:srgbClr val="6E44C8"/>
                </a:solidFill>
                <a:latin typeface="Trebuchet MS"/>
                <a:cs typeface="Trebuchet MS"/>
              </a:rPr>
              <a:t>r</a:t>
            </a:r>
            <a:r>
              <a:rPr sz="900" spc="-10" dirty="0">
                <a:solidFill>
                  <a:srgbClr val="6E44C8"/>
                </a:solidFill>
                <a:latin typeface="Trebuchet MS"/>
                <a:cs typeface="Trebuchet MS"/>
              </a:rPr>
              <a:t> </a:t>
            </a:r>
            <a:r>
              <a:rPr sz="900" dirty="0">
                <a:solidFill>
                  <a:srgbClr val="6E44C8"/>
                </a:solidFill>
                <a:latin typeface="Trebuchet MS"/>
                <a:cs typeface="Trebuchet MS"/>
              </a:rPr>
              <a:t>We</a:t>
            </a:r>
            <a:r>
              <a:rPr sz="900" spc="-5" dirty="0">
                <a:solidFill>
                  <a:srgbClr val="6E44C8"/>
                </a:solidFill>
                <a:latin typeface="Trebuchet MS"/>
                <a:cs typeface="Trebuchet MS"/>
              </a:rPr>
              <a:t>ek</a:t>
            </a:r>
            <a:endParaRPr sz="900">
              <a:latin typeface="Trebuchet MS"/>
              <a:cs typeface="Trebuchet MS"/>
            </a:endParaRPr>
          </a:p>
        </p:txBody>
      </p:sp>
      <p:sp>
        <p:nvSpPr>
          <p:cNvPr id="77" name="object 77"/>
          <p:cNvSpPr/>
          <p:nvPr/>
        </p:nvSpPr>
        <p:spPr>
          <a:xfrm>
            <a:off x="2437638" y="9213342"/>
            <a:ext cx="320040" cy="0"/>
          </a:xfrm>
          <a:custGeom>
            <a:avLst/>
            <a:gdLst/>
            <a:ahLst/>
            <a:cxnLst/>
            <a:rect l="l" t="t" r="r" b="b"/>
            <a:pathLst>
              <a:path w="320039">
                <a:moveTo>
                  <a:pt x="0" y="0"/>
                </a:moveTo>
                <a:lnTo>
                  <a:pt x="320039" y="0"/>
                </a:lnTo>
              </a:path>
            </a:pathLst>
          </a:custGeom>
          <a:ln w="28956">
            <a:solidFill>
              <a:srgbClr val="77C1E2"/>
            </a:solidFill>
          </a:ln>
        </p:spPr>
        <p:txBody>
          <a:bodyPr wrap="square" lIns="0" tIns="0" rIns="0" bIns="0" rtlCol="0"/>
          <a:lstStyle/>
          <a:p>
            <a:endParaRPr/>
          </a:p>
        </p:txBody>
      </p:sp>
      <p:sp>
        <p:nvSpPr>
          <p:cNvPr id="78" name="object 78"/>
          <p:cNvSpPr/>
          <p:nvPr/>
        </p:nvSpPr>
        <p:spPr>
          <a:xfrm>
            <a:off x="2564892" y="9180576"/>
            <a:ext cx="64135" cy="64135"/>
          </a:xfrm>
          <a:custGeom>
            <a:avLst/>
            <a:gdLst/>
            <a:ahLst/>
            <a:cxnLst/>
            <a:rect l="l" t="t" r="r" b="b"/>
            <a:pathLst>
              <a:path w="64135" h="64134">
                <a:moveTo>
                  <a:pt x="32003" y="0"/>
                </a:moveTo>
                <a:lnTo>
                  <a:pt x="19556" y="2514"/>
                </a:lnTo>
                <a:lnTo>
                  <a:pt x="9382" y="9372"/>
                </a:lnTo>
                <a:lnTo>
                  <a:pt x="2518" y="19545"/>
                </a:lnTo>
                <a:lnTo>
                  <a:pt x="0" y="32004"/>
                </a:lnTo>
                <a:lnTo>
                  <a:pt x="2518" y="44462"/>
                </a:lnTo>
                <a:lnTo>
                  <a:pt x="9382" y="54635"/>
                </a:lnTo>
                <a:lnTo>
                  <a:pt x="19556" y="61493"/>
                </a:lnTo>
                <a:lnTo>
                  <a:pt x="32003" y="64008"/>
                </a:lnTo>
                <a:lnTo>
                  <a:pt x="44451" y="61493"/>
                </a:lnTo>
                <a:lnTo>
                  <a:pt x="54625" y="54635"/>
                </a:lnTo>
                <a:lnTo>
                  <a:pt x="61489" y="44462"/>
                </a:lnTo>
                <a:lnTo>
                  <a:pt x="64007" y="32004"/>
                </a:lnTo>
                <a:lnTo>
                  <a:pt x="61489" y="19545"/>
                </a:lnTo>
                <a:lnTo>
                  <a:pt x="54625" y="9372"/>
                </a:lnTo>
                <a:lnTo>
                  <a:pt x="44451" y="2514"/>
                </a:lnTo>
                <a:lnTo>
                  <a:pt x="32003" y="0"/>
                </a:lnTo>
                <a:close/>
              </a:path>
            </a:pathLst>
          </a:custGeom>
          <a:solidFill>
            <a:srgbClr val="77C1E2"/>
          </a:solidFill>
        </p:spPr>
        <p:txBody>
          <a:bodyPr wrap="square" lIns="0" tIns="0" rIns="0" bIns="0" rtlCol="0"/>
          <a:lstStyle/>
          <a:p>
            <a:endParaRPr/>
          </a:p>
        </p:txBody>
      </p:sp>
      <p:sp>
        <p:nvSpPr>
          <p:cNvPr id="79" name="object 79"/>
          <p:cNvSpPr/>
          <p:nvPr/>
        </p:nvSpPr>
        <p:spPr>
          <a:xfrm>
            <a:off x="2564892" y="9180576"/>
            <a:ext cx="64135" cy="64135"/>
          </a:xfrm>
          <a:custGeom>
            <a:avLst/>
            <a:gdLst/>
            <a:ahLst/>
            <a:cxnLst/>
            <a:rect l="l" t="t" r="r" b="b"/>
            <a:pathLst>
              <a:path w="64135" h="64134">
                <a:moveTo>
                  <a:pt x="64007" y="32004"/>
                </a:moveTo>
                <a:lnTo>
                  <a:pt x="61489" y="44462"/>
                </a:lnTo>
                <a:lnTo>
                  <a:pt x="54625" y="54635"/>
                </a:lnTo>
                <a:lnTo>
                  <a:pt x="44451" y="61493"/>
                </a:lnTo>
                <a:lnTo>
                  <a:pt x="32003" y="64008"/>
                </a:lnTo>
                <a:lnTo>
                  <a:pt x="19556" y="61493"/>
                </a:lnTo>
                <a:lnTo>
                  <a:pt x="9382" y="54635"/>
                </a:lnTo>
                <a:lnTo>
                  <a:pt x="2518" y="44462"/>
                </a:lnTo>
                <a:lnTo>
                  <a:pt x="0" y="32004"/>
                </a:lnTo>
                <a:lnTo>
                  <a:pt x="2518" y="19545"/>
                </a:lnTo>
                <a:lnTo>
                  <a:pt x="9382" y="9372"/>
                </a:lnTo>
                <a:lnTo>
                  <a:pt x="19556" y="2514"/>
                </a:lnTo>
                <a:lnTo>
                  <a:pt x="32003" y="0"/>
                </a:lnTo>
                <a:lnTo>
                  <a:pt x="44451" y="2514"/>
                </a:lnTo>
                <a:lnTo>
                  <a:pt x="54625" y="9372"/>
                </a:lnTo>
                <a:lnTo>
                  <a:pt x="61489" y="19545"/>
                </a:lnTo>
                <a:lnTo>
                  <a:pt x="64007" y="32004"/>
                </a:lnTo>
                <a:close/>
              </a:path>
            </a:pathLst>
          </a:custGeom>
          <a:ln w="9144">
            <a:solidFill>
              <a:srgbClr val="77C1E2"/>
            </a:solidFill>
          </a:ln>
        </p:spPr>
        <p:txBody>
          <a:bodyPr wrap="square" lIns="0" tIns="0" rIns="0" bIns="0" rtlCol="0"/>
          <a:lstStyle/>
          <a:p>
            <a:endParaRPr/>
          </a:p>
        </p:txBody>
      </p:sp>
      <p:sp>
        <p:nvSpPr>
          <p:cNvPr id="80" name="object 80"/>
          <p:cNvSpPr/>
          <p:nvPr/>
        </p:nvSpPr>
        <p:spPr>
          <a:xfrm>
            <a:off x="4446270" y="9213342"/>
            <a:ext cx="320040" cy="0"/>
          </a:xfrm>
          <a:custGeom>
            <a:avLst/>
            <a:gdLst/>
            <a:ahLst/>
            <a:cxnLst/>
            <a:rect l="l" t="t" r="r" b="b"/>
            <a:pathLst>
              <a:path w="320039">
                <a:moveTo>
                  <a:pt x="0" y="0"/>
                </a:moveTo>
                <a:lnTo>
                  <a:pt x="320039" y="0"/>
                </a:lnTo>
              </a:path>
            </a:pathLst>
          </a:custGeom>
          <a:ln w="28956">
            <a:solidFill>
              <a:srgbClr val="FF9900"/>
            </a:solidFill>
          </a:ln>
        </p:spPr>
        <p:txBody>
          <a:bodyPr wrap="square" lIns="0" tIns="0" rIns="0" bIns="0" rtlCol="0"/>
          <a:lstStyle/>
          <a:p>
            <a:endParaRPr/>
          </a:p>
        </p:txBody>
      </p:sp>
      <p:sp>
        <p:nvSpPr>
          <p:cNvPr id="81" name="object 81"/>
          <p:cNvSpPr/>
          <p:nvPr/>
        </p:nvSpPr>
        <p:spPr>
          <a:xfrm>
            <a:off x="4573523" y="9180576"/>
            <a:ext cx="64135" cy="64135"/>
          </a:xfrm>
          <a:custGeom>
            <a:avLst/>
            <a:gdLst/>
            <a:ahLst/>
            <a:cxnLst/>
            <a:rect l="l" t="t" r="r" b="b"/>
            <a:pathLst>
              <a:path w="64135" h="64134">
                <a:moveTo>
                  <a:pt x="32003" y="0"/>
                </a:moveTo>
                <a:lnTo>
                  <a:pt x="19556" y="2514"/>
                </a:lnTo>
                <a:lnTo>
                  <a:pt x="9382" y="9372"/>
                </a:lnTo>
                <a:lnTo>
                  <a:pt x="2518" y="19545"/>
                </a:lnTo>
                <a:lnTo>
                  <a:pt x="0" y="32004"/>
                </a:lnTo>
                <a:lnTo>
                  <a:pt x="2518" y="44462"/>
                </a:lnTo>
                <a:lnTo>
                  <a:pt x="9382" y="54635"/>
                </a:lnTo>
                <a:lnTo>
                  <a:pt x="19556" y="61493"/>
                </a:lnTo>
                <a:lnTo>
                  <a:pt x="32003" y="64008"/>
                </a:lnTo>
                <a:lnTo>
                  <a:pt x="44451" y="61493"/>
                </a:lnTo>
                <a:lnTo>
                  <a:pt x="54625" y="54635"/>
                </a:lnTo>
                <a:lnTo>
                  <a:pt x="61489" y="44462"/>
                </a:lnTo>
                <a:lnTo>
                  <a:pt x="64008" y="32004"/>
                </a:lnTo>
                <a:lnTo>
                  <a:pt x="61489" y="19545"/>
                </a:lnTo>
                <a:lnTo>
                  <a:pt x="54625" y="9372"/>
                </a:lnTo>
                <a:lnTo>
                  <a:pt x="44451" y="2514"/>
                </a:lnTo>
                <a:lnTo>
                  <a:pt x="32003" y="0"/>
                </a:lnTo>
                <a:close/>
              </a:path>
            </a:pathLst>
          </a:custGeom>
          <a:solidFill>
            <a:srgbClr val="FF9900"/>
          </a:solidFill>
        </p:spPr>
        <p:txBody>
          <a:bodyPr wrap="square" lIns="0" tIns="0" rIns="0" bIns="0" rtlCol="0"/>
          <a:lstStyle/>
          <a:p>
            <a:endParaRPr/>
          </a:p>
        </p:txBody>
      </p:sp>
      <p:sp>
        <p:nvSpPr>
          <p:cNvPr id="82" name="object 82"/>
          <p:cNvSpPr/>
          <p:nvPr/>
        </p:nvSpPr>
        <p:spPr>
          <a:xfrm>
            <a:off x="4573523" y="9180576"/>
            <a:ext cx="64135" cy="64135"/>
          </a:xfrm>
          <a:custGeom>
            <a:avLst/>
            <a:gdLst/>
            <a:ahLst/>
            <a:cxnLst/>
            <a:rect l="l" t="t" r="r" b="b"/>
            <a:pathLst>
              <a:path w="64135" h="64134">
                <a:moveTo>
                  <a:pt x="64008" y="32004"/>
                </a:moveTo>
                <a:lnTo>
                  <a:pt x="61489" y="44462"/>
                </a:lnTo>
                <a:lnTo>
                  <a:pt x="54625" y="54635"/>
                </a:lnTo>
                <a:lnTo>
                  <a:pt x="44451" y="61493"/>
                </a:lnTo>
                <a:lnTo>
                  <a:pt x="32003" y="64008"/>
                </a:lnTo>
                <a:lnTo>
                  <a:pt x="19556" y="61493"/>
                </a:lnTo>
                <a:lnTo>
                  <a:pt x="9382" y="54635"/>
                </a:lnTo>
                <a:lnTo>
                  <a:pt x="2518" y="44462"/>
                </a:lnTo>
                <a:lnTo>
                  <a:pt x="0" y="32004"/>
                </a:lnTo>
                <a:lnTo>
                  <a:pt x="2518" y="19545"/>
                </a:lnTo>
                <a:lnTo>
                  <a:pt x="9382" y="9372"/>
                </a:lnTo>
                <a:lnTo>
                  <a:pt x="19556" y="2514"/>
                </a:lnTo>
                <a:lnTo>
                  <a:pt x="32003" y="0"/>
                </a:lnTo>
                <a:lnTo>
                  <a:pt x="44451" y="2514"/>
                </a:lnTo>
                <a:lnTo>
                  <a:pt x="54625" y="9372"/>
                </a:lnTo>
                <a:lnTo>
                  <a:pt x="61489" y="19545"/>
                </a:lnTo>
                <a:lnTo>
                  <a:pt x="64008" y="32004"/>
                </a:lnTo>
                <a:close/>
              </a:path>
            </a:pathLst>
          </a:custGeom>
          <a:ln w="9144">
            <a:solidFill>
              <a:srgbClr val="FF9900"/>
            </a:solidFill>
          </a:ln>
        </p:spPr>
        <p:txBody>
          <a:bodyPr wrap="square" lIns="0" tIns="0" rIns="0" bIns="0" rtlCol="0"/>
          <a:lstStyle/>
          <a:p>
            <a:endParaRPr/>
          </a:p>
        </p:txBody>
      </p:sp>
      <p:sp>
        <p:nvSpPr>
          <p:cNvPr id="83" name="object 83"/>
          <p:cNvSpPr/>
          <p:nvPr/>
        </p:nvSpPr>
        <p:spPr>
          <a:xfrm>
            <a:off x="2437638" y="9376409"/>
            <a:ext cx="320040" cy="0"/>
          </a:xfrm>
          <a:custGeom>
            <a:avLst/>
            <a:gdLst/>
            <a:ahLst/>
            <a:cxnLst/>
            <a:rect l="l" t="t" r="r" b="b"/>
            <a:pathLst>
              <a:path w="320039">
                <a:moveTo>
                  <a:pt x="0" y="0"/>
                </a:moveTo>
                <a:lnTo>
                  <a:pt x="320039" y="0"/>
                </a:lnTo>
              </a:path>
            </a:pathLst>
          </a:custGeom>
          <a:ln w="28956">
            <a:solidFill>
              <a:srgbClr val="8E82BD"/>
            </a:solidFill>
            <a:prstDash val="dash"/>
          </a:ln>
        </p:spPr>
        <p:txBody>
          <a:bodyPr wrap="square" lIns="0" tIns="0" rIns="0" bIns="0" rtlCol="0"/>
          <a:lstStyle/>
          <a:p>
            <a:endParaRPr/>
          </a:p>
        </p:txBody>
      </p:sp>
      <p:sp>
        <p:nvSpPr>
          <p:cNvPr id="84" name="object 84"/>
          <p:cNvSpPr/>
          <p:nvPr/>
        </p:nvSpPr>
        <p:spPr>
          <a:xfrm>
            <a:off x="2564892" y="9343643"/>
            <a:ext cx="64135" cy="64135"/>
          </a:xfrm>
          <a:custGeom>
            <a:avLst/>
            <a:gdLst/>
            <a:ahLst/>
            <a:cxnLst/>
            <a:rect l="l" t="t" r="r" b="b"/>
            <a:pathLst>
              <a:path w="64135" h="64134">
                <a:moveTo>
                  <a:pt x="32003" y="0"/>
                </a:moveTo>
                <a:lnTo>
                  <a:pt x="19556" y="2514"/>
                </a:lnTo>
                <a:lnTo>
                  <a:pt x="9382" y="9372"/>
                </a:lnTo>
                <a:lnTo>
                  <a:pt x="2518" y="19545"/>
                </a:lnTo>
                <a:lnTo>
                  <a:pt x="0" y="32003"/>
                </a:lnTo>
                <a:lnTo>
                  <a:pt x="2518" y="44462"/>
                </a:lnTo>
                <a:lnTo>
                  <a:pt x="9382" y="54635"/>
                </a:lnTo>
                <a:lnTo>
                  <a:pt x="19556" y="61493"/>
                </a:lnTo>
                <a:lnTo>
                  <a:pt x="32003" y="64007"/>
                </a:lnTo>
                <a:lnTo>
                  <a:pt x="44451" y="61493"/>
                </a:lnTo>
                <a:lnTo>
                  <a:pt x="54625" y="54635"/>
                </a:lnTo>
                <a:lnTo>
                  <a:pt x="61489" y="44462"/>
                </a:lnTo>
                <a:lnTo>
                  <a:pt x="64007" y="32003"/>
                </a:lnTo>
                <a:lnTo>
                  <a:pt x="61489" y="19545"/>
                </a:lnTo>
                <a:lnTo>
                  <a:pt x="54625" y="9372"/>
                </a:lnTo>
                <a:lnTo>
                  <a:pt x="44451" y="2514"/>
                </a:lnTo>
                <a:lnTo>
                  <a:pt x="32003" y="0"/>
                </a:lnTo>
                <a:close/>
              </a:path>
            </a:pathLst>
          </a:custGeom>
          <a:solidFill>
            <a:srgbClr val="8E82BD"/>
          </a:solidFill>
        </p:spPr>
        <p:txBody>
          <a:bodyPr wrap="square" lIns="0" tIns="0" rIns="0" bIns="0" rtlCol="0"/>
          <a:lstStyle/>
          <a:p>
            <a:endParaRPr/>
          </a:p>
        </p:txBody>
      </p:sp>
      <p:sp>
        <p:nvSpPr>
          <p:cNvPr id="85" name="object 85"/>
          <p:cNvSpPr/>
          <p:nvPr/>
        </p:nvSpPr>
        <p:spPr>
          <a:xfrm>
            <a:off x="2564892" y="9343643"/>
            <a:ext cx="64135" cy="64135"/>
          </a:xfrm>
          <a:custGeom>
            <a:avLst/>
            <a:gdLst/>
            <a:ahLst/>
            <a:cxnLst/>
            <a:rect l="l" t="t" r="r" b="b"/>
            <a:pathLst>
              <a:path w="64135" h="64134">
                <a:moveTo>
                  <a:pt x="64007" y="32003"/>
                </a:moveTo>
                <a:lnTo>
                  <a:pt x="61489" y="44462"/>
                </a:lnTo>
                <a:lnTo>
                  <a:pt x="54625" y="54635"/>
                </a:lnTo>
                <a:lnTo>
                  <a:pt x="44451" y="61493"/>
                </a:lnTo>
                <a:lnTo>
                  <a:pt x="32003" y="64007"/>
                </a:lnTo>
                <a:lnTo>
                  <a:pt x="19556" y="61493"/>
                </a:lnTo>
                <a:lnTo>
                  <a:pt x="9382" y="54635"/>
                </a:lnTo>
                <a:lnTo>
                  <a:pt x="2518" y="44462"/>
                </a:lnTo>
                <a:lnTo>
                  <a:pt x="0" y="32003"/>
                </a:lnTo>
                <a:lnTo>
                  <a:pt x="2518" y="19545"/>
                </a:lnTo>
                <a:lnTo>
                  <a:pt x="9382" y="9372"/>
                </a:lnTo>
                <a:lnTo>
                  <a:pt x="19556" y="2514"/>
                </a:lnTo>
                <a:lnTo>
                  <a:pt x="32003" y="0"/>
                </a:lnTo>
                <a:lnTo>
                  <a:pt x="44451" y="2514"/>
                </a:lnTo>
                <a:lnTo>
                  <a:pt x="54625" y="9372"/>
                </a:lnTo>
                <a:lnTo>
                  <a:pt x="61489" y="19545"/>
                </a:lnTo>
                <a:lnTo>
                  <a:pt x="64007" y="32003"/>
                </a:lnTo>
                <a:close/>
              </a:path>
            </a:pathLst>
          </a:custGeom>
          <a:ln w="9144">
            <a:solidFill>
              <a:srgbClr val="8E82BD"/>
            </a:solidFill>
          </a:ln>
        </p:spPr>
        <p:txBody>
          <a:bodyPr wrap="square" lIns="0" tIns="0" rIns="0" bIns="0" rtlCol="0"/>
          <a:lstStyle/>
          <a:p>
            <a:endParaRPr/>
          </a:p>
        </p:txBody>
      </p:sp>
      <p:sp>
        <p:nvSpPr>
          <p:cNvPr id="86" name="object 86"/>
          <p:cNvSpPr/>
          <p:nvPr/>
        </p:nvSpPr>
        <p:spPr>
          <a:xfrm>
            <a:off x="4446270" y="9376409"/>
            <a:ext cx="320040" cy="0"/>
          </a:xfrm>
          <a:custGeom>
            <a:avLst/>
            <a:gdLst/>
            <a:ahLst/>
            <a:cxnLst/>
            <a:rect l="l" t="t" r="r" b="b"/>
            <a:pathLst>
              <a:path w="320039">
                <a:moveTo>
                  <a:pt x="0" y="0"/>
                </a:moveTo>
                <a:lnTo>
                  <a:pt x="320039" y="0"/>
                </a:lnTo>
              </a:path>
            </a:pathLst>
          </a:custGeom>
          <a:ln w="28956">
            <a:solidFill>
              <a:srgbClr val="B9ADD5"/>
            </a:solidFill>
          </a:ln>
        </p:spPr>
        <p:txBody>
          <a:bodyPr wrap="square" lIns="0" tIns="0" rIns="0" bIns="0" rtlCol="0"/>
          <a:lstStyle/>
          <a:p>
            <a:endParaRPr/>
          </a:p>
        </p:txBody>
      </p:sp>
      <p:sp>
        <p:nvSpPr>
          <p:cNvPr id="87" name="object 87"/>
          <p:cNvSpPr/>
          <p:nvPr/>
        </p:nvSpPr>
        <p:spPr>
          <a:xfrm>
            <a:off x="4573523" y="9343643"/>
            <a:ext cx="64135" cy="64135"/>
          </a:xfrm>
          <a:custGeom>
            <a:avLst/>
            <a:gdLst/>
            <a:ahLst/>
            <a:cxnLst/>
            <a:rect l="l" t="t" r="r" b="b"/>
            <a:pathLst>
              <a:path w="64135" h="64134">
                <a:moveTo>
                  <a:pt x="32003" y="0"/>
                </a:moveTo>
                <a:lnTo>
                  <a:pt x="19556" y="2514"/>
                </a:lnTo>
                <a:lnTo>
                  <a:pt x="9382" y="9372"/>
                </a:lnTo>
                <a:lnTo>
                  <a:pt x="2518" y="19545"/>
                </a:lnTo>
                <a:lnTo>
                  <a:pt x="0" y="32003"/>
                </a:lnTo>
                <a:lnTo>
                  <a:pt x="2518" y="44462"/>
                </a:lnTo>
                <a:lnTo>
                  <a:pt x="9382" y="54635"/>
                </a:lnTo>
                <a:lnTo>
                  <a:pt x="19556" y="61493"/>
                </a:lnTo>
                <a:lnTo>
                  <a:pt x="32003" y="64007"/>
                </a:lnTo>
                <a:lnTo>
                  <a:pt x="44451" y="61493"/>
                </a:lnTo>
                <a:lnTo>
                  <a:pt x="54625" y="54635"/>
                </a:lnTo>
                <a:lnTo>
                  <a:pt x="61489" y="44462"/>
                </a:lnTo>
                <a:lnTo>
                  <a:pt x="64008" y="32003"/>
                </a:lnTo>
                <a:lnTo>
                  <a:pt x="61489" y="19545"/>
                </a:lnTo>
                <a:lnTo>
                  <a:pt x="54625" y="9372"/>
                </a:lnTo>
                <a:lnTo>
                  <a:pt x="44451" y="2514"/>
                </a:lnTo>
                <a:lnTo>
                  <a:pt x="32003" y="0"/>
                </a:lnTo>
                <a:close/>
              </a:path>
            </a:pathLst>
          </a:custGeom>
          <a:solidFill>
            <a:srgbClr val="B9ADD5"/>
          </a:solidFill>
        </p:spPr>
        <p:txBody>
          <a:bodyPr wrap="square" lIns="0" tIns="0" rIns="0" bIns="0" rtlCol="0"/>
          <a:lstStyle/>
          <a:p>
            <a:endParaRPr/>
          </a:p>
        </p:txBody>
      </p:sp>
      <p:sp>
        <p:nvSpPr>
          <p:cNvPr id="88" name="object 88"/>
          <p:cNvSpPr/>
          <p:nvPr/>
        </p:nvSpPr>
        <p:spPr>
          <a:xfrm>
            <a:off x="4573523" y="9343643"/>
            <a:ext cx="64135" cy="64135"/>
          </a:xfrm>
          <a:custGeom>
            <a:avLst/>
            <a:gdLst/>
            <a:ahLst/>
            <a:cxnLst/>
            <a:rect l="l" t="t" r="r" b="b"/>
            <a:pathLst>
              <a:path w="64135" h="64134">
                <a:moveTo>
                  <a:pt x="64008" y="32003"/>
                </a:moveTo>
                <a:lnTo>
                  <a:pt x="61489" y="44462"/>
                </a:lnTo>
                <a:lnTo>
                  <a:pt x="54625" y="54635"/>
                </a:lnTo>
                <a:lnTo>
                  <a:pt x="44451" y="61493"/>
                </a:lnTo>
                <a:lnTo>
                  <a:pt x="32003" y="64007"/>
                </a:lnTo>
                <a:lnTo>
                  <a:pt x="19556" y="61493"/>
                </a:lnTo>
                <a:lnTo>
                  <a:pt x="9382" y="54635"/>
                </a:lnTo>
                <a:lnTo>
                  <a:pt x="2518" y="44462"/>
                </a:lnTo>
                <a:lnTo>
                  <a:pt x="0" y="32003"/>
                </a:lnTo>
                <a:lnTo>
                  <a:pt x="2518" y="19545"/>
                </a:lnTo>
                <a:lnTo>
                  <a:pt x="9382" y="9372"/>
                </a:lnTo>
                <a:lnTo>
                  <a:pt x="19556" y="2514"/>
                </a:lnTo>
                <a:lnTo>
                  <a:pt x="32003" y="0"/>
                </a:lnTo>
                <a:lnTo>
                  <a:pt x="44451" y="2514"/>
                </a:lnTo>
                <a:lnTo>
                  <a:pt x="54625" y="9372"/>
                </a:lnTo>
                <a:lnTo>
                  <a:pt x="61489" y="19545"/>
                </a:lnTo>
                <a:lnTo>
                  <a:pt x="64008" y="32003"/>
                </a:lnTo>
                <a:close/>
              </a:path>
            </a:pathLst>
          </a:custGeom>
          <a:ln w="9144">
            <a:solidFill>
              <a:srgbClr val="B9ADD5"/>
            </a:solidFill>
          </a:ln>
        </p:spPr>
        <p:txBody>
          <a:bodyPr wrap="square" lIns="0" tIns="0" rIns="0" bIns="0" rtlCol="0"/>
          <a:lstStyle/>
          <a:p>
            <a:endParaRPr/>
          </a:p>
        </p:txBody>
      </p:sp>
      <p:sp>
        <p:nvSpPr>
          <p:cNvPr id="89" name="object 89"/>
          <p:cNvSpPr txBox="1"/>
          <p:nvPr/>
        </p:nvSpPr>
        <p:spPr>
          <a:xfrm>
            <a:off x="4558029" y="8638032"/>
            <a:ext cx="2367280" cy="813435"/>
          </a:xfrm>
          <a:prstGeom prst="rect">
            <a:avLst/>
          </a:prstGeom>
        </p:spPr>
        <p:txBody>
          <a:bodyPr vert="horz" wrap="square" lIns="0" tIns="0" rIns="0" bIns="0" rtlCol="0">
            <a:spAutoFit/>
          </a:bodyPr>
          <a:lstStyle/>
          <a:p>
            <a:pPr marL="12700">
              <a:lnSpc>
                <a:spcPct val="100000"/>
              </a:lnSpc>
              <a:tabLst>
                <a:tab pos="1113155" algn="l"/>
              </a:tabLst>
            </a:pPr>
            <a:r>
              <a:rPr sz="1200" spc="-5" dirty="0">
                <a:solidFill>
                  <a:srgbClr val="6E44C8"/>
                </a:solidFill>
                <a:latin typeface="Trebuchet MS"/>
                <a:cs typeface="Trebuchet MS"/>
              </a:rPr>
              <a:t>Development	Training </a:t>
            </a:r>
            <a:r>
              <a:rPr sz="1200" dirty="0">
                <a:solidFill>
                  <a:srgbClr val="6E44C8"/>
                </a:solidFill>
                <a:latin typeface="Trebuchet MS"/>
                <a:cs typeface="Trebuchet MS"/>
              </a:rPr>
              <a:t>&amp;</a:t>
            </a:r>
            <a:r>
              <a:rPr sz="1200" spc="-90" dirty="0">
                <a:solidFill>
                  <a:srgbClr val="6E44C8"/>
                </a:solidFill>
                <a:latin typeface="Trebuchet MS"/>
                <a:cs typeface="Trebuchet MS"/>
              </a:rPr>
              <a:t> </a:t>
            </a:r>
            <a:r>
              <a:rPr sz="1200" spc="-5" dirty="0">
                <a:solidFill>
                  <a:srgbClr val="6E44C8"/>
                </a:solidFill>
                <a:latin typeface="Trebuchet MS"/>
                <a:cs typeface="Trebuchet MS"/>
              </a:rPr>
              <a:t>Go-live</a:t>
            </a:r>
            <a:endParaRPr sz="1200" dirty="0">
              <a:latin typeface="Trebuchet MS"/>
              <a:cs typeface="Trebuchet MS"/>
            </a:endParaRPr>
          </a:p>
          <a:p>
            <a:pPr>
              <a:lnSpc>
                <a:spcPct val="100000"/>
              </a:lnSpc>
            </a:pPr>
            <a:endParaRPr sz="1400" dirty="0">
              <a:latin typeface="Times New Roman"/>
              <a:cs typeface="Times New Roman"/>
            </a:endParaRPr>
          </a:p>
          <a:p>
            <a:pPr marL="243840">
              <a:lnSpc>
                <a:spcPct val="100000"/>
              </a:lnSpc>
              <a:spcBef>
                <a:spcPts val="870"/>
              </a:spcBef>
            </a:pPr>
            <a:r>
              <a:rPr sz="900" spc="-5" dirty="0">
                <a:solidFill>
                  <a:srgbClr val="6E44C8"/>
                </a:solidFill>
                <a:latin typeface="Trebuchet MS"/>
                <a:cs typeface="Trebuchet MS"/>
              </a:rPr>
              <a:t>Project</a:t>
            </a:r>
            <a:r>
              <a:rPr sz="900" spc="-75" dirty="0">
                <a:solidFill>
                  <a:srgbClr val="6E44C8"/>
                </a:solidFill>
                <a:latin typeface="Trebuchet MS"/>
                <a:cs typeface="Trebuchet MS"/>
              </a:rPr>
              <a:t> </a:t>
            </a:r>
            <a:r>
              <a:rPr sz="900" spc="-5" dirty="0">
                <a:solidFill>
                  <a:srgbClr val="6E44C8"/>
                </a:solidFill>
                <a:latin typeface="Trebuchet MS"/>
                <a:cs typeface="Trebuchet MS"/>
              </a:rPr>
              <a:t>Manager</a:t>
            </a:r>
            <a:endParaRPr sz="900" dirty="0">
              <a:latin typeface="Trebuchet MS"/>
              <a:cs typeface="Trebuchet MS"/>
            </a:endParaRPr>
          </a:p>
          <a:p>
            <a:pPr marL="243840">
              <a:lnSpc>
                <a:spcPct val="100000"/>
              </a:lnSpc>
              <a:spcBef>
                <a:spcPts val="204"/>
              </a:spcBef>
            </a:pPr>
            <a:r>
              <a:rPr sz="900" spc="-5" dirty="0">
                <a:solidFill>
                  <a:srgbClr val="6E44C8"/>
                </a:solidFill>
                <a:latin typeface="Trebuchet MS"/>
                <a:cs typeface="Trebuchet MS"/>
              </a:rPr>
              <a:t>Content </a:t>
            </a:r>
            <a:r>
              <a:rPr sz="900" dirty="0">
                <a:solidFill>
                  <a:srgbClr val="6E44C8"/>
                </a:solidFill>
                <a:latin typeface="Trebuchet MS"/>
                <a:cs typeface="Trebuchet MS"/>
              </a:rPr>
              <a:t>&amp; </a:t>
            </a:r>
            <a:r>
              <a:rPr sz="900" spc="-5" dirty="0">
                <a:solidFill>
                  <a:srgbClr val="6E44C8"/>
                </a:solidFill>
                <a:latin typeface="Trebuchet MS"/>
                <a:cs typeface="Trebuchet MS"/>
              </a:rPr>
              <a:t>Assets</a:t>
            </a:r>
            <a:r>
              <a:rPr sz="900" spc="-55" dirty="0">
                <a:solidFill>
                  <a:srgbClr val="6E44C8"/>
                </a:solidFill>
                <a:latin typeface="Trebuchet MS"/>
                <a:cs typeface="Trebuchet MS"/>
              </a:rPr>
              <a:t> </a:t>
            </a:r>
            <a:r>
              <a:rPr sz="900" spc="-5" dirty="0">
                <a:solidFill>
                  <a:srgbClr val="6E44C8"/>
                </a:solidFill>
                <a:latin typeface="Trebuchet MS"/>
                <a:cs typeface="Trebuchet MS"/>
              </a:rPr>
              <a:t>Coordinator</a:t>
            </a:r>
            <a:endParaRPr sz="900" dirty="0">
              <a:latin typeface="Trebuchet MS"/>
              <a:cs typeface="Trebuchet MS"/>
            </a:endParaRPr>
          </a:p>
        </p:txBody>
      </p:sp>
      <p:sp>
        <p:nvSpPr>
          <p:cNvPr id="90" name="object 90"/>
          <p:cNvSpPr/>
          <p:nvPr/>
        </p:nvSpPr>
        <p:spPr>
          <a:xfrm>
            <a:off x="2437638" y="9539478"/>
            <a:ext cx="320040" cy="0"/>
          </a:xfrm>
          <a:custGeom>
            <a:avLst/>
            <a:gdLst/>
            <a:ahLst/>
            <a:cxnLst/>
            <a:rect l="l" t="t" r="r" b="b"/>
            <a:pathLst>
              <a:path w="320039">
                <a:moveTo>
                  <a:pt x="0" y="0"/>
                </a:moveTo>
                <a:lnTo>
                  <a:pt x="320039" y="0"/>
                </a:lnTo>
              </a:path>
            </a:pathLst>
          </a:custGeom>
          <a:ln w="28956">
            <a:solidFill>
              <a:srgbClr val="52555A"/>
            </a:solidFill>
          </a:ln>
        </p:spPr>
        <p:txBody>
          <a:bodyPr wrap="square" lIns="0" tIns="0" rIns="0" bIns="0" rtlCol="0"/>
          <a:lstStyle/>
          <a:p>
            <a:endParaRPr/>
          </a:p>
        </p:txBody>
      </p:sp>
      <p:sp>
        <p:nvSpPr>
          <p:cNvPr id="91" name="object 91"/>
          <p:cNvSpPr/>
          <p:nvPr/>
        </p:nvSpPr>
        <p:spPr>
          <a:xfrm>
            <a:off x="2564892" y="9506711"/>
            <a:ext cx="64135" cy="64135"/>
          </a:xfrm>
          <a:custGeom>
            <a:avLst/>
            <a:gdLst/>
            <a:ahLst/>
            <a:cxnLst/>
            <a:rect l="l" t="t" r="r" b="b"/>
            <a:pathLst>
              <a:path w="64135" h="64134">
                <a:moveTo>
                  <a:pt x="32003" y="0"/>
                </a:moveTo>
                <a:lnTo>
                  <a:pt x="19556" y="2514"/>
                </a:lnTo>
                <a:lnTo>
                  <a:pt x="9382" y="9372"/>
                </a:lnTo>
                <a:lnTo>
                  <a:pt x="2518" y="19545"/>
                </a:lnTo>
                <a:lnTo>
                  <a:pt x="0" y="32004"/>
                </a:lnTo>
                <a:lnTo>
                  <a:pt x="2518" y="44462"/>
                </a:lnTo>
                <a:lnTo>
                  <a:pt x="9382" y="54635"/>
                </a:lnTo>
                <a:lnTo>
                  <a:pt x="19556" y="61493"/>
                </a:lnTo>
                <a:lnTo>
                  <a:pt x="32003" y="64008"/>
                </a:lnTo>
                <a:lnTo>
                  <a:pt x="44451" y="61493"/>
                </a:lnTo>
                <a:lnTo>
                  <a:pt x="54625" y="54635"/>
                </a:lnTo>
                <a:lnTo>
                  <a:pt x="61489" y="44462"/>
                </a:lnTo>
                <a:lnTo>
                  <a:pt x="64007" y="32004"/>
                </a:lnTo>
                <a:lnTo>
                  <a:pt x="61489" y="19545"/>
                </a:lnTo>
                <a:lnTo>
                  <a:pt x="54625" y="9372"/>
                </a:lnTo>
                <a:lnTo>
                  <a:pt x="44451" y="2514"/>
                </a:lnTo>
                <a:lnTo>
                  <a:pt x="32003" y="0"/>
                </a:lnTo>
                <a:close/>
              </a:path>
            </a:pathLst>
          </a:custGeom>
          <a:solidFill>
            <a:srgbClr val="52555A"/>
          </a:solidFill>
        </p:spPr>
        <p:txBody>
          <a:bodyPr wrap="square" lIns="0" tIns="0" rIns="0" bIns="0" rtlCol="0"/>
          <a:lstStyle/>
          <a:p>
            <a:endParaRPr/>
          </a:p>
        </p:txBody>
      </p:sp>
      <p:sp>
        <p:nvSpPr>
          <p:cNvPr id="92" name="object 92"/>
          <p:cNvSpPr/>
          <p:nvPr/>
        </p:nvSpPr>
        <p:spPr>
          <a:xfrm>
            <a:off x="2564892" y="9506711"/>
            <a:ext cx="64135" cy="64135"/>
          </a:xfrm>
          <a:custGeom>
            <a:avLst/>
            <a:gdLst/>
            <a:ahLst/>
            <a:cxnLst/>
            <a:rect l="l" t="t" r="r" b="b"/>
            <a:pathLst>
              <a:path w="64135" h="64134">
                <a:moveTo>
                  <a:pt x="64007" y="32004"/>
                </a:moveTo>
                <a:lnTo>
                  <a:pt x="61489" y="44462"/>
                </a:lnTo>
                <a:lnTo>
                  <a:pt x="54625" y="54635"/>
                </a:lnTo>
                <a:lnTo>
                  <a:pt x="44451" y="61493"/>
                </a:lnTo>
                <a:lnTo>
                  <a:pt x="32003" y="64008"/>
                </a:lnTo>
                <a:lnTo>
                  <a:pt x="19556" y="61493"/>
                </a:lnTo>
                <a:lnTo>
                  <a:pt x="9382" y="54635"/>
                </a:lnTo>
                <a:lnTo>
                  <a:pt x="2518" y="44462"/>
                </a:lnTo>
                <a:lnTo>
                  <a:pt x="0" y="32004"/>
                </a:lnTo>
                <a:lnTo>
                  <a:pt x="2518" y="19545"/>
                </a:lnTo>
                <a:lnTo>
                  <a:pt x="9382" y="9372"/>
                </a:lnTo>
                <a:lnTo>
                  <a:pt x="19556" y="2514"/>
                </a:lnTo>
                <a:lnTo>
                  <a:pt x="32003" y="0"/>
                </a:lnTo>
                <a:lnTo>
                  <a:pt x="44451" y="2514"/>
                </a:lnTo>
                <a:lnTo>
                  <a:pt x="54625" y="9372"/>
                </a:lnTo>
                <a:lnTo>
                  <a:pt x="61489" y="19545"/>
                </a:lnTo>
                <a:lnTo>
                  <a:pt x="64007" y="32004"/>
                </a:lnTo>
                <a:close/>
              </a:path>
            </a:pathLst>
          </a:custGeom>
          <a:ln w="9144">
            <a:solidFill>
              <a:srgbClr val="52555A"/>
            </a:solidFill>
          </a:ln>
        </p:spPr>
        <p:txBody>
          <a:bodyPr wrap="square" lIns="0" tIns="0" rIns="0" bIns="0" rtlCol="0"/>
          <a:lstStyle/>
          <a:p>
            <a:endParaRPr/>
          </a:p>
        </p:txBody>
      </p:sp>
      <p:sp>
        <p:nvSpPr>
          <p:cNvPr id="93" name="object 93"/>
          <p:cNvSpPr txBox="1"/>
          <p:nvPr/>
        </p:nvSpPr>
        <p:spPr>
          <a:xfrm>
            <a:off x="2780157" y="9109847"/>
            <a:ext cx="788670" cy="504825"/>
          </a:xfrm>
          <a:prstGeom prst="rect">
            <a:avLst/>
          </a:prstGeom>
        </p:spPr>
        <p:txBody>
          <a:bodyPr vert="horz" wrap="square" lIns="0" tIns="0" rIns="0" bIns="0" rtlCol="0">
            <a:spAutoFit/>
          </a:bodyPr>
          <a:lstStyle/>
          <a:p>
            <a:pPr marL="12700" marR="5080">
              <a:lnSpc>
                <a:spcPct val="118900"/>
              </a:lnSpc>
            </a:pPr>
            <a:r>
              <a:rPr sz="900" spc="-5" dirty="0">
                <a:solidFill>
                  <a:srgbClr val="6E44C8"/>
                </a:solidFill>
                <a:latin typeface="Trebuchet MS"/>
                <a:cs typeface="Trebuchet MS"/>
              </a:rPr>
              <a:t>Decision</a:t>
            </a:r>
            <a:r>
              <a:rPr sz="900" spc="-55" dirty="0">
                <a:solidFill>
                  <a:srgbClr val="6E44C8"/>
                </a:solidFill>
                <a:latin typeface="Trebuchet MS"/>
                <a:cs typeface="Trebuchet MS"/>
              </a:rPr>
              <a:t> </a:t>
            </a:r>
            <a:r>
              <a:rPr sz="900" spc="-10" dirty="0">
                <a:solidFill>
                  <a:srgbClr val="6E44C8"/>
                </a:solidFill>
                <a:latin typeface="Trebuchet MS"/>
                <a:cs typeface="Trebuchet MS"/>
              </a:rPr>
              <a:t>Maker  </a:t>
            </a:r>
            <a:r>
              <a:rPr sz="900" spc="-5" dirty="0">
                <a:solidFill>
                  <a:srgbClr val="6E44C8"/>
                </a:solidFill>
                <a:latin typeface="Trebuchet MS"/>
                <a:cs typeface="Trebuchet MS"/>
              </a:rPr>
              <a:t>IT Contact  Billing</a:t>
            </a:r>
            <a:r>
              <a:rPr sz="900" spc="-75" dirty="0">
                <a:solidFill>
                  <a:srgbClr val="6E44C8"/>
                </a:solidFill>
                <a:latin typeface="Trebuchet MS"/>
                <a:cs typeface="Trebuchet MS"/>
              </a:rPr>
              <a:t> </a:t>
            </a:r>
            <a:r>
              <a:rPr sz="900" spc="-5" dirty="0">
                <a:solidFill>
                  <a:srgbClr val="6E44C8"/>
                </a:solidFill>
                <a:latin typeface="Trebuchet MS"/>
                <a:cs typeface="Trebuchet MS"/>
              </a:rPr>
              <a:t>Contact</a:t>
            </a:r>
            <a:endParaRPr sz="900" dirty="0">
              <a:latin typeface="Trebuchet MS"/>
              <a:cs typeface="Trebuchet MS"/>
            </a:endParaRPr>
          </a:p>
        </p:txBody>
      </p:sp>
    </p:spTree>
    <p:extLst>
      <p:ext uri="{BB962C8B-B14F-4D97-AF65-F5344CB8AC3E}">
        <p14:creationId xmlns:p14="http://schemas.microsoft.com/office/powerpoint/2010/main" val="187803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Risk Management</a:t>
            </a:r>
          </a:p>
          <a:p>
            <a:pPr marL="0" marR="0" lvl="0" indent="0" algn="l" rtl="0">
              <a:spcBef>
                <a:spcPts val="0"/>
              </a:spcBef>
              <a:buSzPct val="25000"/>
              <a:buNone/>
            </a:pPr>
            <a:r>
              <a:rPr lang="en-US" sz="3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Plan</a:t>
            </a:r>
          </a:p>
          <a:p>
            <a:pPr marL="0" marR="0" lvl="0" indent="0" algn="l" rtl="0">
              <a:spcBef>
                <a:spcPts val="0"/>
              </a:spcBef>
              <a:buSzPct val="25000"/>
              <a:buNone/>
            </a:pP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 </a:t>
            </a:r>
          </a:p>
        </p:txBody>
      </p:sp>
      <p:sp>
        <p:nvSpPr>
          <p:cNvPr id="119" name="Shape 11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      </a:t>
            </a:r>
          </a:p>
        </p:txBody>
      </p:sp>
      <p:cxnSp>
        <p:nvCxnSpPr>
          <p:cNvPr id="120" name="Shape 12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21" name="Shape 12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122" name="Shape 122"/>
          <p:cNvSpPr/>
          <p:nvPr/>
        </p:nvSpPr>
        <p:spPr>
          <a:xfrm>
            <a:off x="1313605" y="2769651"/>
            <a:ext cx="5690655" cy="78483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ahoma"/>
              <a:buNone/>
            </a:pPr>
            <a:r>
              <a:rPr lang="en-US" sz="9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A risk is an uncertain event or condition that can have a positive or negative effect on a project’s objectives </a:t>
            </a:r>
            <a:r>
              <a:rPr lang="en-US" sz="9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such as scope, schedule, cost and quality. Vision can help you mitigate the most common risks by utilizing the Risk Management table below:</a:t>
            </a:r>
          </a:p>
          <a:p>
            <a:pPr marL="0" marR="0" lvl="0" indent="0" algn="l" rtl="0">
              <a:lnSpc>
                <a:spcPct val="100000"/>
              </a:lnSpc>
              <a:spcBef>
                <a:spcPts val="0"/>
              </a:spcBef>
              <a:spcAft>
                <a:spcPts val="0"/>
              </a:spcAft>
              <a:buClr>
                <a:schemeClr val="dk1"/>
              </a:buClr>
              <a:buFont typeface="Arial"/>
              <a:buNone/>
            </a:pPr>
            <a:endParaRPr sz="1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graphicFrame>
        <p:nvGraphicFramePr>
          <p:cNvPr id="123" name="Shape 123"/>
          <p:cNvGraphicFramePr/>
          <p:nvPr>
            <p:extLst>
              <p:ext uri="{D42A27DB-BD31-4B8C-83A1-F6EECF244321}">
                <p14:modId xmlns:p14="http://schemas.microsoft.com/office/powerpoint/2010/main" val="1735218084"/>
              </p:ext>
            </p:extLst>
          </p:nvPr>
        </p:nvGraphicFramePr>
        <p:xfrm>
          <a:off x="1371328" y="3406472"/>
          <a:ext cx="5711850" cy="6266685"/>
        </p:xfrm>
        <a:graphic>
          <a:graphicData uri="http://schemas.openxmlformats.org/drawingml/2006/table">
            <a:tbl>
              <a:tblPr>
                <a:tableStyleId>{2D5ABB26-0587-4C30-8999-92F81FD0307C}</a:tableStyleId>
              </a:tblPr>
              <a:tblGrid>
                <a:gridCol w="1223826">
                  <a:extLst>
                    <a:ext uri="{9D8B030D-6E8A-4147-A177-3AD203B41FA5}">
                      <a16:colId xmlns:a16="http://schemas.microsoft.com/office/drawing/2014/main" val="20000"/>
                    </a:ext>
                  </a:extLst>
                </a:gridCol>
                <a:gridCol w="1341120">
                  <a:extLst>
                    <a:ext uri="{9D8B030D-6E8A-4147-A177-3AD203B41FA5}">
                      <a16:colId xmlns:a16="http://schemas.microsoft.com/office/drawing/2014/main" val="20001"/>
                    </a:ext>
                  </a:extLst>
                </a:gridCol>
                <a:gridCol w="1515292">
                  <a:extLst>
                    <a:ext uri="{9D8B030D-6E8A-4147-A177-3AD203B41FA5}">
                      <a16:colId xmlns:a16="http://schemas.microsoft.com/office/drawing/2014/main" val="20002"/>
                    </a:ext>
                  </a:extLst>
                </a:gridCol>
                <a:gridCol w="1631612">
                  <a:extLst>
                    <a:ext uri="{9D8B030D-6E8A-4147-A177-3AD203B41FA5}">
                      <a16:colId xmlns:a16="http://schemas.microsoft.com/office/drawing/2014/main" val="20003"/>
                    </a:ext>
                  </a:extLst>
                </a:gridCol>
              </a:tblGrid>
              <a:tr h="379189">
                <a:tc>
                  <a:txBody>
                    <a:bodyPr/>
                    <a:lstStyle/>
                    <a:p>
                      <a:pPr marL="0" marR="0" lvl="0" indent="0" algn="l" rtl="0">
                        <a:lnSpc>
                          <a:spcPct val="115000"/>
                        </a:lnSpc>
                        <a:spcBef>
                          <a:spcPts val="0"/>
                        </a:spcBef>
                        <a:spcAft>
                          <a:spcPts val="0"/>
                        </a:spcAft>
                        <a:buSzPct val="25000"/>
                        <a:buNone/>
                      </a:pPr>
                      <a:r>
                        <a:rPr lang="en-US" sz="1200" u="none" strike="noStrike" cap="none" dirty="0">
                          <a:latin typeface="Tahoma" panose="020B0604030504040204" pitchFamily="34" charset="0"/>
                          <a:ea typeface="Tahoma" panose="020B0604030504040204" pitchFamily="34" charset="0"/>
                          <a:cs typeface="Tahoma" panose="020B0604030504040204" pitchFamily="34" charset="0"/>
                          <a:sym typeface="Tahoma"/>
                        </a:rPr>
                        <a:t>What is the risk?</a:t>
                      </a:r>
                    </a:p>
                    <a:p>
                      <a:pPr marL="0" marR="0" lvl="0" indent="0" algn="l" rtl="0">
                        <a:lnSpc>
                          <a:spcPct val="115000"/>
                        </a:lnSpc>
                        <a:spcBef>
                          <a:spcPts val="0"/>
                        </a:spcBef>
                        <a:spcAft>
                          <a:spcPts val="0"/>
                        </a:spcAft>
                        <a:buSzPct val="25000"/>
                        <a:buNone/>
                      </a:pPr>
                      <a:endParaRPr sz="12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u="none" strike="noStrike" cap="none" dirty="0">
                          <a:latin typeface="Tahoma" panose="020B0604030504040204" pitchFamily="34" charset="0"/>
                          <a:ea typeface="Tahoma" panose="020B0604030504040204" pitchFamily="34" charset="0"/>
                          <a:cs typeface="Tahoma" panose="020B0604030504040204" pitchFamily="34" charset="0"/>
                          <a:sym typeface="Tahoma"/>
                        </a:rPr>
                        <a:t>How severe is it?</a:t>
                      </a:r>
                      <a:endParaRPr lang="en-US" sz="12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u="none" strike="noStrike" cap="none" dirty="0">
                          <a:latin typeface="Tahoma" panose="020B0604030504040204" pitchFamily="34" charset="0"/>
                          <a:ea typeface="Tahoma" panose="020B0604030504040204" pitchFamily="34" charset="0"/>
                          <a:cs typeface="Tahoma" panose="020B0604030504040204" pitchFamily="34" charset="0"/>
                          <a:sym typeface="Tahoma"/>
                        </a:rPr>
                        <a:t>What does it entail?</a:t>
                      </a:r>
                      <a:endParaRPr lang="en-US" sz="12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u="none" strike="noStrike" cap="none" dirty="0">
                          <a:latin typeface="Tahoma" panose="020B0604030504040204" pitchFamily="34" charset="0"/>
                          <a:ea typeface="Tahoma" panose="020B0604030504040204" pitchFamily="34" charset="0"/>
                          <a:cs typeface="Tahoma" panose="020B0604030504040204" pitchFamily="34" charset="0"/>
                          <a:sym typeface="Tahoma"/>
                        </a:rPr>
                        <a:t>How to mitigate it…</a:t>
                      </a:r>
                      <a:endParaRPr lang="en-US" sz="12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extLst>
                  <a:ext uri="{0D108BD9-81ED-4DB2-BD59-A6C34878D82A}">
                    <a16:rowId xmlns:a16="http://schemas.microsoft.com/office/drawing/2014/main" val="10000"/>
                  </a:ext>
                </a:extLst>
              </a:tr>
              <a:tr h="73371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Unrealistic timeline</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High</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Not allowing sufficient time for major task completion</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Provide and commit to realistic timelines that align with workload and resources available</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1"/>
                  </a:ext>
                </a:extLst>
              </a:tr>
              <a:tr h="149770">
                <a:tc>
                  <a:txBody>
                    <a:bodyPr/>
                    <a:lstStyle/>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ctr" rtl="0">
                        <a:lnSpc>
                          <a:spcPct val="115000"/>
                        </a:lnSpc>
                        <a:spcBef>
                          <a:spcPts val="0"/>
                        </a:spcBef>
                        <a:spcAft>
                          <a:spcPts val="0"/>
                        </a:spcAft>
                        <a:buClr>
                          <a:srgbClr val="3E4043"/>
                        </a:buClr>
                        <a:buSzPct val="25000"/>
                        <a:buFont typeface="Noto Sans Symbols"/>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0002"/>
                  </a:ext>
                </a:extLst>
              </a:tr>
              <a:tr h="73371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Sign off / Approval process</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High</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Key project milestones may require approval from additional stakeholders</a:t>
                      </a:r>
                    </a:p>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Adjust timelines to factor in additional time for approvals</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3"/>
                  </a:ext>
                </a:extLst>
              </a:tr>
              <a:tr h="149770">
                <a:tc>
                  <a:txBody>
                    <a:bodyPr/>
                    <a:lstStyle/>
                    <a:p>
                      <a:pPr marL="0" marR="0" lvl="0" indent="0" algn="l" rtl="0">
                        <a:lnSpc>
                          <a:spcPct val="115000"/>
                        </a:lnSpc>
                        <a:spcBef>
                          <a:spcPts val="0"/>
                        </a:spcBef>
                        <a:spcAft>
                          <a:spcPts val="0"/>
                        </a:spcAft>
                        <a:buSzPct val="25000"/>
                        <a:buNone/>
                      </a:pPr>
                      <a:endParaRPr lang="en-US" sz="900" b="1"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ctr" rtl="0">
                        <a:lnSpc>
                          <a:spcPct val="115000"/>
                        </a:lnSpc>
                        <a:spcBef>
                          <a:spcPts val="0"/>
                        </a:spcBef>
                        <a:spcAft>
                          <a:spcPts val="0"/>
                        </a:spcAft>
                        <a:buClr>
                          <a:srgbClr val="3E4043"/>
                        </a:buClr>
                        <a:buSzPct val="25000"/>
                        <a:buFont typeface="Noto Sans Symbols"/>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0004"/>
                  </a:ext>
                </a:extLst>
              </a:tr>
              <a:tr h="103325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Insufficient team resources</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Medium</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Not having the bandwidth to complete project deliverables due to lack of time or resources</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Be realistic about availability and plan timelines accordingly to balance workload with project deliverables</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5"/>
                  </a:ext>
                </a:extLst>
              </a:tr>
              <a:tr h="183813">
                <a:tc>
                  <a:txBody>
                    <a:bodyPr/>
                    <a:lstStyle/>
                    <a:p>
                      <a:pPr marL="0" marR="0" lvl="0" indent="0" algn="l" rtl="0">
                        <a:lnSpc>
                          <a:spcPct val="115000"/>
                        </a:lnSpc>
                        <a:spcBef>
                          <a:spcPts val="0"/>
                        </a:spcBef>
                        <a:spcAft>
                          <a:spcPts val="0"/>
                        </a:spcAft>
                        <a:buSzPct val="25000"/>
                        <a:buNone/>
                      </a:pPr>
                      <a:endParaRPr lang="en-US" sz="900" b="1"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ctr" rtl="0">
                        <a:lnSpc>
                          <a:spcPct val="115000"/>
                        </a:lnSpc>
                        <a:spcBef>
                          <a:spcPts val="0"/>
                        </a:spcBef>
                        <a:spcAft>
                          <a:spcPts val="0"/>
                        </a:spcAft>
                        <a:buClr>
                          <a:srgbClr val="3E4043"/>
                        </a:buClr>
                        <a:buSzPct val="25000"/>
                        <a:buFont typeface="Noto Sans Symbols"/>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0006"/>
                  </a:ext>
                </a:extLst>
              </a:tr>
              <a:tr h="103325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Team availability</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Medium</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Key project members are unavailable for various reasons (i.e. competing projects, turnover</a:t>
                      </a: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etc.)</a:t>
                      </a: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Provide multiple points of contact in the event designated stakeholders are not available</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7"/>
                  </a:ext>
                </a:extLst>
              </a:tr>
              <a:tr h="212439">
                <a:tc>
                  <a:txBody>
                    <a:bodyPr/>
                    <a:lstStyle/>
                    <a:p>
                      <a:pPr marL="0" marR="0" lvl="0" indent="0" algn="l" rtl="0">
                        <a:lnSpc>
                          <a:spcPct val="115000"/>
                        </a:lnSpc>
                        <a:spcBef>
                          <a:spcPts val="0"/>
                        </a:spcBef>
                        <a:spcAft>
                          <a:spcPts val="0"/>
                        </a:spcAft>
                        <a:buSzPct val="25000"/>
                        <a:buNone/>
                      </a:pPr>
                      <a:endParaRPr lang="en-US" sz="900" b="1"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ctr" rtl="0">
                        <a:lnSpc>
                          <a:spcPct val="115000"/>
                        </a:lnSpc>
                        <a:spcBef>
                          <a:spcPts val="0"/>
                        </a:spcBef>
                        <a:spcAft>
                          <a:spcPts val="0"/>
                        </a:spcAft>
                        <a:buClr>
                          <a:srgbClr val="3E4043"/>
                        </a:buClr>
                        <a:buSzPct val="25000"/>
                        <a:buFont typeface="Noto Sans Symbols"/>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10008"/>
                  </a:ext>
                </a:extLst>
              </a:tr>
              <a:tr h="118302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Scope changes</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Medium</a:t>
                      </a:r>
                    </a:p>
                  </a:txBody>
                  <a:tcPr marL="48000" marR="48000" marT="0" marB="0"/>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Adding new feature requests mid-project increases the likelihood of an extended timeline</a:t>
                      </a:r>
                    </a:p>
                  </a:txBody>
                  <a:tcPr marL="48000" marR="48000" marT="0" marB="0"/>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Work with your Project Manager to refine scope early as changes made after the design phase will have a larger impact on timeline</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54669414"/>
      </p:ext>
    </p:extLst>
  </p:cSld>
  <p:clrMapOvr>
    <a:masterClrMapping/>
  </p:clrMapOvr>
</p:sld>
</file>

<file path=ppt/theme/theme1.xml><?xml version="1.0" encoding="utf-8"?>
<a:theme xmlns:a="http://schemas.openxmlformats.org/drawingml/2006/main" name="1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Vision_PPT_v2.potx</Template>
  <TotalTime>0</TotalTime>
  <Words>1946</Words>
  <Application>Microsoft Office PowerPoint</Application>
  <PresentationFormat>Custom</PresentationFormat>
  <Paragraphs>379</Paragraphs>
  <Slides>15</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Calibri</vt:lpstr>
      <vt:lpstr>ClanOT-Bold</vt:lpstr>
      <vt:lpstr>ClanOT-Book</vt:lpstr>
      <vt:lpstr>Noto Sans Symbols</vt:lpstr>
      <vt:lpstr>Symbol</vt:lpstr>
      <vt:lpstr>Tahoma</vt:lpstr>
      <vt:lpstr>Times New Roman</vt:lpstr>
      <vt:lpstr>Trebuchet MS</vt:lpstr>
      <vt:lpstr>Wingdings</vt:lpstr>
      <vt:lpstr>1_Vision_PPT_v2</vt:lpstr>
      <vt:lpstr>2_Vision_PPT_v2</vt:lpstr>
      <vt:lpstr>3_Vision_PPT_v2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2016-09-22T17:02:45Z</dcterms:created>
  <dcterms:modified xsi:type="dcterms:W3CDTF">2017-10-20T00:57:55Z</dcterms:modified>
</cp:coreProperties>
</file>