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handoutMasterIdLst>
    <p:handoutMasterId r:id="rId16"/>
  </p:handoutMasterIdLst>
  <p:sldIdLst>
    <p:sldId id="256" r:id="rId2"/>
    <p:sldId id="260" r:id="rId3"/>
    <p:sldId id="261" r:id="rId4"/>
    <p:sldId id="275" r:id="rId5"/>
    <p:sldId id="276" r:id="rId6"/>
    <p:sldId id="279" r:id="rId7"/>
    <p:sldId id="280" r:id="rId8"/>
    <p:sldId id="281" r:id="rId9"/>
    <p:sldId id="273" r:id="rId10"/>
    <p:sldId id="274" r:id="rId11"/>
    <p:sldId id="259" r:id="rId12"/>
    <p:sldId id="266" r:id="rId13"/>
    <p:sldId id="267" r:id="rId14"/>
    <p:sldId id="272" r:id="rId15"/>
  </p:sldIdLst>
  <p:sldSz cx="6400800" cy="5029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1E6B"/>
    <a:srgbClr val="FF9901"/>
    <a:srgbClr val="77C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5902" autoAdjust="0"/>
  </p:normalViewPr>
  <p:slideViewPr>
    <p:cSldViewPr snapToGrid="0" snapToObjects="1">
      <p:cViewPr varScale="1">
        <p:scale>
          <a:sx n="169" d="100"/>
          <a:sy n="169" d="100"/>
        </p:scale>
        <p:origin x="136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E0D19-ABEF-49FE-8AD7-40152AB95DB6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96862-FCEB-47EB-9285-0F354252C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88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823066"/>
            <a:ext cx="5440680" cy="1750907"/>
          </a:xfrm>
        </p:spPr>
        <p:txBody>
          <a:bodyPr anchor="b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2641495"/>
            <a:ext cx="4800600" cy="1214225"/>
          </a:xfrm>
        </p:spPr>
        <p:txBody>
          <a:bodyPr/>
          <a:lstStyle>
            <a:lvl1pPr marL="0" indent="0" algn="ctr">
              <a:buNone/>
              <a:defRPr sz="1680"/>
            </a:lvl1pPr>
            <a:lvl2pPr marL="320040" indent="0" algn="ctr">
              <a:buNone/>
              <a:defRPr sz="1400"/>
            </a:lvl2pPr>
            <a:lvl3pPr marL="640080" indent="0" algn="ctr">
              <a:buNone/>
              <a:defRPr sz="1260"/>
            </a:lvl3pPr>
            <a:lvl4pPr marL="960120" indent="0" algn="ctr">
              <a:buNone/>
              <a:defRPr sz="1120"/>
            </a:lvl4pPr>
            <a:lvl5pPr marL="1280160" indent="0" algn="ctr">
              <a:buNone/>
              <a:defRPr sz="1120"/>
            </a:lvl5pPr>
            <a:lvl6pPr marL="1600200" indent="0" algn="ctr">
              <a:buNone/>
              <a:defRPr sz="1120"/>
            </a:lvl6pPr>
            <a:lvl7pPr marL="1920240" indent="0" algn="ctr">
              <a:buNone/>
              <a:defRPr sz="1120"/>
            </a:lvl7pPr>
            <a:lvl8pPr marL="2240280" indent="0" algn="ctr">
              <a:buNone/>
              <a:defRPr sz="1120"/>
            </a:lvl8pPr>
            <a:lvl9pPr marL="2560320" indent="0" algn="ctr">
              <a:buNone/>
              <a:defRPr sz="1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1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3" y="267758"/>
            <a:ext cx="1380173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267758"/>
            <a:ext cx="4060508" cy="42620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2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0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2" y="1253809"/>
            <a:ext cx="5520690" cy="2092007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2" y="3365607"/>
            <a:ext cx="5520690" cy="1100137"/>
          </a:xfrm>
        </p:spPr>
        <p:txBody>
          <a:bodyPr/>
          <a:lstStyle>
            <a:lvl1pPr marL="0" indent="0">
              <a:buNone/>
              <a:defRPr sz="1680">
                <a:solidFill>
                  <a:schemeClr val="tx1"/>
                </a:solidFill>
              </a:defRPr>
            </a:lvl1pPr>
            <a:lvl2pPr marL="320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400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9601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28016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60020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192024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2402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5603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7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1338792"/>
            <a:ext cx="2720340" cy="31909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1338792"/>
            <a:ext cx="2720340" cy="31909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267759"/>
            <a:ext cx="5520690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1232853"/>
            <a:ext cx="2707838" cy="604202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1837055"/>
            <a:ext cx="2707838" cy="2702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1232853"/>
            <a:ext cx="2721174" cy="604202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1837055"/>
            <a:ext cx="2721174" cy="2702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0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1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35280"/>
            <a:ext cx="2064425" cy="117348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724113"/>
            <a:ext cx="3240405" cy="3573992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508760"/>
            <a:ext cx="2064425" cy="2795165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5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35280"/>
            <a:ext cx="2064425" cy="117348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724113"/>
            <a:ext cx="3240405" cy="3573992"/>
          </a:xfrm>
        </p:spPr>
        <p:txBody>
          <a:bodyPr anchor="t"/>
          <a:lstStyle>
            <a:lvl1pPr marL="0" indent="0">
              <a:buNone/>
              <a:defRPr sz="2240"/>
            </a:lvl1pPr>
            <a:lvl2pPr marL="320040" indent="0">
              <a:buNone/>
              <a:defRPr sz="1960"/>
            </a:lvl2pPr>
            <a:lvl3pPr marL="640080" indent="0">
              <a:buNone/>
              <a:defRPr sz="168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  <a:lvl6pPr marL="1600200" indent="0">
              <a:buNone/>
              <a:defRPr sz="1400"/>
            </a:lvl6pPr>
            <a:lvl7pPr marL="1920240" indent="0">
              <a:buNone/>
              <a:defRPr sz="1400"/>
            </a:lvl7pPr>
            <a:lvl8pPr marL="2240280" indent="0">
              <a:buNone/>
              <a:defRPr sz="1400"/>
            </a:lvl8pPr>
            <a:lvl9pPr marL="2560320" indent="0">
              <a:buNone/>
              <a:defRPr sz="1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508760"/>
            <a:ext cx="2064425" cy="2795165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267759"/>
            <a:ext cx="5520690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1338792"/>
            <a:ext cx="5520690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4661325"/>
            <a:ext cx="144018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15A4-BCF8-2F48-A778-22AF864FB750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4661325"/>
            <a:ext cx="216027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4661325"/>
            <a:ext cx="144018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40080" rtl="0" eaLnBrk="1" latinLnBrk="0" hangingPunct="1">
        <a:lnSpc>
          <a:spcPct val="90000"/>
        </a:lnSpc>
        <a:spcBef>
          <a:spcPct val="0"/>
        </a:spcBef>
        <a:buNone/>
        <a:defRPr sz="3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24E20E-59C6-4299-8310-E1148D6EF8D1}"/>
              </a:ext>
            </a:extLst>
          </p:cNvPr>
          <p:cNvSpPr txBox="1"/>
          <p:nvPr/>
        </p:nvSpPr>
        <p:spPr>
          <a:xfrm>
            <a:off x="1532566" y="1314081"/>
            <a:ext cx="4126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Your wireframe has been approved, congrats! Now it’s time to schedule design!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85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780667" y="600712"/>
            <a:ext cx="3571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Initials, Revisions, and Design Calls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253A6-74F5-44ED-A1DA-EF399BD1FD46}"/>
              </a:ext>
            </a:extLst>
          </p:cNvPr>
          <p:cNvSpPr/>
          <p:nvPr/>
        </p:nvSpPr>
        <p:spPr>
          <a:xfrm>
            <a:off x="491978" y="2265590"/>
            <a:ext cx="22641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Also if applicable, update your relevant project task’s scheduled time and GoToMeeting Details (for Design Calls).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100BA2-2B03-49B4-8EC8-B3E506537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5922" y="1268012"/>
            <a:ext cx="3500080" cy="29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43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266339-91F6-475E-B924-A4465A8739DB}"/>
              </a:ext>
            </a:extLst>
          </p:cNvPr>
          <p:cNvSpPr/>
          <p:nvPr/>
        </p:nvSpPr>
        <p:spPr>
          <a:xfrm>
            <a:off x="2128760" y="566945"/>
            <a:ext cx="214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Scheduling Flexibility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04A492-AFF5-4D87-97D0-BC5914F5A6D6}"/>
              </a:ext>
            </a:extLst>
          </p:cNvPr>
          <p:cNvSpPr/>
          <p:nvPr/>
        </p:nvSpPr>
        <p:spPr>
          <a:xfrm>
            <a:off x="525728" y="1112237"/>
            <a:ext cx="574550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These slots are created from a generic template and don’t necessarily reflect the relevant work slots that we as a team need. </a:t>
            </a:r>
          </a:p>
          <a:p>
            <a:endParaRPr lang="en-US" sz="1600" dirty="0"/>
          </a:p>
          <a:p>
            <a:r>
              <a:rPr lang="en-US" sz="1600" dirty="0"/>
              <a:t>Therefore, there are times when what you need and when you need it are not available. </a:t>
            </a:r>
          </a:p>
          <a:p>
            <a:endParaRPr lang="en-US" sz="1600" dirty="0"/>
          </a:p>
          <a:p>
            <a:r>
              <a:rPr lang="en-US" sz="1600" dirty="0"/>
              <a:t>The good news is, the design team is relatively flexible with this. You as a PM have the ability to change an available slot to a different type of work, move an open slot around with another open slot, etc. </a:t>
            </a:r>
          </a:p>
        </p:txBody>
      </p:sp>
    </p:spTree>
    <p:extLst>
      <p:ext uri="{BB962C8B-B14F-4D97-AF65-F5344CB8AC3E}">
        <p14:creationId xmlns:p14="http://schemas.microsoft.com/office/powerpoint/2010/main" val="23102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28538" y="607469"/>
            <a:ext cx="4124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Flexibility – Case #1: Changing the slot type of design 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6B701E-4342-4E4D-85B4-FD074AAC8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17" y="1426466"/>
            <a:ext cx="5863008" cy="18332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FA2778-1D10-48FB-8C2B-FCE8577DC62D}"/>
              </a:ext>
            </a:extLst>
          </p:cNvPr>
          <p:cNvSpPr txBox="1"/>
          <p:nvPr/>
        </p:nvSpPr>
        <p:spPr>
          <a:xfrm>
            <a:off x="595450" y="3333673"/>
            <a:ext cx="5204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you don’t see a HP Initials space for a relevant designer during the timeframe that you need it (within ~1 week of approving wireframing), schedule it with the resources available, using their slots.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C4A93F-4C16-4CFA-974B-BDA1CC913BAC}"/>
              </a:ext>
            </a:extLst>
          </p:cNvPr>
          <p:cNvSpPr txBox="1"/>
          <p:nvPr/>
        </p:nvSpPr>
        <p:spPr>
          <a:xfrm>
            <a:off x="640211" y="3990149"/>
            <a:ext cx="5005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For example, this next week looks pretty booked for HP Initial Slots. If I wanted my design by early February, I would coordinate with Anna about having </a:t>
            </a:r>
            <a:r>
              <a:rPr lang="en-US" sz="1100" dirty="0" err="1"/>
              <a:t>Febi</a:t>
            </a:r>
            <a:r>
              <a:rPr lang="en-US" sz="1100" dirty="0"/>
              <a:t> do my HP Initial using multiple “Revisions 2hr” slots for Jan 29-Feb 2. As many as required; asking Anna. </a:t>
            </a:r>
          </a:p>
        </p:txBody>
      </p:sp>
    </p:spTree>
    <p:extLst>
      <p:ext uri="{BB962C8B-B14F-4D97-AF65-F5344CB8AC3E}">
        <p14:creationId xmlns:p14="http://schemas.microsoft.com/office/powerpoint/2010/main" val="94792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4041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Flexibility – Case #2: Changing the scheduled slot time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692F4F-7085-4417-ABB4-0716AA45A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32" y="1320043"/>
            <a:ext cx="5752249" cy="23891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7B0639-1FA5-4723-88F8-3FCD5BFC1719}"/>
              </a:ext>
            </a:extLst>
          </p:cNvPr>
          <p:cNvSpPr txBox="1"/>
          <p:nvPr/>
        </p:nvSpPr>
        <p:spPr>
          <a:xfrm>
            <a:off x="595450" y="4062655"/>
            <a:ext cx="5204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It’s Monday, March 12</a:t>
            </a:r>
            <a:r>
              <a:rPr lang="en-US" sz="1200" baseline="30000" dirty="0"/>
              <a:t>th</a:t>
            </a:r>
            <a:r>
              <a:rPr lang="en-US" sz="1200" dirty="0"/>
              <a:t>, and I need Initial Interior designs started. Since </a:t>
            </a:r>
            <a:r>
              <a:rPr lang="en-US" sz="1200" dirty="0" err="1"/>
              <a:t>Febi</a:t>
            </a:r>
            <a:r>
              <a:rPr lang="en-US" sz="1200" dirty="0"/>
              <a:t> has all gray spots, meaning they are Open, I would drag the Interior Initial slot to March 12</a:t>
            </a:r>
            <a:r>
              <a:rPr lang="en-US" sz="1200" baseline="30000" dirty="0"/>
              <a:t>th</a:t>
            </a:r>
            <a:r>
              <a:rPr lang="en-US" sz="1200" dirty="0"/>
              <a:t>. Tag Anna to make sure the move is ok.</a:t>
            </a:r>
          </a:p>
        </p:txBody>
      </p:sp>
    </p:spTree>
    <p:extLst>
      <p:ext uri="{BB962C8B-B14F-4D97-AF65-F5344CB8AC3E}">
        <p14:creationId xmlns:p14="http://schemas.microsoft.com/office/powerpoint/2010/main" val="100141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65061" y="642098"/>
            <a:ext cx="3451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Flexibility – Case #3: Small Revisions &lt;10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BCDDB2-EA57-445C-8141-3AF350785DA2}"/>
              </a:ext>
            </a:extLst>
          </p:cNvPr>
          <p:cNvSpPr txBox="1"/>
          <p:nvPr/>
        </p:nvSpPr>
        <p:spPr>
          <a:xfrm>
            <a:off x="653000" y="1472490"/>
            <a:ext cx="520407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Small Revisions are considered work that’s less than 10 minutes of time to do. </a:t>
            </a:r>
          </a:p>
          <a:p>
            <a:endParaRPr lang="en-US" sz="1400" dirty="0"/>
          </a:p>
          <a:p>
            <a:r>
              <a:rPr lang="en-US" sz="1400" dirty="0"/>
              <a:t>EX: Logo resizing or 1 or 2 small color changes or tweaks</a:t>
            </a:r>
          </a:p>
          <a:p>
            <a:endParaRPr lang="en-US" sz="1400" dirty="0"/>
          </a:p>
          <a:p>
            <a:r>
              <a:rPr lang="en-US" sz="1400" dirty="0"/>
              <a:t>For items of this degree of scope, it’s pretty unreasonable to use a 2-hour time slot. Especially if you know this is </a:t>
            </a:r>
            <a:r>
              <a:rPr lang="en-US" sz="1400" b="1" dirty="0"/>
              <a:t>all</a:t>
            </a:r>
            <a:r>
              <a:rPr lang="en-US" sz="1400" dirty="0"/>
              <a:t> the feedback that you will be receiving from your client before approval.</a:t>
            </a:r>
          </a:p>
          <a:p>
            <a:endParaRPr lang="en-US" sz="1400" dirty="0"/>
          </a:p>
          <a:p>
            <a:r>
              <a:rPr lang="en-US" sz="1400" dirty="0"/>
              <a:t>In these cases, within your project, simply assign Anna to the task itself without using any work slots.</a:t>
            </a:r>
          </a:p>
          <a:p>
            <a:endParaRPr lang="en-US" sz="1400" dirty="0"/>
          </a:p>
          <a:p>
            <a:r>
              <a:rPr lang="en-US" sz="1400" dirty="0"/>
              <a:t>If it’s urgent, and you’d like it done ASAP, tag Natalia as well.</a:t>
            </a:r>
          </a:p>
        </p:txBody>
      </p:sp>
    </p:spTree>
    <p:extLst>
      <p:ext uri="{BB962C8B-B14F-4D97-AF65-F5344CB8AC3E}">
        <p14:creationId xmlns:p14="http://schemas.microsoft.com/office/powerpoint/2010/main" val="346445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09F3BE-0931-4637-A38A-90D7C2863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301" y="1055742"/>
            <a:ext cx="3260581" cy="30209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B233C8D-15B1-4035-80E2-9C74C7F9F2FC}"/>
              </a:ext>
            </a:extLst>
          </p:cNvPr>
          <p:cNvSpPr/>
          <p:nvPr/>
        </p:nvSpPr>
        <p:spPr>
          <a:xfrm>
            <a:off x="4042262" y="1124337"/>
            <a:ext cx="22107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1. PM goes to the Homepage Create Design task for the project and copy the task’s URL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595C541-4F7A-441F-A00A-626DA7980EB0}"/>
              </a:ext>
            </a:extLst>
          </p:cNvPr>
          <p:cNvSpPr/>
          <p:nvPr/>
        </p:nvSpPr>
        <p:spPr>
          <a:xfrm>
            <a:off x="2260075" y="1055742"/>
            <a:ext cx="1205128" cy="18062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12AA63-2EF8-499D-99F5-0BE98C755A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2573" y="2130025"/>
            <a:ext cx="2002141" cy="2009422"/>
          </a:xfrm>
          <a:prstGeom prst="rect">
            <a:avLst/>
          </a:prstGeom>
        </p:spPr>
      </p:pic>
      <p:sp>
        <p:nvSpPr>
          <p:cNvPr id="11" name="Frame 10">
            <a:extLst>
              <a:ext uri="{FF2B5EF4-FFF2-40B4-BE49-F238E27FC236}">
                <a16:creationId xmlns:a16="http://schemas.microsoft.com/office/drawing/2014/main" id="{09CB9C39-85D0-428E-8FA7-66B6A4DBEA46}"/>
              </a:ext>
            </a:extLst>
          </p:cNvPr>
          <p:cNvSpPr/>
          <p:nvPr/>
        </p:nvSpPr>
        <p:spPr>
          <a:xfrm>
            <a:off x="3465203" y="1055742"/>
            <a:ext cx="220619" cy="231191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11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515404" y="1076327"/>
            <a:ext cx="5868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2. In a separate browser tab, on Wrike, PM opens the Design folder and click on “</a:t>
            </a:r>
            <a:r>
              <a:rPr lang="en-US" sz="1400" dirty="0" err="1"/>
              <a:t>Workslots</a:t>
            </a:r>
            <a:r>
              <a:rPr lang="en-US" sz="1400" dirty="0"/>
              <a:t>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DFFDC5-CA61-4A46-88CA-16B2F957F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46" y="1599547"/>
            <a:ext cx="2548491" cy="3215098"/>
          </a:xfrm>
          <a:prstGeom prst="rect">
            <a:avLst/>
          </a:prstGeom>
        </p:spPr>
      </p:pic>
      <p:sp>
        <p:nvSpPr>
          <p:cNvPr id="9" name="Frame 8">
            <a:extLst>
              <a:ext uri="{FF2B5EF4-FFF2-40B4-BE49-F238E27FC236}">
                <a16:creationId xmlns:a16="http://schemas.microsoft.com/office/drawing/2014/main" id="{D35FB2BB-5EF2-40A8-8CF7-13D1E2784753}"/>
              </a:ext>
            </a:extLst>
          </p:cNvPr>
          <p:cNvSpPr/>
          <p:nvPr/>
        </p:nvSpPr>
        <p:spPr>
          <a:xfrm>
            <a:off x="807155" y="3465690"/>
            <a:ext cx="953911" cy="180621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77138A9-731D-40C8-9BB2-287C4BA4C628}"/>
              </a:ext>
            </a:extLst>
          </p:cNvPr>
          <p:cNvSpPr/>
          <p:nvPr/>
        </p:nvSpPr>
        <p:spPr>
          <a:xfrm>
            <a:off x="1579462" y="2613379"/>
            <a:ext cx="146756" cy="812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509760" y="866178"/>
            <a:ext cx="58684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4. Click on filter.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FF2BB0-9159-4B49-98DF-1EC56E496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60" y="1125620"/>
            <a:ext cx="5695288" cy="3019732"/>
          </a:xfrm>
          <a:prstGeom prst="rect">
            <a:avLst/>
          </a:prstGeom>
        </p:spPr>
      </p:pic>
      <p:sp>
        <p:nvSpPr>
          <p:cNvPr id="11" name="Frame 10">
            <a:extLst>
              <a:ext uri="{FF2B5EF4-FFF2-40B4-BE49-F238E27FC236}">
                <a16:creationId xmlns:a16="http://schemas.microsoft.com/office/drawing/2014/main" id="{8BFE5BEE-5069-4E0D-BE4B-8C0DF7AA7BFD}"/>
              </a:ext>
            </a:extLst>
          </p:cNvPr>
          <p:cNvSpPr/>
          <p:nvPr/>
        </p:nvSpPr>
        <p:spPr>
          <a:xfrm>
            <a:off x="5221111" y="3789752"/>
            <a:ext cx="524933" cy="11853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EA3F3E93-FA90-4CE5-BFDB-FC4E264D38BE}"/>
              </a:ext>
            </a:extLst>
          </p:cNvPr>
          <p:cNvSpPr/>
          <p:nvPr/>
        </p:nvSpPr>
        <p:spPr>
          <a:xfrm>
            <a:off x="1292578" y="1299503"/>
            <a:ext cx="321734" cy="288915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51AF3A-0309-476F-87A4-47ED7DDE975E}"/>
              </a:ext>
            </a:extLst>
          </p:cNvPr>
          <p:cNvSpPr txBox="1"/>
          <p:nvPr/>
        </p:nvSpPr>
        <p:spPr>
          <a:xfrm>
            <a:off x="509760" y="4216400"/>
            <a:ext cx="513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5. Under Assigned, PM clicks on “Others”. </a:t>
            </a:r>
          </a:p>
          <a:p>
            <a:r>
              <a:rPr lang="en-US" sz="1200" dirty="0"/>
              <a:t>6. Type and Select “Design Team”.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9385BB7-AA2E-4CDC-ACC3-C25FEBD2B233}"/>
              </a:ext>
            </a:extLst>
          </p:cNvPr>
          <p:cNvSpPr/>
          <p:nvPr/>
        </p:nvSpPr>
        <p:spPr>
          <a:xfrm>
            <a:off x="1411111" y="1125620"/>
            <a:ext cx="88053" cy="16637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D386C31A-1277-4C74-87C6-0E71F37BC752}"/>
              </a:ext>
            </a:extLst>
          </p:cNvPr>
          <p:cNvSpPr/>
          <p:nvPr/>
        </p:nvSpPr>
        <p:spPr>
          <a:xfrm>
            <a:off x="2511778" y="3742267"/>
            <a:ext cx="2664178" cy="536222"/>
          </a:xfrm>
          <a:prstGeom prst="bentArrow">
            <a:avLst>
              <a:gd name="adj1" fmla="val 9211"/>
              <a:gd name="adj2" fmla="val 17105"/>
              <a:gd name="adj3" fmla="val 25000"/>
              <a:gd name="adj4" fmla="val 437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2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684A10-573C-484C-B52A-348A429C0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067" y="2065877"/>
            <a:ext cx="5966198" cy="24931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415068" y="865548"/>
            <a:ext cx="58684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200" dirty="0"/>
              <a:t>7. From the Designer’s schedules, PM finds the relevant “HP Initial slot” that you’d like to schedule your project for and open up the task. </a:t>
            </a:r>
          </a:p>
          <a:p>
            <a:endParaRPr lang="en-US" sz="1200" dirty="0"/>
          </a:p>
          <a:p>
            <a:r>
              <a:rPr lang="en-US" sz="1200" dirty="0"/>
              <a:t>Please try to schedule the work slot with the same designer that conducted the design discussion for UX.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36F541C9-8E1A-4B76-A0D2-144029E95C79}"/>
              </a:ext>
            </a:extLst>
          </p:cNvPr>
          <p:cNvSpPr/>
          <p:nvPr/>
        </p:nvSpPr>
        <p:spPr>
          <a:xfrm>
            <a:off x="2209799" y="2618206"/>
            <a:ext cx="107244" cy="45665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5AE7AEB2-044D-4DEF-92C3-2B9994D6E31A}"/>
              </a:ext>
            </a:extLst>
          </p:cNvPr>
          <p:cNvSpPr/>
          <p:nvPr/>
        </p:nvSpPr>
        <p:spPr>
          <a:xfrm>
            <a:off x="1778000" y="3074863"/>
            <a:ext cx="1422400" cy="237610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8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CEA7606-B665-4461-BB57-C3E208EAB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37" y="2378612"/>
            <a:ext cx="3388145" cy="1453807"/>
          </a:xfrm>
          <a:prstGeom prst="rect">
            <a:avLst/>
          </a:prstGeom>
        </p:spPr>
      </p:pic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515404" y="1196781"/>
            <a:ext cx="49709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200" dirty="0"/>
              <a:t>8. In the task, PM pastes the “Create Initial Homepage Comps” Wrike URL into the description. </a:t>
            </a:r>
          </a:p>
          <a:p>
            <a:r>
              <a:rPr lang="en-US" sz="1200" dirty="0"/>
              <a:t>9. PM changes the status of the Place Holder to “Place Holder Completed”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36F541C9-8E1A-4B76-A0D2-144029E95C79}"/>
              </a:ext>
            </a:extLst>
          </p:cNvPr>
          <p:cNvSpPr/>
          <p:nvPr/>
        </p:nvSpPr>
        <p:spPr>
          <a:xfrm>
            <a:off x="1893314" y="3035316"/>
            <a:ext cx="78075" cy="2503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0111645-54FC-4CA6-98C7-3FC661994E0C}"/>
              </a:ext>
            </a:extLst>
          </p:cNvPr>
          <p:cNvSpPr/>
          <p:nvPr/>
        </p:nvSpPr>
        <p:spPr>
          <a:xfrm>
            <a:off x="810312" y="3285706"/>
            <a:ext cx="2335110" cy="196763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5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3200400" y="1196781"/>
            <a:ext cx="30254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Gray – Place Holder: Open Slot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Orange – Place Holder Tentative: PM is anticipating that the Wireframe will be completed by this time and would like to reserve this spot in the schedule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Green – Place Holder Completed: PM confirmed that this will indeed be the design slot used.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Pink– Cancelled Place Holder: Design has not been approved by this time.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FF7547-B048-4D2B-9583-BA7BD9D47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590" y="1076505"/>
            <a:ext cx="2409524" cy="2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30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342825" y="607469"/>
            <a:ext cx="34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Homepage Initials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2E00A-B2C6-4DC8-96F6-2164F721E0D2}"/>
              </a:ext>
            </a:extLst>
          </p:cNvPr>
          <p:cNvSpPr/>
          <p:nvPr/>
        </p:nvSpPr>
        <p:spPr>
          <a:xfrm>
            <a:off x="679974" y="971315"/>
            <a:ext cx="27696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200" dirty="0"/>
              <a:t>10. Go back to your Project’s “Create initial homepage comps…” task and in the comments section, @ mention Anna and the designer.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2D62F-AC7D-464C-BA67-584049C7E3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421" y="2065688"/>
            <a:ext cx="3200401" cy="245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3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Implementation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Design Scheduling 101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14EA3-FFF0-4A4E-97D7-0CCD6E3F27E5}"/>
              </a:ext>
            </a:extLst>
          </p:cNvPr>
          <p:cNvSpPr txBox="1"/>
          <p:nvPr/>
        </p:nvSpPr>
        <p:spPr>
          <a:xfrm>
            <a:off x="1780667" y="600712"/>
            <a:ext cx="3571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Scheduling Consulting Meetings, Homepage Initials, Revisions, and Design Calls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253A6-74F5-44ED-A1DA-EF399BD1FD46}"/>
              </a:ext>
            </a:extLst>
          </p:cNvPr>
          <p:cNvSpPr/>
          <p:nvPr/>
        </p:nvSpPr>
        <p:spPr>
          <a:xfrm>
            <a:off x="717358" y="1524042"/>
            <a:ext cx="4966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Same steps 1. – 6., then find the relevant open slot and continue. Through steps 8. – 10.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731DC1-E1B8-40EB-9904-FE3C82E29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69" y="2205017"/>
            <a:ext cx="5517536" cy="230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7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</TotalTime>
  <Words>745</Words>
  <Application>Microsoft Office PowerPoint</Application>
  <PresentationFormat>Custom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Wingdings</vt:lpstr>
      <vt:lpstr>Office Theme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  <vt:lpstr>Website Implementation Design Scheduling 101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Strategy Plus Client Kick-Off Call Process</dc:title>
  <dc:creator>Charlie Stanley</dc:creator>
  <cp:lastModifiedBy>Amanda Cheng</cp:lastModifiedBy>
  <cp:revision>49</cp:revision>
  <cp:lastPrinted>2017-05-09T18:51:40Z</cp:lastPrinted>
  <dcterms:created xsi:type="dcterms:W3CDTF">2017-05-09T18:30:30Z</dcterms:created>
  <dcterms:modified xsi:type="dcterms:W3CDTF">2018-03-09T02:23:52Z</dcterms:modified>
</cp:coreProperties>
</file>