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  <p:sldMasterId id="2147483659" r:id="rId2"/>
    <p:sldMasterId id="2147483663" r:id="rId3"/>
    <p:sldMasterId id="2147483667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1F6B"/>
    <a:srgbClr val="2610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869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92B37-64D0-C248-BE68-AE990967768F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CEBED-FC1C-264D-A920-2A8AEF22F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9067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8F8CD-D28B-9342-A786-443E0EC46AC8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7F8D8-23A3-CD43-89FE-0B856731D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197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5020" y="2640423"/>
            <a:ext cx="467318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020" y="4261825"/>
            <a:ext cx="3987380" cy="83481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85020" y="5233242"/>
            <a:ext cx="2133600" cy="365125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endParaRPr lang="en-US" smtClean="0"/>
          </a:p>
          <a:p>
            <a:fld id="{FAF41952-F075-DB44-86A9-8C7DA8DFA622}" type="datetime1">
              <a:rPr lang="en-US" sz="1050" smtClean="0"/>
              <a:t>5/16/2016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279" y="1295145"/>
            <a:ext cx="7951519" cy="660106"/>
          </a:xfrm>
        </p:spPr>
        <p:txBody>
          <a:bodyPr anchor="b">
            <a:normAutofit/>
          </a:bodyPr>
          <a:lstStyle>
            <a:lvl1pPr algn="l">
              <a:defRPr sz="1800" b="1">
                <a:solidFill>
                  <a:srgbClr val="26105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122365"/>
            <a:ext cx="5111750" cy="3635360"/>
          </a:xfrm>
        </p:spPr>
        <p:txBody>
          <a:bodyPr>
            <a:normAutofit/>
          </a:bodyPr>
          <a:lstStyle>
            <a:lvl1pPr>
              <a:defRPr sz="1800">
                <a:solidFill>
                  <a:srgbClr val="26105C"/>
                </a:solidFill>
              </a:defRPr>
            </a:lvl1pPr>
            <a:lvl2pPr>
              <a:defRPr sz="1800">
                <a:solidFill>
                  <a:srgbClr val="26105C"/>
                </a:solidFill>
              </a:defRPr>
            </a:lvl2pPr>
            <a:lvl3pPr>
              <a:defRPr sz="1800">
                <a:solidFill>
                  <a:srgbClr val="26105C"/>
                </a:solidFill>
              </a:defRPr>
            </a:lvl3pPr>
            <a:lvl4pPr>
              <a:defRPr sz="1800">
                <a:solidFill>
                  <a:srgbClr val="26105C"/>
                </a:solidFill>
              </a:defRPr>
            </a:lvl4pPr>
            <a:lvl5pPr>
              <a:defRPr sz="1800">
                <a:solidFill>
                  <a:srgbClr val="26105C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5280" y="2122365"/>
            <a:ext cx="2730233" cy="363535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/>
                <a:ea typeface="+mj-ea"/>
                <a:cs typeface="Tahoma"/>
              </a:rP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61991"/>
            <a:ext cx="5486400" cy="37859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/>
                <a:ea typeface="+mj-ea"/>
                <a:cs typeface="Tahoma"/>
              </a:rP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51B-9E1D-014C-A99A-8134B59306EA}" type="datetime1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85020" y="4303223"/>
            <a:ext cx="2133600" cy="365125"/>
          </a:xfrm>
        </p:spPr>
        <p:txBody>
          <a:bodyPr/>
          <a:lstStyle/>
          <a:p>
            <a:fld id="{03140C2F-0472-3646-A569-C263A6637146}" type="datetime1">
              <a:rPr lang="en-US" smtClean="0"/>
              <a:t>5/16/2016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5020" y="2640423"/>
            <a:ext cx="467318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020" y="4261825"/>
            <a:ext cx="3987380" cy="83481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85020" y="5233242"/>
            <a:ext cx="2133600" cy="365125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endParaRPr lang="en-US" smtClean="0"/>
          </a:p>
          <a:p>
            <a:fld id="{FD634E7C-A242-F748-8B72-646CEC7A92B7}" type="datetime1">
              <a:rPr lang="en-US" sz="1050" smtClean="0"/>
              <a:t>5/16/2016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41C1-8A2A-A24C-A068-EE524861B4C9}" type="datetime1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85020" y="4303223"/>
            <a:ext cx="2133600" cy="365125"/>
          </a:xfrm>
        </p:spPr>
        <p:txBody>
          <a:bodyPr/>
          <a:lstStyle/>
          <a:p>
            <a:fld id="{62B8EA10-6873-9344-9602-A85D3FC0A1EE}" type="datetime1">
              <a:rPr lang="en-US" smtClean="0"/>
              <a:t>5/16/2016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61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5020" y="2643730"/>
            <a:ext cx="4901779" cy="15257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5020" y="4311578"/>
            <a:ext cx="4901780" cy="113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5020" y="55983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/>
              </a:defRPr>
            </a:lvl1pPr>
          </a:lstStyle>
          <a:p>
            <a:fld id="{2A08B534-593C-7B4A-85B9-3AA3807E1ABF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Vison_logo_reversed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53200" y="687670"/>
            <a:ext cx="2200729" cy="402349"/>
          </a:xfrm>
          <a:prstGeom prst="rect">
            <a:avLst/>
          </a:prstGeom>
        </p:spPr>
      </p:pic>
      <p:pic>
        <p:nvPicPr>
          <p:cNvPr id="14" name="Picture 13" descr="Vision_Arrows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9030"/>
            <a:ext cx="3554087" cy="6839940"/>
          </a:xfrm>
          <a:prstGeom prst="rect">
            <a:avLst/>
          </a:prstGeom>
          <a:ln>
            <a:noFill/>
          </a:ln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61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5020" y="2643730"/>
            <a:ext cx="4901779" cy="15257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5020" y="4311578"/>
            <a:ext cx="4901780" cy="113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5020" y="55983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/>
              </a:defRPr>
            </a:lvl1pPr>
          </a:lstStyle>
          <a:p>
            <a:fld id="{52CFA570-0DC6-5C4B-A75E-91FED927997D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Vison_logo_reversed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53200" y="687670"/>
            <a:ext cx="2200729" cy="402349"/>
          </a:xfrm>
          <a:prstGeom prst="rect">
            <a:avLst/>
          </a:prstGeom>
        </p:spPr>
      </p:pic>
      <p:pic>
        <p:nvPicPr>
          <p:cNvPr id="11" name="Picture 10" descr="Vision_Default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9030"/>
            <a:ext cx="3554087" cy="6839940"/>
          </a:xfrm>
          <a:prstGeom prst="rect">
            <a:avLst/>
          </a:prstGeom>
          <a:ln>
            <a:noFill/>
          </a:ln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Vision_SequeBox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2181128"/>
            <a:ext cx="5977327" cy="181057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436" y="2643730"/>
            <a:ext cx="4901779" cy="9158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ln>
                  <a:noFill/>
                </a:ln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ln>
                  <a:noFill/>
                </a:ln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Vison_logo_small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92972" y="6414842"/>
            <a:ext cx="853468" cy="155453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rgbClr val="26105C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bg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ision_TopBar.png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72303" y="0"/>
            <a:ext cx="8199394" cy="111865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280" y="1470616"/>
            <a:ext cx="79515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19506" y="6354308"/>
            <a:ext cx="335053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5638" y="6356350"/>
            <a:ext cx="891161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fld id="{B799E8BE-8203-E44E-B7B4-9A507008A52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Vison_logo_small.png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492972" y="6414842"/>
            <a:ext cx="853468" cy="155453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1" r:id="rId2"/>
    <p:sldLayoutId id="2147483672" r:id="rId3"/>
    <p:sldLayoutId id="2147483673" r:id="rId4"/>
    <p:sldLayoutId id="2147483675" r:id="rId5"/>
    <p:sldLayoutId id="2147483676" r:id="rId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bg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Content Strategy Overview 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1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986784" y="4110448"/>
            <a:ext cx="16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May 16,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Editing Process Examples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276" y="1598939"/>
            <a:ext cx="8311523" cy="3098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62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to Cities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936" y="1600200"/>
            <a:ext cx="8055864" cy="4525963"/>
          </a:xfrm>
        </p:spPr>
        <p:txBody>
          <a:bodyPr/>
          <a:lstStyle/>
          <a:p>
            <a:pPr lvl="0"/>
            <a:r>
              <a:rPr lang="en-US" dirty="0"/>
              <a:t>Help support the efforts of moving the website from IT to Communications. (All levels)</a:t>
            </a:r>
          </a:p>
          <a:p>
            <a:pPr lvl="0"/>
            <a:r>
              <a:rPr lang="en-US" dirty="0"/>
              <a:t>Trains content “writers” on how to write content for their customer. (Standard and Premium)</a:t>
            </a:r>
          </a:p>
          <a:p>
            <a:r>
              <a:rPr lang="en-US" dirty="0"/>
              <a:t>Provides the ability for all staff to become included in the project. (Standard and Premium)</a:t>
            </a:r>
          </a:p>
          <a:p>
            <a:pPr lvl="0"/>
            <a:r>
              <a:rPr lang="en-US" dirty="0" smtClean="0"/>
              <a:t>Provides </a:t>
            </a:r>
            <a:r>
              <a:rPr lang="en-US" dirty="0"/>
              <a:t>direction on how best to run a city-wide project and get buy-in from all levels. (</a:t>
            </a:r>
            <a:r>
              <a:rPr lang="en-US" dirty="0" smtClean="0"/>
              <a:t>Premium)</a:t>
            </a:r>
            <a:endParaRPr lang="en-US" dirty="0"/>
          </a:p>
          <a:p>
            <a:pPr lvl="0"/>
            <a:r>
              <a:rPr lang="en-US" dirty="0"/>
              <a:t>Uses data-driven decisions to help shape what should be on their website. (Premium)</a:t>
            </a:r>
          </a:p>
          <a:p>
            <a:pPr lvl="0"/>
            <a:r>
              <a:rPr lang="en-US" dirty="0"/>
              <a:t>Introduces the idea of Website Governance and provides examples of how others handle this. (Premium)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36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to Counties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99616"/>
            <a:ext cx="7956742" cy="4525963"/>
          </a:xfrm>
        </p:spPr>
        <p:txBody>
          <a:bodyPr/>
          <a:lstStyle/>
          <a:p>
            <a:r>
              <a:rPr lang="en-US" dirty="0"/>
              <a:t>Help support the efforts of moving the website from IT to Communications. (All levels)</a:t>
            </a:r>
          </a:p>
          <a:p>
            <a:pPr lvl="0"/>
            <a:r>
              <a:rPr lang="en-US" dirty="0"/>
              <a:t>Trains content “writers” on how to write content for their customer. (Standard and Premium)</a:t>
            </a:r>
          </a:p>
          <a:p>
            <a:r>
              <a:rPr lang="en-US" dirty="0" smtClean="0"/>
              <a:t>Provides </a:t>
            </a:r>
            <a:r>
              <a:rPr lang="en-US" dirty="0"/>
              <a:t>the ability for all staff to become included in the project. (Standard and Premium)</a:t>
            </a:r>
          </a:p>
          <a:p>
            <a:pPr lvl="0"/>
            <a:r>
              <a:rPr lang="en-US" dirty="0" smtClean="0"/>
              <a:t>Help </a:t>
            </a:r>
            <a:r>
              <a:rPr lang="en-US" dirty="0"/>
              <a:t>support the idea of unifying the branding and messaging for all elected officials. (Premium)</a:t>
            </a:r>
          </a:p>
          <a:p>
            <a:pPr lvl="0"/>
            <a:r>
              <a:rPr lang="en-US" dirty="0" smtClean="0"/>
              <a:t>Provides </a:t>
            </a:r>
            <a:r>
              <a:rPr lang="en-US" dirty="0"/>
              <a:t>direction on how best to run a county-wide project and get buy-in from all levels. (Premium)</a:t>
            </a:r>
          </a:p>
          <a:p>
            <a:pPr lvl="0"/>
            <a:r>
              <a:rPr lang="en-US" dirty="0"/>
              <a:t>Uses data-driven decision to help shape what should be on their website. (Premium)</a:t>
            </a:r>
          </a:p>
          <a:p>
            <a:pPr lvl="0"/>
            <a:r>
              <a:rPr lang="en-US" dirty="0"/>
              <a:t>Introduces the idea of Website Governance and provides examples of how others handle this. (Premium)</a:t>
            </a:r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978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Consultation Offerings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2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6736" y="1117722"/>
            <a:ext cx="6603662" cy="5167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Content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9811" y="1303021"/>
            <a:ext cx="8229599" cy="2137054"/>
          </a:xfrm>
        </p:spPr>
        <p:txBody>
          <a:bodyPr>
            <a:normAutofit/>
          </a:bodyPr>
          <a:lstStyle/>
          <a:p>
            <a:r>
              <a:rPr lang="en-US" dirty="0" smtClean="0"/>
              <a:t>Included with every website implementation we offer.</a:t>
            </a:r>
          </a:p>
          <a:p>
            <a:r>
              <a:rPr lang="en-US" dirty="0" smtClean="0"/>
              <a:t>One-hour WebEx to provide information and materials in a train-the-trainer setting on how to conduct three citizen-focused exercises for their staff.</a:t>
            </a:r>
          </a:p>
          <a:p>
            <a:r>
              <a:rPr lang="en-US" dirty="0" smtClean="0"/>
              <a:t>Provides </a:t>
            </a:r>
            <a:r>
              <a:rPr lang="en-US" dirty="0" smtClean="0"/>
              <a:t>best-practice </a:t>
            </a:r>
            <a:r>
              <a:rPr lang="en-US" dirty="0" smtClean="0"/>
              <a:t>handouts.</a:t>
            </a:r>
            <a:endParaRPr lang="en-US" dirty="0" smtClean="0"/>
          </a:p>
          <a:p>
            <a:r>
              <a:rPr lang="en-US" dirty="0"/>
              <a:t>Does NOT include any plain-language training.</a:t>
            </a:r>
          </a:p>
          <a:p>
            <a:r>
              <a:rPr lang="en-US" dirty="0" smtClean="0"/>
              <a:t>Completed </a:t>
            </a:r>
            <a:r>
              <a:rPr lang="en-US" dirty="0" smtClean="0"/>
              <a:t>clients:  Blowing Rock, NC, Bloomington, </a:t>
            </a:r>
            <a:r>
              <a:rPr lang="en-US" dirty="0" smtClean="0"/>
              <a:t>IL, </a:t>
            </a:r>
            <a:r>
              <a:rPr lang="en-US" dirty="0" err="1" smtClean="0"/>
              <a:t>Willamsburg</a:t>
            </a:r>
            <a:r>
              <a:rPr lang="en-US" dirty="0" smtClean="0"/>
              <a:t>, VA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3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949" y="3625735"/>
            <a:ext cx="1936993" cy="251656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481" y="3611540"/>
            <a:ext cx="1973626" cy="251469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/>
          <a:srcRect r="4485"/>
          <a:stretch/>
        </p:blipFill>
        <p:spPr>
          <a:xfrm>
            <a:off x="3523264" y="3625735"/>
            <a:ext cx="1901524" cy="254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804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Content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720642" cy="4525963"/>
          </a:xfrm>
        </p:spPr>
        <p:txBody>
          <a:bodyPr/>
          <a:lstStyle/>
          <a:p>
            <a:r>
              <a:rPr lang="en-US" dirty="0" smtClean="0"/>
              <a:t>Clients who already have an idea of how to approach their content and have a process in place for editing content for this website project.</a:t>
            </a:r>
          </a:p>
          <a:p>
            <a:r>
              <a:rPr lang="en-US" dirty="0" smtClean="0"/>
              <a:t>One day of on-site content writing and customer-focused exercises. (Up to two, 4-hour sessions)</a:t>
            </a:r>
          </a:p>
          <a:p>
            <a:r>
              <a:rPr lang="en-US" dirty="0" smtClean="0"/>
              <a:t>Website redesign goals, demographics and examples of content from their current website are gathered and inserted into custom presentation.</a:t>
            </a:r>
          </a:p>
          <a:p>
            <a:r>
              <a:rPr lang="en-US" dirty="0" smtClean="0"/>
              <a:t>Ideal for redesign clients who are current Vision clients, and small to mid-size communities.</a:t>
            </a:r>
          </a:p>
          <a:p>
            <a:r>
              <a:rPr lang="en-US" dirty="0" smtClean="0"/>
              <a:t>Completed clients:  Vacaville, CA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36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Premium Content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720642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Clients who have no idea how to approach their content and what needs to be addressed when creating a process to edit their current content before migration.</a:t>
            </a:r>
          </a:p>
          <a:p>
            <a:r>
              <a:rPr lang="en-US" dirty="0" smtClean="0"/>
              <a:t>One-year of analytics review provided to client. (see examples)</a:t>
            </a:r>
            <a:endParaRPr lang="en-US" dirty="0"/>
          </a:p>
          <a:p>
            <a:r>
              <a:rPr lang="en-US" dirty="0" smtClean="0"/>
              <a:t>Two days of on-site consultation. (Separate visits)</a:t>
            </a:r>
          </a:p>
          <a:p>
            <a:r>
              <a:rPr lang="en-US" dirty="0" smtClean="0"/>
              <a:t>First day consists of:</a:t>
            </a:r>
          </a:p>
          <a:p>
            <a:pPr lvl="1"/>
            <a:r>
              <a:rPr lang="en-US" dirty="0" smtClean="0"/>
              <a:t>Review of analytics.</a:t>
            </a:r>
          </a:p>
          <a:p>
            <a:pPr lvl="1"/>
            <a:r>
              <a:rPr lang="en-US" dirty="0" smtClean="0"/>
              <a:t>Review/creation of client goals and expectations.</a:t>
            </a:r>
          </a:p>
          <a:p>
            <a:pPr lvl="1"/>
            <a:r>
              <a:rPr lang="en-US" dirty="0" smtClean="0"/>
              <a:t>Overview of current content development process, providing feedback and recommendations.</a:t>
            </a:r>
          </a:p>
          <a:p>
            <a:pPr lvl="1"/>
            <a:r>
              <a:rPr lang="en-US" dirty="0" smtClean="0"/>
              <a:t>Creation of editing process based on internal staff, political climate, etc. (see examples)</a:t>
            </a:r>
          </a:p>
          <a:p>
            <a:pPr lvl="1"/>
            <a:r>
              <a:rPr lang="en-US" dirty="0" smtClean="0"/>
              <a:t>Discussion on website governance.</a:t>
            </a:r>
          </a:p>
          <a:p>
            <a:pPr lvl="1"/>
            <a:r>
              <a:rPr lang="en-US" dirty="0" smtClean="0"/>
              <a:t>Identifying trainees for 2</a:t>
            </a:r>
            <a:r>
              <a:rPr lang="en-US" baseline="30000" dirty="0" smtClean="0"/>
              <a:t>nd</a:t>
            </a:r>
            <a:r>
              <a:rPr lang="en-US" dirty="0" smtClean="0"/>
              <a:t> visit.</a:t>
            </a:r>
          </a:p>
          <a:p>
            <a:pPr lvl="1"/>
            <a:r>
              <a:rPr lang="en-US" dirty="0" smtClean="0"/>
              <a:t>Timeframes established and 2</a:t>
            </a:r>
            <a:r>
              <a:rPr lang="en-US" baseline="30000" dirty="0" smtClean="0"/>
              <a:t>nd</a:t>
            </a:r>
            <a:r>
              <a:rPr lang="en-US" dirty="0" smtClean="0"/>
              <a:t> visit scheduled.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838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Premium Content Strategy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882128" cy="4525963"/>
          </a:xfrm>
        </p:spPr>
        <p:txBody>
          <a:bodyPr/>
          <a:lstStyle/>
          <a:p>
            <a:r>
              <a:rPr lang="en-US" dirty="0" smtClean="0"/>
              <a:t>Second day consists of:</a:t>
            </a:r>
          </a:p>
          <a:p>
            <a:pPr lvl="1"/>
            <a:r>
              <a:rPr lang="en-US" dirty="0" smtClean="0"/>
              <a:t>Training content authors and staff on plain-language training and the importance of writing customer-focused content. (Standard Content Strategy)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93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Analytics Examples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62423" y="1781753"/>
            <a:ext cx="7951519" cy="4083678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11480" y="1343912"/>
            <a:ext cx="3877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381F6B"/>
                </a:solidFill>
              </a:rPr>
              <a:t>Washington County, AR</a:t>
            </a:r>
            <a:endParaRPr lang="en-US" b="1" dirty="0">
              <a:solidFill>
                <a:srgbClr val="381F6B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449824" y="1170432"/>
            <a:ext cx="1115568" cy="61132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565393" y="1170432"/>
            <a:ext cx="2710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Added departments from their current departments navigation</a:t>
            </a:r>
            <a:endParaRPr lang="en-US" sz="12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6007608" y="2724912"/>
            <a:ext cx="557784" cy="42062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565393" y="2393074"/>
            <a:ext cx="1453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Included a list of components so they can start thinking of new functionality.</a:t>
            </a:r>
            <a:endParaRPr lang="en-US" sz="12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7050024" y="4974336"/>
            <a:ext cx="27432" cy="5760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638544" y="4276865"/>
            <a:ext cx="1481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Added a list of actions of what to do with the content.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4874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Analytics Examples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0104" y="1159502"/>
            <a:ext cx="2108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381F6B"/>
                </a:solidFill>
              </a:rPr>
              <a:t>Nevada DOT</a:t>
            </a:r>
            <a:endParaRPr lang="en-US" b="1" dirty="0">
              <a:solidFill>
                <a:srgbClr val="381F6B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48" y="1946113"/>
            <a:ext cx="8358126" cy="3674485"/>
          </a:xfrm>
          <a:prstGeom prst="rect">
            <a:avLst/>
          </a:prstGeom>
        </p:spPr>
      </p:pic>
      <p:cxnSp>
        <p:nvCxnSpPr>
          <p:cNvPr id="15" name="Straight Arrow Connector 14"/>
          <p:cNvCxnSpPr/>
          <p:nvPr/>
        </p:nvCxnSpPr>
        <p:spPr>
          <a:xfrm>
            <a:off x="3191256" y="5010912"/>
            <a:ext cx="676656" cy="4480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130552" y="4370832"/>
            <a:ext cx="2551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All departments were added as “tabs” at the bottom to better determine the # of pages they need to edit.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0805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Editing Process Examples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t="884" b="3455"/>
          <a:stretch/>
        </p:blipFill>
        <p:spPr>
          <a:xfrm>
            <a:off x="2301621" y="1234440"/>
            <a:ext cx="4794123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84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Vision">
      <a:dk1>
        <a:srgbClr val="381F6B"/>
      </a:dk1>
      <a:lt1>
        <a:srgbClr val="FFFFFF"/>
      </a:lt1>
      <a:dk2>
        <a:srgbClr val="381F6B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Vision">
      <a:dk1>
        <a:srgbClr val="381F6B"/>
      </a:dk1>
      <a:lt1>
        <a:srgbClr val="FFFFFF"/>
      </a:lt1>
      <a:dk2>
        <a:srgbClr val="381F6B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Custom 7">
      <a:dk1>
        <a:srgbClr val="26105C"/>
      </a:dk1>
      <a:lt1>
        <a:srgbClr val="FFFFFF"/>
      </a:lt1>
      <a:dk2>
        <a:srgbClr val="26105C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Vision_PPT</Template>
  <TotalTime>362</TotalTime>
  <Words>634</Words>
  <Application>Microsoft Office PowerPoint</Application>
  <PresentationFormat>On-screen Show (4:3)</PresentationFormat>
  <Paragraphs>67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Tahoma</vt:lpstr>
      <vt:lpstr>Trebuchet MS</vt:lpstr>
      <vt:lpstr>1_Office Theme</vt:lpstr>
      <vt:lpstr>2_Office Theme</vt:lpstr>
      <vt:lpstr>3_Office Theme</vt:lpstr>
      <vt:lpstr>Office Theme</vt:lpstr>
      <vt:lpstr>Content Strategy Overview </vt:lpstr>
      <vt:lpstr>Content Consultation Offerings</vt:lpstr>
      <vt:lpstr>Basic Content Strategy</vt:lpstr>
      <vt:lpstr>Standard Content Strategy</vt:lpstr>
      <vt:lpstr>Premium Content Strategy</vt:lpstr>
      <vt:lpstr>Premium Content Strategy cont.</vt:lpstr>
      <vt:lpstr>Analytics Examples</vt:lpstr>
      <vt:lpstr>Analytics Examples</vt:lpstr>
      <vt:lpstr>Content Editing Process Examples</vt:lpstr>
      <vt:lpstr>Content Editing Process Examples</vt:lpstr>
      <vt:lpstr>Benefits to Cities</vt:lpstr>
      <vt:lpstr>Benefits to Counties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Fruechting</dc:creator>
  <cp:lastModifiedBy>Carrie Broeckelmann</cp:lastModifiedBy>
  <cp:revision>15</cp:revision>
  <dcterms:created xsi:type="dcterms:W3CDTF">2016-03-29T16:15:12Z</dcterms:created>
  <dcterms:modified xsi:type="dcterms:W3CDTF">2016-05-16T20:11:39Z</dcterms:modified>
</cp:coreProperties>
</file>