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ppt/notesSlides/notesSlide45.xml" ContentType="application/vnd.openxmlformats-officedocument.presentationml.notesSlide+xml"/>
  <Override PartName="/ppt/tags/tag45.xml" ContentType="application/vnd.openxmlformats-officedocument.presentationml.tags+xml"/>
  <Override PartName="/ppt/notesSlides/notesSlide46.xml" ContentType="application/vnd.openxmlformats-officedocument.presentationml.notesSlide+xml"/>
  <Override PartName="/ppt/tags/tag46.xml" ContentType="application/vnd.openxmlformats-officedocument.presentationml.tags+xml"/>
  <Override PartName="/ppt/notesSlides/notesSlide47.xml" ContentType="application/vnd.openxmlformats-officedocument.presentationml.notesSlide+xml"/>
  <Override PartName="/ppt/tags/tag47.xml" ContentType="application/vnd.openxmlformats-officedocument.presentationml.tags+xml"/>
  <Override PartName="/ppt/notesSlides/notesSlide4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 id="2147483659" r:id="rId2"/>
    <p:sldMasterId id="2147483663" r:id="rId3"/>
    <p:sldMasterId id="2147483667" r:id="rId4"/>
  </p:sldMasterIdLst>
  <p:notesMasterIdLst>
    <p:notesMasterId r:id="rId53"/>
  </p:notesMasterIdLst>
  <p:handoutMasterIdLst>
    <p:handoutMasterId r:id="rId54"/>
  </p:handoutMasterIdLst>
  <p:sldIdLst>
    <p:sldId id="275" r:id="rId5"/>
    <p:sldId id="324" r:id="rId6"/>
    <p:sldId id="367" r:id="rId7"/>
    <p:sldId id="358" r:id="rId8"/>
    <p:sldId id="359" r:id="rId9"/>
    <p:sldId id="360" r:id="rId10"/>
    <p:sldId id="361" r:id="rId11"/>
    <p:sldId id="362" r:id="rId12"/>
    <p:sldId id="363" r:id="rId13"/>
    <p:sldId id="364" r:id="rId14"/>
    <p:sldId id="365" r:id="rId15"/>
    <p:sldId id="368" r:id="rId16"/>
    <p:sldId id="357" r:id="rId17"/>
    <p:sldId id="327" r:id="rId18"/>
    <p:sldId id="353" r:id="rId19"/>
    <p:sldId id="366" r:id="rId20"/>
    <p:sldId id="393" r:id="rId21"/>
    <p:sldId id="394" r:id="rId22"/>
    <p:sldId id="395" r:id="rId23"/>
    <p:sldId id="396" r:id="rId24"/>
    <p:sldId id="397" r:id="rId25"/>
    <p:sldId id="398" r:id="rId26"/>
    <p:sldId id="399" r:id="rId27"/>
    <p:sldId id="400" r:id="rId28"/>
    <p:sldId id="401" r:id="rId29"/>
    <p:sldId id="402" r:id="rId30"/>
    <p:sldId id="403" r:id="rId31"/>
    <p:sldId id="404" r:id="rId32"/>
    <p:sldId id="405" r:id="rId33"/>
    <p:sldId id="406" r:id="rId34"/>
    <p:sldId id="407" r:id="rId35"/>
    <p:sldId id="408" r:id="rId36"/>
    <p:sldId id="409" r:id="rId37"/>
    <p:sldId id="410" r:id="rId38"/>
    <p:sldId id="411" r:id="rId39"/>
    <p:sldId id="412" r:id="rId40"/>
    <p:sldId id="413" r:id="rId41"/>
    <p:sldId id="414" r:id="rId42"/>
    <p:sldId id="415" r:id="rId43"/>
    <p:sldId id="344" r:id="rId44"/>
    <p:sldId id="330" r:id="rId45"/>
    <p:sldId id="352" r:id="rId46"/>
    <p:sldId id="337" r:id="rId47"/>
    <p:sldId id="338" r:id="rId48"/>
    <p:sldId id="339" r:id="rId49"/>
    <p:sldId id="340" r:id="rId50"/>
    <p:sldId id="346" r:id="rId51"/>
    <p:sldId id="341"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C1E3"/>
    <a:srgbClr val="FF9900"/>
    <a:srgbClr val="381F6B"/>
    <a:srgbClr val="2610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90" autoAdjust="0"/>
    <p:restoredTop sz="76678" autoAdjust="0"/>
  </p:normalViewPr>
  <p:slideViewPr>
    <p:cSldViewPr snapToGrid="0" snapToObjects="1">
      <p:cViewPr varScale="1">
        <p:scale>
          <a:sx n="69" d="100"/>
          <a:sy n="69" d="100"/>
        </p:scale>
        <p:origin x="811" y="5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58" d="100"/>
          <a:sy n="58" d="100"/>
        </p:scale>
        <p:origin x="280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161282-DBD4-4ED4-AA30-027A5E50E11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77F386A-BCD9-4437-B061-1938DB349AF1}">
      <dgm:prSet phldrT="[Text]" custT="1"/>
      <dgm:spPr>
        <a:solidFill>
          <a:srgbClr val="77C1E3"/>
        </a:solidFill>
        <a:ln>
          <a:solidFill>
            <a:srgbClr val="77C1E3"/>
          </a:solidFill>
        </a:ln>
      </dgm:spPr>
      <dgm:t>
        <a:bodyPr/>
        <a:lstStyle/>
        <a:p>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Design</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A8D384BD-4AE4-441A-A944-49ABA0CDFA66}" type="parTrans" cxnId="{CD376E92-6CB6-4D92-8E92-B9C626448C7E}">
      <dgm:prSet/>
      <dgm:spPr/>
      <dgm:t>
        <a:bodyPr/>
        <a:lstStyle/>
        <a:p>
          <a:endParaRPr lang="en-US"/>
        </a:p>
      </dgm:t>
    </dgm:pt>
    <dgm:pt modelId="{F1643493-2248-426A-A6AB-EBDF42AE2C7D}" type="sibTrans" cxnId="{CD376E92-6CB6-4D92-8E92-B9C626448C7E}">
      <dgm:prSet/>
      <dgm:spPr/>
      <dgm:t>
        <a:bodyPr/>
        <a:lstStyle/>
        <a:p>
          <a:endParaRPr lang="en-US"/>
        </a:p>
      </dgm:t>
    </dgm:pt>
    <dgm:pt modelId="{D265B69F-E450-4925-857B-6124EED2095A}">
      <dgm:prSet phldrT="[Text]" custT="1"/>
      <dgm:spPr>
        <a:noFill/>
        <a:ln>
          <a:solidFill>
            <a:srgbClr val="77C1E3">
              <a:alpha val="90000"/>
            </a:srgbClr>
          </a:solidFill>
        </a:ln>
      </dgm:spPr>
      <dgm:t>
        <a:bodyPr/>
        <a:lstStyle/>
        <a:p>
          <a:r>
            <a:rPr lang="en-US" sz="1600" dirty="0" smtClean="0">
              <a:latin typeface="Tahoma" panose="020B0604030504040204" pitchFamily="34" charset="0"/>
              <a:ea typeface="Tahoma" panose="020B0604030504040204" pitchFamily="34" charset="0"/>
              <a:cs typeface="Tahoma" panose="020B0604030504040204" pitchFamily="34" charset="0"/>
            </a:rPr>
            <a:t>Reviews all designs to ensure that the color contrast meets WCAG 2.0 Level AA guidelines</a:t>
          </a:r>
          <a:endParaRPr lang="en-US" sz="1600" dirty="0">
            <a:latin typeface="Tahoma" panose="020B0604030504040204" pitchFamily="34" charset="0"/>
            <a:ea typeface="Tahoma" panose="020B0604030504040204" pitchFamily="34" charset="0"/>
            <a:cs typeface="Tahoma" panose="020B0604030504040204" pitchFamily="34" charset="0"/>
          </a:endParaRPr>
        </a:p>
      </dgm:t>
    </dgm:pt>
    <dgm:pt modelId="{45F86CFB-B959-4FD3-B187-9F878B1C41F5}" type="parTrans" cxnId="{8B0B825D-A212-4D84-ADBD-0AE8E11B879E}">
      <dgm:prSet/>
      <dgm:spPr/>
      <dgm:t>
        <a:bodyPr/>
        <a:lstStyle/>
        <a:p>
          <a:endParaRPr lang="en-US"/>
        </a:p>
      </dgm:t>
    </dgm:pt>
    <dgm:pt modelId="{69133358-8CA3-44FF-9089-9430FAC7B05C}" type="sibTrans" cxnId="{8B0B825D-A212-4D84-ADBD-0AE8E11B879E}">
      <dgm:prSet/>
      <dgm:spPr/>
      <dgm:t>
        <a:bodyPr/>
        <a:lstStyle/>
        <a:p>
          <a:endParaRPr lang="en-US"/>
        </a:p>
      </dgm:t>
    </dgm:pt>
    <dgm:pt modelId="{1A76B34E-4065-4B2D-BD70-F8CC37CB50A3}">
      <dgm:prSet phldrT="[Text]" custT="1"/>
      <dgm:spPr>
        <a:solidFill>
          <a:srgbClr val="77C1E3"/>
        </a:solidFill>
        <a:ln>
          <a:solidFill>
            <a:srgbClr val="77C1E3"/>
          </a:solidFill>
        </a:ln>
      </dgm:spPr>
      <dgm:t>
        <a:bodyPr/>
        <a:lstStyle/>
        <a:p>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PM</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91C42015-2B39-47F9-92D1-88333DC6C9D9}" type="parTrans" cxnId="{8AB1A99D-1CF4-466A-80B3-4BD077B9E88F}">
      <dgm:prSet/>
      <dgm:spPr/>
      <dgm:t>
        <a:bodyPr/>
        <a:lstStyle/>
        <a:p>
          <a:endParaRPr lang="en-US"/>
        </a:p>
      </dgm:t>
    </dgm:pt>
    <dgm:pt modelId="{DDC3BAB5-2259-4025-91CF-2BB906F3E49B}" type="sibTrans" cxnId="{8AB1A99D-1CF4-466A-80B3-4BD077B9E88F}">
      <dgm:prSet/>
      <dgm:spPr/>
      <dgm:t>
        <a:bodyPr/>
        <a:lstStyle/>
        <a:p>
          <a:endParaRPr lang="en-US"/>
        </a:p>
      </dgm:t>
    </dgm:pt>
    <dgm:pt modelId="{C88AEA0D-0D26-4FAD-8892-837BFEAC5FE9}">
      <dgm:prSet phldrT="[Text]" custT="1"/>
      <dgm:spPr>
        <a:noFill/>
        <a:ln>
          <a:solidFill>
            <a:srgbClr val="77C1E3">
              <a:alpha val="90000"/>
            </a:srgbClr>
          </a:solidFill>
        </a:ln>
      </dgm:spPr>
      <dgm:t>
        <a:bodyPr/>
        <a:lstStyle/>
        <a:p>
          <a:r>
            <a:rPr lang="en-US" sz="1600" dirty="0" smtClean="0">
              <a:latin typeface="Tahoma" panose="020B0604030504040204" pitchFamily="34" charset="0"/>
              <a:ea typeface="Tahoma" panose="020B0604030504040204" pitchFamily="34" charset="0"/>
              <a:cs typeface="Tahoma" panose="020B0604030504040204" pitchFamily="34" charset="0"/>
            </a:rPr>
            <a:t>Works with the customer to manage the process, including content migration</a:t>
          </a:r>
          <a:endParaRPr lang="en-US" sz="1600" dirty="0">
            <a:latin typeface="Tahoma" panose="020B0604030504040204" pitchFamily="34" charset="0"/>
            <a:ea typeface="Tahoma" panose="020B0604030504040204" pitchFamily="34" charset="0"/>
            <a:cs typeface="Tahoma" panose="020B0604030504040204" pitchFamily="34" charset="0"/>
          </a:endParaRPr>
        </a:p>
      </dgm:t>
    </dgm:pt>
    <dgm:pt modelId="{001FC5BD-055D-44C3-BD27-90CEF71A4E64}" type="parTrans" cxnId="{1D4FBAFA-136A-4760-9133-6F8D0D1BB402}">
      <dgm:prSet/>
      <dgm:spPr/>
      <dgm:t>
        <a:bodyPr/>
        <a:lstStyle/>
        <a:p>
          <a:endParaRPr lang="en-US"/>
        </a:p>
      </dgm:t>
    </dgm:pt>
    <dgm:pt modelId="{43F89CCD-05ED-43AF-A719-83C071E198DC}" type="sibTrans" cxnId="{1D4FBAFA-136A-4760-9133-6F8D0D1BB402}">
      <dgm:prSet/>
      <dgm:spPr/>
      <dgm:t>
        <a:bodyPr/>
        <a:lstStyle/>
        <a:p>
          <a:endParaRPr lang="en-US"/>
        </a:p>
      </dgm:t>
    </dgm:pt>
    <dgm:pt modelId="{880230EC-39E8-49FC-B551-C5E706796816}">
      <dgm:prSet phldrT="[Text]" custT="1"/>
      <dgm:spPr>
        <a:solidFill>
          <a:srgbClr val="77C1E3"/>
        </a:solidFill>
        <a:ln>
          <a:solidFill>
            <a:srgbClr val="77C1E3"/>
          </a:solidFill>
        </a:ln>
      </dgm:spPr>
      <dgm:t>
        <a:bodyPr/>
        <a:lstStyle/>
        <a:p>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QA</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1CB24AA3-D076-4E28-8C0A-EE9FD56FA456}" type="parTrans" cxnId="{8354C9B4-6D9A-4890-B349-2085B5856C0E}">
      <dgm:prSet/>
      <dgm:spPr/>
      <dgm:t>
        <a:bodyPr/>
        <a:lstStyle/>
        <a:p>
          <a:endParaRPr lang="en-US"/>
        </a:p>
      </dgm:t>
    </dgm:pt>
    <dgm:pt modelId="{B5F04276-C412-47C3-863A-B088DF27F190}" type="sibTrans" cxnId="{8354C9B4-6D9A-4890-B349-2085B5856C0E}">
      <dgm:prSet/>
      <dgm:spPr/>
      <dgm:t>
        <a:bodyPr/>
        <a:lstStyle/>
        <a:p>
          <a:endParaRPr lang="en-US"/>
        </a:p>
      </dgm:t>
    </dgm:pt>
    <dgm:pt modelId="{0FCCF03D-C725-47C4-A655-42A41E06D032}">
      <dgm:prSet phldrT="[Text]" custT="1"/>
      <dgm:spPr>
        <a:noFill/>
        <a:ln>
          <a:solidFill>
            <a:srgbClr val="77C1E3">
              <a:alpha val="90000"/>
            </a:srgbClr>
          </a:solidFill>
        </a:ln>
      </dgm:spPr>
      <dgm:t>
        <a:bodyPr/>
        <a:lstStyle/>
        <a:p>
          <a:r>
            <a:rPr lang="en-US" sz="1600" dirty="0" smtClean="0">
              <a:latin typeface="Tahoma" panose="020B0604030504040204" pitchFamily="34" charset="0"/>
              <a:ea typeface="Tahoma" panose="020B0604030504040204" pitchFamily="34" charset="0"/>
              <a:cs typeface="Tahoma" panose="020B0604030504040204" pitchFamily="34" charset="0"/>
            </a:rPr>
            <a:t>Checks all sites using </a:t>
          </a:r>
          <a:r>
            <a:rPr lang="en-US" sz="1600" dirty="0" err="1" smtClean="0">
              <a:latin typeface="Tahoma" panose="020B0604030504040204" pitchFamily="34" charset="0"/>
              <a:ea typeface="Tahoma" panose="020B0604030504040204" pitchFamily="34" charset="0"/>
              <a:cs typeface="Tahoma" panose="020B0604030504040204" pitchFamily="34" charset="0"/>
            </a:rPr>
            <a:t>SortSite</a:t>
          </a:r>
          <a:r>
            <a:rPr lang="en-US" sz="1600" dirty="0" smtClean="0">
              <a:latin typeface="Tahoma" panose="020B0604030504040204" pitchFamily="34" charset="0"/>
              <a:ea typeface="Tahoma" panose="020B0604030504040204" pitchFamily="34" charset="0"/>
              <a:cs typeface="Tahoma" panose="020B0604030504040204" pitchFamily="34" charset="0"/>
            </a:rPr>
            <a:t> prior to launch and sends list of issues that need to be fixed to PM team, paying particular attention to:</a:t>
          </a:r>
          <a:endParaRPr lang="en-US" sz="1600" dirty="0">
            <a:latin typeface="Tahoma" panose="020B0604030504040204" pitchFamily="34" charset="0"/>
            <a:ea typeface="Tahoma" panose="020B0604030504040204" pitchFamily="34" charset="0"/>
            <a:cs typeface="Tahoma" panose="020B0604030504040204" pitchFamily="34" charset="0"/>
          </a:endParaRPr>
        </a:p>
      </dgm:t>
    </dgm:pt>
    <dgm:pt modelId="{92696EB7-4876-4B62-A1B6-FA624E3BE9D0}" type="parTrans" cxnId="{53748FF0-89E0-47BA-9B22-42FBDD7DC9E2}">
      <dgm:prSet/>
      <dgm:spPr/>
      <dgm:t>
        <a:bodyPr/>
        <a:lstStyle/>
        <a:p>
          <a:endParaRPr lang="en-US"/>
        </a:p>
      </dgm:t>
    </dgm:pt>
    <dgm:pt modelId="{5FB43489-7BDF-42AD-8912-A08219B3729C}" type="sibTrans" cxnId="{53748FF0-89E0-47BA-9B22-42FBDD7DC9E2}">
      <dgm:prSet/>
      <dgm:spPr/>
      <dgm:t>
        <a:bodyPr/>
        <a:lstStyle/>
        <a:p>
          <a:endParaRPr lang="en-US"/>
        </a:p>
      </dgm:t>
    </dgm:pt>
    <dgm:pt modelId="{FF5CE727-87AE-448D-8B44-5A7AF17F912A}">
      <dgm:prSet phldrT="[Text]" custT="1"/>
      <dgm:spPr>
        <a:solidFill>
          <a:srgbClr val="77C1E3"/>
        </a:solidFill>
        <a:ln>
          <a:solidFill>
            <a:srgbClr val="77C1E3"/>
          </a:solidFill>
        </a:ln>
      </dgm:spPr>
      <dgm:t>
        <a:bodyPr/>
        <a:lstStyle/>
        <a:p>
          <a:r>
            <a:rPr lang="en-US"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Training</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C4A9A5D9-DF11-4C64-A027-51505C2CE264}" type="parTrans" cxnId="{D1A74CDB-8E47-4A54-8B26-63520F36EE0C}">
      <dgm:prSet/>
      <dgm:spPr/>
      <dgm:t>
        <a:bodyPr/>
        <a:lstStyle/>
        <a:p>
          <a:endParaRPr lang="en-US"/>
        </a:p>
      </dgm:t>
    </dgm:pt>
    <dgm:pt modelId="{4D204657-0143-43EF-988A-13105317124A}" type="sibTrans" cxnId="{D1A74CDB-8E47-4A54-8B26-63520F36EE0C}">
      <dgm:prSet/>
      <dgm:spPr/>
      <dgm:t>
        <a:bodyPr/>
        <a:lstStyle/>
        <a:p>
          <a:endParaRPr lang="en-US"/>
        </a:p>
      </dgm:t>
    </dgm:pt>
    <dgm:pt modelId="{6131C58E-5EF3-4C0A-A1D8-EA977BE097DE}">
      <dgm:prSet phldrT="[Text]" custT="1"/>
      <dgm:spPr>
        <a:noFill/>
        <a:ln>
          <a:solidFill>
            <a:srgbClr val="77C1E3">
              <a:alpha val="90000"/>
            </a:srgbClr>
          </a:solidFill>
        </a:ln>
      </dgm:spPr>
      <dgm:t>
        <a:bodyPr/>
        <a:lstStyle/>
        <a:p>
          <a:r>
            <a:rPr lang="en-US" sz="1600" dirty="0" smtClean="0">
              <a:latin typeface="Tahoma" panose="020B0604030504040204" pitchFamily="34" charset="0"/>
              <a:ea typeface="Tahoma" panose="020B0604030504040204" pitchFamily="34" charset="0"/>
              <a:cs typeface="Tahoma" panose="020B0604030504040204" pitchFamily="34" charset="0"/>
            </a:rPr>
            <a:t>Scan site prior to launch</a:t>
          </a:r>
          <a:endParaRPr lang="en-US" sz="1600" dirty="0">
            <a:latin typeface="Tahoma" panose="020B0604030504040204" pitchFamily="34" charset="0"/>
            <a:ea typeface="Tahoma" panose="020B0604030504040204" pitchFamily="34" charset="0"/>
            <a:cs typeface="Tahoma" panose="020B0604030504040204" pitchFamily="34" charset="0"/>
          </a:endParaRPr>
        </a:p>
      </dgm:t>
    </dgm:pt>
    <dgm:pt modelId="{24BCFE18-9261-4176-A8A6-A75A70BFC764}" type="parTrans" cxnId="{0965118A-6D75-415F-A5C9-7C2E5D861C99}">
      <dgm:prSet/>
      <dgm:spPr/>
      <dgm:t>
        <a:bodyPr/>
        <a:lstStyle/>
        <a:p>
          <a:endParaRPr lang="en-US"/>
        </a:p>
      </dgm:t>
    </dgm:pt>
    <dgm:pt modelId="{3609352B-3AE6-440B-8127-930332C9923E}" type="sibTrans" cxnId="{0965118A-6D75-415F-A5C9-7C2E5D861C99}">
      <dgm:prSet/>
      <dgm:spPr/>
      <dgm:t>
        <a:bodyPr/>
        <a:lstStyle/>
        <a:p>
          <a:endParaRPr lang="en-US"/>
        </a:p>
      </dgm:t>
    </dgm:pt>
    <dgm:pt modelId="{8502B9D5-236E-402E-A993-D8E03E0D576F}">
      <dgm:prSet phldrT="[Text]" custT="1"/>
      <dgm:spPr>
        <a:noFill/>
        <a:ln>
          <a:solidFill>
            <a:srgbClr val="77C1E3">
              <a:alpha val="90000"/>
            </a:srgbClr>
          </a:solidFill>
        </a:ln>
      </dgm:spPr>
      <dgm:t>
        <a:bodyPr/>
        <a:lstStyle/>
        <a:p>
          <a:r>
            <a:rPr lang="en-US" sz="1600" dirty="0" smtClean="0">
              <a:latin typeface="Tahoma" panose="020B0604030504040204" pitchFamily="34" charset="0"/>
              <a:ea typeface="Tahoma" panose="020B0604030504040204" pitchFamily="34" charset="0"/>
              <a:cs typeface="Tahoma" panose="020B0604030504040204" pitchFamily="34" charset="0"/>
            </a:rPr>
            <a:t>Consult with client and address issues with client</a:t>
          </a:r>
          <a:endParaRPr lang="en-US" sz="1600" dirty="0">
            <a:latin typeface="Tahoma" panose="020B0604030504040204" pitchFamily="34" charset="0"/>
            <a:ea typeface="Tahoma" panose="020B0604030504040204" pitchFamily="34" charset="0"/>
            <a:cs typeface="Tahoma" panose="020B0604030504040204" pitchFamily="34" charset="0"/>
          </a:endParaRPr>
        </a:p>
      </dgm:t>
    </dgm:pt>
    <dgm:pt modelId="{AE1B2EAE-DCB0-42EC-905E-BBE98BF9A2B6}" type="parTrans" cxnId="{89F8D8E9-B14F-4311-934C-6C29C15C9B23}">
      <dgm:prSet/>
      <dgm:spPr/>
      <dgm:t>
        <a:bodyPr/>
        <a:lstStyle/>
        <a:p>
          <a:endParaRPr lang="en-US"/>
        </a:p>
      </dgm:t>
    </dgm:pt>
    <dgm:pt modelId="{BA684D24-C989-4CBE-A7BD-9B3D7023532B}" type="sibTrans" cxnId="{89F8D8E9-B14F-4311-934C-6C29C15C9B23}">
      <dgm:prSet/>
      <dgm:spPr/>
      <dgm:t>
        <a:bodyPr/>
        <a:lstStyle/>
        <a:p>
          <a:endParaRPr lang="en-US"/>
        </a:p>
      </dgm:t>
    </dgm:pt>
    <dgm:pt modelId="{790ADD12-F347-4C65-9F8F-D01A1319BCFB}">
      <dgm:prSet phldrT="[Text]" custT="1"/>
      <dgm:spPr>
        <a:noFill/>
        <a:ln>
          <a:solidFill>
            <a:srgbClr val="77C1E3">
              <a:alpha val="90000"/>
            </a:srgbClr>
          </a:solidFill>
        </a:ln>
      </dgm:spPr>
      <dgm:t>
        <a:bodyPr/>
        <a:lstStyle/>
        <a:p>
          <a:r>
            <a:rPr lang="en-US" sz="1600" dirty="0" smtClean="0">
              <a:latin typeface="Tahoma" panose="020B0604030504040204" pitchFamily="34" charset="0"/>
              <a:ea typeface="Tahoma" panose="020B0604030504040204" pitchFamily="34" charset="0"/>
              <a:cs typeface="Tahoma" panose="020B0604030504040204" pitchFamily="34" charset="0"/>
            </a:rPr>
            <a:t>Adding training to focus on creating and maintaining accessible content using the CMS</a:t>
          </a:r>
          <a:endParaRPr lang="en-US" sz="1600" dirty="0">
            <a:latin typeface="Tahoma" panose="020B0604030504040204" pitchFamily="34" charset="0"/>
            <a:ea typeface="Tahoma" panose="020B0604030504040204" pitchFamily="34" charset="0"/>
            <a:cs typeface="Tahoma" panose="020B0604030504040204" pitchFamily="34" charset="0"/>
          </a:endParaRPr>
        </a:p>
      </dgm:t>
    </dgm:pt>
    <dgm:pt modelId="{0774CB37-5A14-495E-887B-8028B5FD27F7}" type="parTrans" cxnId="{76D37EA9-2790-4CEE-9047-56DB176451EA}">
      <dgm:prSet/>
      <dgm:spPr/>
      <dgm:t>
        <a:bodyPr/>
        <a:lstStyle/>
        <a:p>
          <a:endParaRPr lang="en-US"/>
        </a:p>
      </dgm:t>
    </dgm:pt>
    <dgm:pt modelId="{AED3F391-40F9-4A8C-9B85-D5B00B3FB2BD}" type="sibTrans" cxnId="{76D37EA9-2790-4CEE-9047-56DB176451EA}">
      <dgm:prSet/>
      <dgm:spPr/>
      <dgm:t>
        <a:bodyPr/>
        <a:lstStyle/>
        <a:p>
          <a:endParaRPr lang="en-US"/>
        </a:p>
      </dgm:t>
    </dgm:pt>
    <dgm:pt modelId="{B8F74291-7F30-4037-BEA1-F05FB80DD9BF}">
      <dgm:prSet phldrT="[Text]" custT="1"/>
      <dgm:spPr>
        <a:noFill/>
        <a:ln>
          <a:solidFill>
            <a:srgbClr val="77C1E3">
              <a:alpha val="90000"/>
            </a:srgbClr>
          </a:solidFill>
        </a:ln>
      </dgm:spPr>
      <dgm:t>
        <a:bodyPr/>
        <a:lstStyle/>
        <a:p>
          <a:r>
            <a:rPr lang="en-US" sz="1600" dirty="0" smtClean="0">
              <a:latin typeface="Tahoma" panose="020B0604030504040204" pitchFamily="34" charset="0"/>
              <a:ea typeface="Tahoma" panose="020B0604030504040204" pitchFamily="34" charset="0"/>
              <a:cs typeface="Tahoma" panose="020B0604030504040204" pitchFamily="34" charset="0"/>
            </a:rPr>
            <a:t>Text links must differentiate themselves from other text in </a:t>
          </a:r>
          <a:r>
            <a:rPr lang="en-US" sz="1600" b="1" dirty="0" smtClean="0">
              <a:latin typeface="Tahoma" panose="020B0604030504040204" pitchFamily="34" charset="0"/>
              <a:ea typeface="Tahoma" panose="020B0604030504040204" pitchFamily="34" charset="0"/>
              <a:cs typeface="Tahoma" panose="020B0604030504040204" pitchFamily="34" charset="0"/>
            </a:rPr>
            <a:t>two</a:t>
          </a:r>
          <a:r>
            <a:rPr lang="en-US" sz="1600" dirty="0" smtClean="0">
              <a:latin typeface="Tahoma" panose="020B0604030504040204" pitchFamily="34" charset="0"/>
              <a:ea typeface="Tahoma" panose="020B0604030504040204" pitchFamily="34" charset="0"/>
              <a:cs typeface="Tahoma" panose="020B0604030504040204" pitchFamily="34" charset="0"/>
            </a:rPr>
            <a:t> ways:</a:t>
          </a:r>
          <a:endParaRPr lang="en-US" sz="1600" dirty="0">
            <a:latin typeface="Tahoma" panose="020B0604030504040204" pitchFamily="34" charset="0"/>
            <a:ea typeface="Tahoma" panose="020B0604030504040204" pitchFamily="34" charset="0"/>
            <a:cs typeface="Tahoma" panose="020B0604030504040204" pitchFamily="34" charset="0"/>
          </a:endParaRPr>
        </a:p>
      </dgm:t>
    </dgm:pt>
    <dgm:pt modelId="{9723F58A-4513-497D-A15C-69EA27EAF9BE}" type="parTrans" cxnId="{C0F72246-7D0A-4F39-B369-160830883F84}">
      <dgm:prSet/>
      <dgm:spPr/>
      <dgm:t>
        <a:bodyPr/>
        <a:lstStyle/>
        <a:p>
          <a:endParaRPr lang="en-US"/>
        </a:p>
      </dgm:t>
    </dgm:pt>
    <dgm:pt modelId="{9B0BA042-36BE-41B6-8305-7DE540FD730D}" type="sibTrans" cxnId="{C0F72246-7D0A-4F39-B369-160830883F84}">
      <dgm:prSet/>
      <dgm:spPr/>
      <dgm:t>
        <a:bodyPr/>
        <a:lstStyle/>
        <a:p>
          <a:endParaRPr lang="en-US"/>
        </a:p>
      </dgm:t>
    </dgm:pt>
    <dgm:pt modelId="{8CB4FA23-9648-4546-87AE-02FEB7801A7D}">
      <dgm:prSet custT="1"/>
      <dgm:spPr/>
      <dgm: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Bolded</a:t>
          </a:r>
          <a:endParaRPr lang="en-US" sz="1200" dirty="0">
            <a:latin typeface="Tahoma" panose="020B0604030504040204" pitchFamily="34" charset="0"/>
            <a:ea typeface="Tahoma" panose="020B0604030504040204" pitchFamily="34" charset="0"/>
            <a:cs typeface="Tahoma" panose="020B0604030504040204" pitchFamily="34" charset="0"/>
          </a:endParaRPr>
        </a:p>
      </dgm:t>
    </dgm:pt>
    <dgm:pt modelId="{324D1CE7-AC41-4082-A04F-35C28ED2F83E}" type="parTrans" cxnId="{CD32224F-FDC7-4879-BA3D-366974FBC8F7}">
      <dgm:prSet/>
      <dgm:spPr/>
      <dgm:t>
        <a:bodyPr/>
        <a:lstStyle/>
        <a:p>
          <a:endParaRPr lang="en-US"/>
        </a:p>
      </dgm:t>
    </dgm:pt>
    <dgm:pt modelId="{5E86B016-26A2-4FE0-B4A9-FC35CD48F5D9}" type="sibTrans" cxnId="{CD32224F-FDC7-4879-BA3D-366974FBC8F7}">
      <dgm:prSet/>
      <dgm:spPr/>
      <dgm:t>
        <a:bodyPr/>
        <a:lstStyle/>
        <a:p>
          <a:endParaRPr lang="en-US"/>
        </a:p>
      </dgm:t>
    </dgm:pt>
    <dgm:pt modelId="{B166EDB0-7BE5-4131-8001-D4393FDAFB5F}">
      <dgm:prSet custT="1"/>
      <dgm:spPr/>
      <dgm: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Underlined</a:t>
          </a:r>
          <a:endParaRPr lang="en-US" sz="1200" dirty="0">
            <a:latin typeface="Tahoma" panose="020B0604030504040204" pitchFamily="34" charset="0"/>
            <a:ea typeface="Tahoma" panose="020B0604030504040204" pitchFamily="34" charset="0"/>
            <a:cs typeface="Tahoma" panose="020B0604030504040204" pitchFamily="34" charset="0"/>
          </a:endParaRPr>
        </a:p>
      </dgm:t>
    </dgm:pt>
    <dgm:pt modelId="{C93231D5-3FFA-49EC-8014-F4F0A816A2E5}" type="parTrans" cxnId="{63035246-ABC3-4C7E-8646-11B5F5C81089}">
      <dgm:prSet/>
      <dgm:spPr/>
      <dgm:t>
        <a:bodyPr/>
        <a:lstStyle/>
        <a:p>
          <a:endParaRPr lang="en-US"/>
        </a:p>
      </dgm:t>
    </dgm:pt>
    <dgm:pt modelId="{59041CB1-9E97-45C1-87BC-78A5EC41A149}" type="sibTrans" cxnId="{63035246-ABC3-4C7E-8646-11B5F5C81089}">
      <dgm:prSet/>
      <dgm:spPr/>
      <dgm:t>
        <a:bodyPr/>
        <a:lstStyle/>
        <a:p>
          <a:endParaRPr lang="en-US"/>
        </a:p>
      </dgm:t>
    </dgm:pt>
    <dgm:pt modelId="{1C1617B2-AA73-47F8-B21E-A0308E00E328}">
      <dgm:prSet custT="1"/>
      <dgm:spPr/>
      <dgm: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Different color</a:t>
          </a:r>
          <a:endParaRPr lang="en-US" sz="1200" dirty="0">
            <a:latin typeface="Tahoma" panose="020B0604030504040204" pitchFamily="34" charset="0"/>
            <a:ea typeface="Tahoma" panose="020B0604030504040204" pitchFamily="34" charset="0"/>
            <a:cs typeface="Tahoma" panose="020B0604030504040204" pitchFamily="34" charset="0"/>
          </a:endParaRPr>
        </a:p>
      </dgm:t>
    </dgm:pt>
    <dgm:pt modelId="{19E22452-EF9E-45B3-A8CF-C39F9F266AEC}" type="parTrans" cxnId="{0255A737-829F-43E8-9D19-FCD953AB0D1F}">
      <dgm:prSet/>
      <dgm:spPr/>
      <dgm:t>
        <a:bodyPr/>
        <a:lstStyle/>
        <a:p>
          <a:endParaRPr lang="en-US"/>
        </a:p>
      </dgm:t>
    </dgm:pt>
    <dgm:pt modelId="{072C5E0E-5326-40FC-B59B-9D77F4B0BEB6}" type="sibTrans" cxnId="{0255A737-829F-43E8-9D19-FCD953AB0D1F}">
      <dgm:prSet/>
      <dgm:spPr/>
      <dgm:t>
        <a:bodyPr/>
        <a:lstStyle/>
        <a:p>
          <a:endParaRPr lang="en-US"/>
        </a:p>
      </dgm:t>
    </dgm:pt>
    <dgm:pt modelId="{7D3C642C-6CF8-4020-8D2D-6FF2E46EBC44}">
      <dgm:prSet custT="1"/>
      <dgm:spPr/>
      <dgm: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Bigger size</a:t>
          </a:r>
          <a:endParaRPr lang="en-US" sz="1200" dirty="0">
            <a:latin typeface="Tahoma" panose="020B0604030504040204" pitchFamily="34" charset="0"/>
            <a:ea typeface="Tahoma" panose="020B0604030504040204" pitchFamily="34" charset="0"/>
            <a:cs typeface="Tahoma" panose="020B0604030504040204" pitchFamily="34" charset="0"/>
          </a:endParaRPr>
        </a:p>
      </dgm:t>
    </dgm:pt>
    <dgm:pt modelId="{C18BE6D9-D2E9-47B5-AE50-E113D4EEF3EB}" type="parTrans" cxnId="{ACD5AE2E-3270-44BC-9EBE-241C5E828CE5}">
      <dgm:prSet/>
      <dgm:spPr/>
      <dgm:t>
        <a:bodyPr/>
        <a:lstStyle/>
        <a:p>
          <a:endParaRPr lang="en-US"/>
        </a:p>
      </dgm:t>
    </dgm:pt>
    <dgm:pt modelId="{BEE7E985-8A4E-4947-AF2A-71D94BA1039B}" type="sibTrans" cxnId="{ACD5AE2E-3270-44BC-9EBE-241C5E828CE5}">
      <dgm:prSet/>
      <dgm:spPr/>
      <dgm:t>
        <a:bodyPr/>
        <a:lstStyle/>
        <a:p>
          <a:endParaRPr lang="en-US"/>
        </a:p>
      </dgm:t>
    </dgm:pt>
    <dgm:pt modelId="{6C5692DD-F743-4861-BB0C-8F535E5E3F5D}">
      <dgm:prSet phldrT="[Text]" custT="1"/>
      <dgm:spPr>
        <a:noFill/>
        <a:ln>
          <a:solidFill>
            <a:srgbClr val="77C1E3">
              <a:alpha val="90000"/>
            </a:srgbClr>
          </a:solidFill>
        </a:ln>
      </dgm:spPr>
      <dgm: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Color contrast</a:t>
          </a:r>
          <a:endParaRPr lang="en-US" sz="1200" dirty="0">
            <a:latin typeface="Tahoma" panose="020B0604030504040204" pitchFamily="34" charset="0"/>
            <a:ea typeface="Tahoma" panose="020B0604030504040204" pitchFamily="34" charset="0"/>
            <a:cs typeface="Tahoma" panose="020B0604030504040204" pitchFamily="34" charset="0"/>
          </a:endParaRPr>
        </a:p>
      </dgm:t>
    </dgm:pt>
    <dgm:pt modelId="{80995E8D-D9A8-4E0B-B7E6-7B0A13D9BBEF}" type="parTrans" cxnId="{ED82EF4A-A139-437D-ADAC-F906C5C10E08}">
      <dgm:prSet/>
      <dgm:spPr/>
      <dgm:t>
        <a:bodyPr/>
        <a:lstStyle/>
        <a:p>
          <a:endParaRPr lang="en-US"/>
        </a:p>
      </dgm:t>
    </dgm:pt>
    <dgm:pt modelId="{0FF4B8B8-B6AF-443D-A872-ED1FFE26F097}" type="sibTrans" cxnId="{ED82EF4A-A139-437D-ADAC-F906C5C10E08}">
      <dgm:prSet/>
      <dgm:spPr/>
      <dgm:t>
        <a:bodyPr/>
        <a:lstStyle/>
        <a:p>
          <a:endParaRPr lang="en-US"/>
        </a:p>
      </dgm:t>
    </dgm:pt>
    <dgm:pt modelId="{A091A36B-D0EA-4185-A577-FB4020C8B972}">
      <dgm:prSet phldrT="[Text]" custT="1"/>
      <dgm:spPr>
        <a:noFill/>
        <a:ln>
          <a:solidFill>
            <a:srgbClr val="77C1E3">
              <a:alpha val="90000"/>
            </a:srgbClr>
          </a:solidFill>
        </a:ln>
      </dgm:spPr>
      <dgm: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Title and </a:t>
          </a:r>
          <a:r>
            <a:rPr lang="en-US" sz="1200" dirty="0" err="1" smtClean="0">
              <a:latin typeface="Tahoma" panose="020B0604030504040204" pitchFamily="34" charset="0"/>
              <a:ea typeface="Tahoma" panose="020B0604030504040204" pitchFamily="34" charset="0"/>
              <a:cs typeface="Tahoma" panose="020B0604030504040204" pitchFamily="34" charset="0"/>
            </a:rPr>
            <a:t>SkipNav</a:t>
          </a:r>
          <a:endParaRPr lang="en-US" sz="1200" dirty="0">
            <a:latin typeface="Tahoma" panose="020B0604030504040204" pitchFamily="34" charset="0"/>
            <a:ea typeface="Tahoma" panose="020B0604030504040204" pitchFamily="34" charset="0"/>
            <a:cs typeface="Tahoma" panose="020B0604030504040204" pitchFamily="34" charset="0"/>
          </a:endParaRPr>
        </a:p>
      </dgm:t>
    </dgm:pt>
    <dgm:pt modelId="{ED727BFF-F42B-40E0-B5C6-2AC0C70E321F}" type="parTrans" cxnId="{EE9668C6-B872-4240-B485-268C82EC9B3F}">
      <dgm:prSet/>
      <dgm:spPr/>
      <dgm:t>
        <a:bodyPr/>
        <a:lstStyle/>
        <a:p>
          <a:endParaRPr lang="en-US"/>
        </a:p>
      </dgm:t>
    </dgm:pt>
    <dgm:pt modelId="{90D39F4E-4827-4F9A-BD74-BED2AF2D0E3F}" type="sibTrans" cxnId="{EE9668C6-B872-4240-B485-268C82EC9B3F}">
      <dgm:prSet/>
      <dgm:spPr/>
      <dgm:t>
        <a:bodyPr/>
        <a:lstStyle/>
        <a:p>
          <a:endParaRPr lang="en-US"/>
        </a:p>
      </dgm:t>
    </dgm:pt>
    <dgm:pt modelId="{983B2756-38B0-4568-8959-366ED09478A1}">
      <dgm:prSet phldrT="[Text]" custT="1"/>
      <dgm:spPr>
        <a:noFill/>
        <a:ln>
          <a:solidFill>
            <a:srgbClr val="77C1E3">
              <a:alpha val="90000"/>
            </a:srgbClr>
          </a:solidFill>
        </a:ln>
      </dgm:spPr>
      <dgm: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Font resizing</a:t>
          </a:r>
          <a:endParaRPr lang="en-US" sz="1200" dirty="0">
            <a:latin typeface="Tahoma" panose="020B0604030504040204" pitchFamily="34" charset="0"/>
            <a:ea typeface="Tahoma" panose="020B0604030504040204" pitchFamily="34" charset="0"/>
            <a:cs typeface="Tahoma" panose="020B0604030504040204" pitchFamily="34" charset="0"/>
          </a:endParaRPr>
        </a:p>
      </dgm:t>
    </dgm:pt>
    <dgm:pt modelId="{E9A324C3-C391-4C89-AEBE-AE0968C9D42A}" type="parTrans" cxnId="{6D3BCACA-0C51-4AA6-B842-421EE21AA2B2}">
      <dgm:prSet/>
      <dgm:spPr/>
      <dgm:t>
        <a:bodyPr/>
        <a:lstStyle/>
        <a:p>
          <a:endParaRPr lang="en-US"/>
        </a:p>
      </dgm:t>
    </dgm:pt>
    <dgm:pt modelId="{DB731688-D39E-4DB0-9D1F-FDC506FD3C13}" type="sibTrans" cxnId="{6D3BCACA-0C51-4AA6-B842-421EE21AA2B2}">
      <dgm:prSet/>
      <dgm:spPr/>
      <dgm:t>
        <a:bodyPr/>
        <a:lstStyle/>
        <a:p>
          <a:endParaRPr lang="en-US"/>
        </a:p>
      </dgm:t>
    </dgm:pt>
    <dgm:pt modelId="{E947FB05-8128-45D0-BE8E-63351938BDEF}">
      <dgm:prSet phldrT="[Text]" custT="1"/>
      <dgm:spPr>
        <a:noFill/>
        <a:ln>
          <a:solidFill>
            <a:srgbClr val="77C1E3">
              <a:alpha val="90000"/>
            </a:srgbClr>
          </a:solidFill>
        </a:ln>
      </dgm:spPr>
      <dgm: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Table formatting</a:t>
          </a:r>
          <a:endParaRPr lang="en-US" sz="1200" dirty="0">
            <a:latin typeface="Tahoma" panose="020B0604030504040204" pitchFamily="34" charset="0"/>
            <a:ea typeface="Tahoma" panose="020B0604030504040204" pitchFamily="34" charset="0"/>
            <a:cs typeface="Tahoma" panose="020B0604030504040204" pitchFamily="34" charset="0"/>
          </a:endParaRPr>
        </a:p>
      </dgm:t>
    </dgm:pt>
    <dgm:pt modelId="{F948A263-63DD-412E-9227-A7F6B6DA2646}" type="parTrans" cxnId="{A2CB9B6A-2743-40BB-9551-5838BD83DF31}">
      <dgm:prSet/>
      <dgm:spPr/>
      <dgm:t>
        <a:bodyPr/>
        <a:lstStyle/>
        <a:p>
          <a:endParaRPr lang="en-US"/>
        </a:p>
      </dgm:t>
    </dgm:pt>
    <dgm:pt modelId="{1AA2BF0E-2EF9-4CDF-8D57-537684E9EB6F}" type="sibTrans" cxnId="{A2CB9B6A-2743-40BB-9551-5838BD83DF31}">
      <dgm:prSet/>
      <dgm:spPr/>
      <dgm:t>
        <a:bodyPr/>
        <a:lstStyle/>
        <a:p>
          <a:endParaRPr lang="en-US"/>
        </a:p>
      </dgm:t>
    </dgm:pt>
    <dgm:pt modelId="{D7545F91-9B37-454C-96AE-175B2BDC4C6D}">
      <dgm:prSet phldrT="[Text]" custT="1"/>
      <dgm:spPr>
        <a:noFill/>
        <a:ln>
          <a:solidFill>
            <a:srgbClr val="77C1E3">
              <a:alpha val="90000"/>
            </a:srgbClr>
          </a:solidFill>
        </a:ln>
      </dgm:spPr>
      <dgm:t>
        <a:bodyPr/>
        <a:lstStyle/>
        <a:p>
          <a:r>
            <a:rPr lang="en-US" sz="1600" dirty="0" smtClean="0">
              <a:latin typeface="Tahoma" panose="020B0604030504040204" pitchFamily="34" charset="0"/>
              <a:ea typeface="Tahoma" panose="020B0604030504040204" pitchFamily="34" charset="0"/>
              <a:cs typeface="Tahoma" panose="020B0604030504040204" pitchFamily="34" charset="0"/>
            </a:rPr>
            <a:t>Review and identify content issues for client </a:t>
          </a:r>
          <a:endParaRPr lang="en-US" sz="1600" dirty="0">
            <a:latin typeface="Tahoma" panose="020B0604030504040204" pitchFamily="34" charset="0"/>
            <a:ea typeface="Tahoma" panose="020B0604030504040204" pitchFamily="34" charset="0"/>
            <a:cs typeface="Tahoma" panose="020B0604030504040204" pitchFamily="34" charset="0"/>
          </a:endParaRPr>
        </a:p>
      </dgm:t>
    </dgm:pt>
    <dgm:pt modelId="{CC458DDD-D4FC-4359-8973-7DFD4C4DDCB8}" type="parTrans" cxnId="{1200D441-C72D-40F5-BFC6-E0B020373468}">
      <dgm:prSet/>
      <dgm:spPr/>
      <dgm:t>
        <a:bodyPr/>
        <a:lstStyle/>
        <a:p>
          <a:endParaRPr lang="en-US"/>
        </a:p>
      </dgm:t>
    </dgm:pt>
    <dgm:pt modelId="{FCAF6955-A888-4363-B422-816D65200B2F}" type="sibTrans" cxnId="{1200D441-C72D-40F5-BFC6-E0B020373468}">
      <dgm:prSet/>
      <dgm:spPr/>
      <dgm:t>
        <a:bodyPr/>
        <a:lstStyle/>
        <a:p>
          <a:endParaRPr lang="en-US"/>
        </a:p>
      </dgm:t>
    </dgm:pt>
    <dgm:pt modelId="{AD0DA198-5622-433B-B1D3-BF53D37C630B}" type="pres">
      <dgm:prSet presAssocID="{51161282-DBD4-4ED4-AA30-027A5E50E116}" presName="Name0" presStyleCnt="0">
        <dgm:presLayoutVars>
          <dgm:dir/>
          <dgm:animLvl val="lvl"/>
          <dgm:resizeHandles val="exact"/>
        </dgm:presLayoutVars>
      </dgm:prSet>
      <dgm:spPr/>
      <dgm:t>
        <a:bodyPr/>
        <a:lstStyle/>
        <a:p>
          <a:endParaRPr lang="en-US"/>
        </a:p>
      </dgm:t>
    </dgm:pt>
    <dgm:pt modelId="{8B1137B6-8CB1-43E5-8427-064EA39C69DD}" type="pres">
      <dgm:prSet presAssocID="{177F386A-BCD9-4437-B061-1938DB349AF1}" presName="composite" presStyleCnt="0"/>
      <dgm:spPr/>
    </dgm:pt>
    <dgm:pt modelId="{DDEE22F5-65F9-45FC-B90D-07A05F375422}" type="pres">
      <dgm:prSet presAssocID="{177F386A-BCD9-4437-B061-1938DB349AF1}" presName="parTx" presStyleLbl="alignNode1" presStyleIdx="0" presStyleCnt="4">
        <dgm:presLayoutVars>
          <dgm:chMax val="0"/>
          <dgm:chPref val="0"/>
          <dgm:bulletEnabled val="1"/>
        </dgm:presLayoutVars>
      </dgm:prSet>
      <dgm:spPr/>
      <dgm:t>
        <a:bodyPr/>
        <a:lstStyle/>
        <a:p>
          <a:endParaRPr lang="en-US"/>
        </a:p>
      </dgm:t>
    </dgm:pt>
    <dgm:pt modelId="{E8801E92-AFE0-4F8F-8104-472BD696CDB7}" type="pres">
      <dgm:prSet presAssocID="{177F386A-BCD9-4437-B061-1938DB349AF1}" presName="desTx" presStyleLbl="alignAccFollowNode1" presStyleIdx="0" presStyleCnt="4">
        <dgm:presLayoutVars>
          <dgm:bulletEnabled val="1"/>
        </dgm:presLayoutVars>
      </dgm:prSet>
      <dgm:spPr/>
      <dgm:t>
        <a:bodyPr/>
        <a:lstStyle/>
        <a:p>
          <a:endParaRPr lang="en-US"/>
        </a:p>
      </dgm:t>
    </dgm:pt>
    <dgm:pt modelId="{205E9FC1-6686-4BA7-AFCC-ED0F83438E67}" type="pres">
      <dgm:prSet presAssocID="{F1643493-2248-426A-A6AB-EBDF42AE2C7D}" presName="space" presStyleCnt="0"/>
      <dgm:spPr/>
    </dgm:pt>
    <dgm:pt modelId="{6F35BF93-4CD2-4EDB-8D1B-DF51690F988C}" type="pres">
      <dgm:prSet presAssocID="{1A76B34E-4065-4B2D-BD70-F8CC37CB50A3}" presName="composite" presStyleCnt="0"/>
      <dgm:spPr/>
    </dgm:pt>
    <dgm:pt modelId="{DF1F800B-ADB9-466A-B612-A131DB5D5A9A}" type="pres">
      <dgm:prSet presAssocID="{1A76B34E-4065-4B2D-BD70-F8CC37CB50A3}" presName="parTx" presStyleLbl="alignNode1" presStyleIdx="1" presStyleCnt="4">
        <dgm:presLayoutVars>
          <dgm:chMax val="0"/>
          <dgm:chPref val="0"/>
          <dgm:bulletEnabled val="1"/>
        </dgm:presLayoutVars>
      </dgm:prSet>
      <dgm:spPr/>
      <dgm:t>
        <a:bodyPr/>
        <a:lstStyle/>
        <a:p>
          <a:endParaRPr lang="en-US"/>
        </a:p>
      </dgm:t>
    </dgm:pt>
    <dgm:pt modelId="{C26E32DE-80D0-4FC8-87E5-073302150ABA}" type="pres">
      <dgm:prSet presAssocID="{1A76B34E-4065-4B2D-BD70-F8CC37CB50A3}" presName="desTx" presStyleLbl="alignAccFollowNode1" presStyleIdx="1" presStyleCnt="4">
        <dgm:presLayoutVars>
          <dgm:bulletEnabled val="1"/>
        </dgm:presLayoutVars>
      </dgm:prSet>
      <dgm:spPr/>
      <dgm:t>
        <a:bodyPr/>
        <a:lstStyle/>
        <a:p>
          <a:endParaRPr lang="en-US"/>
        </a:p>
      </dgm:t>
    </dgm:pt>
    <dgm:pt modelId="{A3A48243-6E96-4894-92F1-242F309D9B7E}" type="pres">
      <dgm:prSet presAssocID="{DDC3BAB5-2259-4025-91CF-2BB906F3E49B}" presName="space" presStyleCnt="0"/>
      <dgm:spPr/>
    </dgm:pt>
    <dgm:pt modelId="{DAC1737F-9B29-485F-870A-7D5BF3014221}" type="pres">
      <dgm:prSet presAssocID="{880230EC-39E8-49FC-B551-C5E706796816}" presName="composite" presStyleCnt="0"/>
      <dgm:spPr/>
    </dgm:pt>
    <dgm:pt modelId="{39A2B17D-F465-498C-AF92-49F299BF719C}" type="pres">
      <dgm:prSet presAssocID="{880230EC-39E8-49FC-B551-C5E706796816}" presName="parTx" presStyleLbl="alignNode1" presStyleIdx="2" presStyleCnt="4">
        <dgm:presLayoutVars>
          <dgm:chMax val="0"/>
          <dgm:chPref val="0"/>
          <dgm:bulletEnabled val="1"/>
        </dgm:presLayoutVars>
      </dgm:prSet>
      <dgm:spPr/>
      <dgm:t>
        <a:bodyPr/>
        <a:lstStyle/>
        <a:p>
          <a:endParaRPr lang="en-US"/>
        </a:p>
      </dgm:t>
    </dgm:pt>
    <dgm:pt modelId="{33642668-B343-446C-BE23-2A4100A995AD}" type="pres">
      <dgm:prSet presAssocID="{880230EC-39E8-49FC-B551-C5E706796816}" presName="desTx" presStyleLbl="alignAccFollowNode1" presStyleIdx="2" presStyleCnt="4">
        <dgm:presLayoutVars>
          <dgm:bulletEnabled val="1"/>
        </dgm:presLayoutVars>
      </dgm:prSet>
      <dgm:spPr/>
      <dgm:t>
        <a:bodyPr/>
        <a:lstStyle/>
        <a:p>
          <a:endParaRPr lang="en-US"/>
        </a:p>
      </dgm:t>
    </dgm:pt>
    <dgm:pt modelId="{16268183-9615-4B2C-BC72-CFC4636D48E2}" type="pres">
      <dgm:prSet presAssocID="{B5F04276-C412-47C3-863A-B088DF27F190}" presName="space" presStyleCnt="0"/>
      <dgm:spPr/>
    </dgm:pt>
    <dgm:pt modelId="{8495E40E-F590-4527-8F19-CF7AD2A1BEFC}" type="pres">
      <dgm:prSet presAssocID="{FF5CE727-87AE-448D-8B44-5A7AF17F912A}" presName="composite" presStyleCnt="0"/>
      <dgm:spPr/>
    </dgm:pt>
    <dgm:pt modelId="{07DEEB33-B0C2-4909-B45C-F3A151A147E0}" type="pres">
      <dgm:prSet presAssocID="{FF5CE727-87AE-448D-8B44-5A7AF17F912A}" presName="parTx" presStyleLbl="alignNode1" presStyleIdx="3" presStyleCnt="4">
        <dgm:presLayoutVars>
          <dgm:chMax val="0"/>
          <dgm:chPref val="0"/>
          <dgm:bulletEnabled val="1"/>
        </dgm:presLayoutVars>
      </dgm:prSet>
      <dgm:spPr/>
      <dgm:t>
        <a:bodyPr/>
        <a:lstStyle/>
        <a:p>
          <a:endParaRPr lang="en-US"/>
        </a:p>
      </dgm:t>
    </dgm:pt>
    <dgm:pt modelId="{771BD149-A02D-4E56-B2CC-3B52292B4F1F}" type="pres">
      <dgm:prSet presAssocID="{FF5CE727-87AE-448D-8B44-5A7AF17F912A}" presName="desTx" presStyleLbl="alignAccFollowNode1" presStyleIdx="3" presStyleCnt="4">
        <dgm:presLayoutVars>
          <dgm:bulletEnabled val="1"/>
        </dgm:presLayoutVars>
      </dgm:prSet>
      <dgm:spPr/>
      <dgm:t>
        <a:bodyPr/>
        <a:lstStyle/>
        <a:p>
          <a:endParaRPr lang="en-US"/>
        </a:p>
      </dgm:t>
    </dgm:pt>
  </dgm:ptLst>
  <dgm:cxnLst>
    <dgm:cxn modelId="{DFD983A5-5E91-4AD4-9E65-A075E1C23FAD}" type="presOf" srcId="{983B2756-38B0-4568-8959-366ED09478A1}" destId="{33642668-B343-446C-BE23-2A4100A995AD}" srcOrd="0" destOrd="3" presId="urn:microsoft.com/office/officeart/2005/8/layout/hList1"/>
    <dgm:cxn modelId="{76D37EA9-2790-4CEE-9047-56DB176451EA}" srcId="{FF5CE727-87AE-448D-8B44-5A7AF17F912A}" destId="{790ADD12-F347-4C65-9F8F-D01A1319BCFB}" srcOrd="0" destOrd="0" parTransId="{0774CB37-5A14-495E-887B-8028B5FD27F7}" sibTransId="{AED3F391-40F9-4A8C-9B85-D5B00B3FB2BD}"/>
    <dgm:cxn modelId="{1200D441-C72D-40F5-BFC6-E0B020373468}" srcId="{1A76B34E-4065-4B2D-BD70-F8CC37CB50A3}" destId="{D7545F91-9B37-454C-96AE-175B2BDC4C6D}" srcOrd="3" destOrd="0" parTransId="{CC458DDD-D4FC-4359-8973-7DFD4C4DDCB8}" sibTransId="{FCAF6955-A888-4363-B422-816D65200B2F}"/>
    <dgm:cxn modelId="{4012AC80-3C81-4497-BF44-20169F896F8E}" type="presOf" srcId="{880230EC-39E8-49FC-B551-C5E706796816}" destId="{39A2B17D-F465-498C-AF92-49F299BF719C}" srcOrd="0" destOrd="0" presId="urn:microsoft.com/office/officeart/2005/8/layout/hList1"/>
    <dgm:cxn modelId="{8FEB94BC-E7DE-493B-AAAA-5D8A4BF56D51}" type="presOf" srcId="{6C5692DD-F743-4861-BB0C-8F535E5E3F5D}" destId="{33642668-B343-446C-BE23-2A4100A995AD}" srcOrd="0" destOrd="1" presId="urn:microsoft.com/office/officeart/2005/8/layout/hList1"/>
    <dgm:cxn modelId="{8B0B825D-A212-4D84-ADBD-0AE8E11B879E}" srcId="{177F386A-BCD9-4437-B061-1938DB349AF1}" destId="{D265B69F-E450-4925-857B-6124EED2095A}" srcOrd="0" destOrd="0" parTransId="{45F86CFB-B959-4FD3-B187-9F878B1C41F5}" sibTransId="{69133358-8CA3-44FF-9089-9430FAC7B05C}"/>
    <dgm:cxn modelId="{5CA3BED2-2699-49B8-ACD7-40A7F42CAE5E}" type="presOf" srcId="{B166EDB0-7BE5-4131-8001-D4393FDAFB5F}" destId="{E8801E92-AFE0-4F8F-8104-472BD696CDB7}" srcOrd="0" destOrd="3" presId="urn:microsoft.com/office/officeart/2005/8/layout/hList1"/>
    <dgm:cxn modelId="{786BAFFC-BC67-48B5-90F2-15B1D3A40D05}" type="presOf" srcId="{B8F74291-7F30-4037-BEA1-F05FB80DD9BF}" destId="{E8801E92-AFE0-4F8F-8104-472BD696CDB7}" srcOrd="0" destOrd="1" presId="urn:microsoft.com/office/officeart/2005/8/layout/hList1"/>
    <dgm:cxn modelId="{0255A737-829F-43E8-9D19-FCD953AB0D1F}" srcId="{B8F74291-7F30-4037-BEA1-F05FB80DD9BF}" destId="{1C1617B2-AA73-47F8-B21E-A0308E00E328}" srcOrd="2" destOrd="0" parTransId="{19E22452-EF9E-45B3-A8CF-C39F9F266AEC}" sibTransId="{072C5E0E-5326-40FC-B59B-9D77F4B0BEB6}"/>
    <dgm:cxn modelId="{73D0CD15-93FB-4F5F-8E3F-E77B94836B1B}" type="presOf" srcId="{E947FB05-8128-45D0-BE8E-63351938BDEF}" destId="{33642668-B343-446C-BE23-2A4100A995AD}" srcOrd="0" destOrd="4" presId="urn:microsoft.com/office/officeart/2005/8/layout/hList1"/>
    <dgm:cxn modelId="{1D4FBAFA-136A-4760-9133-6F8D0D1BB402}" srcId="{1A76B34E-4065-4B2D-BD70-F8CC37CB50A3}" destId="{C88AEA0D-0D26-4FAD-8892-837BFEAC5FE9}" srcOrd="0" destOrd="0" parTransId="{001FC5BD-055D-44C3-BD27-90CEF71A4E64}" sibTransId="{43F89CCD-05ED-43AF-A719-83C071E198DC}"/>
    <dgm:cxn modelId="{A2CB9B6A-2743-40BB-9551-5838BD83DF31}" srcId="{0FCCF03D-C725-47C4-A655-42A41E06D032}" destId="{E947FB05-8128-45D0-BE8E-63351938BDEF}" srcOrd="3" destOrd="0" parTransId="{F948A263-63DD-412E-9227-A7F6B6DA2646}" sibTransId="{1AA2BF0E-2EF9-4CDF-8D57-537684E9EB6F}"/>
    <dgm:cxn modelId="{CD32224F-FDC7-4879-BA3D-366974FBC8F7}" srcId="{B8F74291-7F30-4037-BEA1-F05FB80DD9BF}" destId="{8CB4FA23-9648-4546-87AE-02FEB7801A7D}" srcOrd="0" destOrd="0" parTransId="{324D1CE7-AC41-4082-A04F-35C28ED2F83E}" sibTransId="{5E86B016-26A2-4FE0-B4A9-FC35CD48F5D9}"/>
    <dgm:cxn modelId="{CDBACA75-053B-4AFC-94B3-DCCD1CD88B61}" type="presOf" srcId="{D7545F91-9B37-454C-96AE-175B2BDC4C6D}" destId="{C26E32DE-80D0-4FC8-87E5-073302150ABA}" srcOrd="0" destOrd="3" presId="urn:microsoft.com/office/officeart/2005/8/layout/hList1"/>
    <dgm:cxn modelId="{E895FBF9-7DA4-4A33-B9E4-8A4239AB9853}" type="presOf" srcId="{C88AEA0D-0D26-4FAD-8892-837BFEAC5FE9}" destId="{C26E32DE-80D0-4FC8-87E5-073302150ABA}" srcOrd="0" destOrd="0" presId="urn:microsoft.com/office/officeart/2005/8/layout/hList1"/>
    <dgm:cxn modelId="{1CD253ED-DCE9-493A-B361-5766C52412E6}" type="presOf" srcId="{8502B9D5-236E-402E-A993-D8E03E0D576F}" destId="{C26E32DE-80D0-4FC8-87E5-073302150ABA}" srcOrd="0" destOrd="2" presId="urn:microsoft.com/office/officeart/2005/8/layout/hList1"/>
    <dgm:cxn modelId="{0A764E8E-6BCD-4612-B130-514180CC78A0}" type="presOf" srcId="{8CB4FA23-9648-4546-87AE-02FEB7801A7D}" destId="{E8801E92-AFE0-4F8F-8104-472BD696CDB7}" srcOrd="0" destOrd="2" presId="urn:microsoft.com/office/officeart/2005/8/layout/hList1"/>
    <dgm:cxn modelId="{9F64C80D-FD11-4971-8548-D3A5DF0F015C}" type="presOf" srcId="{1A76B34E-4065-4B2D-BD70-F8CC37CB50A3}" destId="{DF1F800B-ADB9-466A-B612-A131DB5D5A9A}" srcOrd="0" destOrd="0" presId="urn:microsoft.com/office/officeart/2005/8/layout/hList1"/>
    <dgm:cxn modelId="{CD376E92-6CB6-4D92-8E92-B9C626448C7E}" srcId="{51161282-DBD4-4ED4-AA30-027A5E50E116}" destId="{177F386A-BCD9-4437-B061-1938DB349AF1}" srcOrd="0" destOrd="0" parTransId="{A8D384BD-4AE4-441A-A944-49ABA0CDFA66}" sibTransId="{F1643493-2248-426A-A6AB-EBDF42AE2C7D}"/>
    <dgm:cxn modelId="{89F8D8E9-B14F-4311-934C-6C29C15C9B23}" srcId="{1A76B34E-4065-4B2D-BD70-F8CC37CB50A3}" destId="{8502B9D5-236E-402E-A993-D8E03E0D576F}" srcOrd="2" destOrd="0" parTransId="{AE1B2EAE-DCB0-42EC-905E-BBE98BF9A2B6}" sibTransId="{BA684D24-C989-4CBE-A7BD-9B3D7023532B}"/>
    <dgm:cxn modelId="{065D2C90-25BD-4A2C-9057-2B79F31B0F1F}" type="presOf" srcId="{0FCCF03D-C725-47C4-A655-42A41E06D032}" destId="{33642668-B343-446C-BE23-2A4100A995AD}" srcOrd="0" destOrd="0" presId="urn:microsoft.com/office/officeart/2005/8/layout/hList1"/>
    <dgm:cxn modelId="{EE9668C6-B872-4240-B485-268C82EC9B3F}" srcId="{0FCCF03D-C725-47C4-A655-42A41E06D032}" destId="{A091A36B-D0EA-4185-A577-FB4020C8B972}" srcOrd="1" destOrd="0" parTransId="{ED727BFF-F42B-40E0-B5C6-2AC0C70E321F}" sibTransId="{90D39F4E-4827-4F9A-BD74-BED2AF2D0E3F}"/>
    <dgm:cxn modelId="{ACD5AE2E-3270-44BC-9EBE-241C5E828CE5}" srcId="{B8F74291-7F30-4037-BEA1-F05FB80DD9BF}" destId="{7D3C642C-6CF8-4020-8D2D-6FF2E46EBC44}" srcOrd="3" destOrd="0" parTransId="{C18BE6D9-D2E9-47B5-AE50-E113D4EEF3EB}" sibTransId="{BEE7E985-8A4E-4947-AF2A-71D94BA1039B}"/>
    <dgm:cxn modelId="{8A2E8BBF-789D-42CD-8EF9-675FABAE0691}" type="presOf" srcId="{51161282-DBD4-4ED4-AA30-027A5E50E116}" destId="{AD0DA198-5622-433B-B1D3-BF53D37C630B}" srcOrd="0" destOrd="0" presId="urn:microsoft.com/office/officeart/2005/8/layout/hList1"/>
    <dgm:cxn modelId="{64F165F9-6A4F-4862-A5B5-4FB1FF7E2A87}" type="presOf" srcId="{7D3C642C-6CF8-4020-8D2D-6FF2E46EBC44}" destId="{E8801E92-AFE0-4F8F-8104-472BD696CDB7}" srcOrd="0" destOrd="5" presId="urn:microsoft.com/office/officeart/2005/8/layout/hList1"/>
    <dgm:cxn modelId="{09CA578F-768F-435E-84D5-135D20E6AB60}" type="presOf" srcId="{D265B69F-E450-4925-857B-6124EED2095A}" destId="{E8801E92-AFE0-4F8F-8104-472BD696CDB7}" srcOrd="0" destOrd="0" presId="urn:microsoft.com/office/officeart/2005/8/layout/hList1"/>
    <dgm:cxn modelId="{92E82EC0-0698-41E5-997B-B941E131E8CC}" type="presOf" srcId="{6131C58E-5EF3-4C0A-A1D8-EA977BE097DE}" destId="{C26E32DE-80D0-4FC8-87E5-073302150ABA}" srcOrd="0" destOrd="1" presId="urn:microsoft.com/office/officeart/2005/8/layout/hList1"/>
    <dgm:cxn modelId="{5B9493D6-7B79-4A0E-928A-7684C398769F}" type="presOf" srcId="{790ADD12-F347-4C65-9F8F-D01A1319BCFB}" destId="{771BD149-A02D-4E56-B2CC-3B52292B4F1F}" srcOrd="0" destOrd="0" presId="urn:microsoft.com/office/officeart/2005/8/layout/hList1"/>
    <dgm:cxn modelId="{74D13428-28D8-4EFE-986A-DA580FB08652}" type="presOf" srcId="{1C1617B2-AA73-47F8-B21E-A0308E00E328}" destId="{E8801E92-AFE0-4F8F-8104-472BD696CDB7}" srcOrd="0" destOrd="4" presId="urn:microsoft.com/office/officeart/2005/8/layout/hList1"/>
    <dgm:cxn modelId="{63035246-ABC3-4C7E-8646-11B5F5C81089}" srcId="{B8F74291-7F30-4037-BEA1-F05FB80DD9BF}" destId="{B166EDB0-7BE5-4131-8001-D4393FDAFB5F}" srcOrd="1" destOrd="0" parTransId="{C93231D5-3FFA-49EC-8014-F4F0A816A2E5}" sibTransId="{59041CB1-9E97-45C1-87BC-78A5EC41A149}"/>
    <dgm:cxn modelId="{53748FF0-89E0-47BA-9B22-42FBDD7DC9E2}" srcId="{880230EC-39E8-49FC-B551-C5E706796816}" destId="{0FCCF03D-C725-47C4-A655-42A41E06D032}" srcOrd="0" destOrd="0" parTransId="{92696EB7-4876-4B62-A1B6-FA624E3BE9D0}" sibTransId="{5FB43489-7BDF-42AD-8912-A08219B3729C}"/>
    <dgm:cxn modelId="{7BC98364-7EF8-4789-BE8A-ACE0430CEEE4}" type="presOf" srcId="{A091A36B-D0EA-4185-A577-FB4020C8B972}" destId="{33642668-B343-446C-BE23-2A4100A995AD}" srcOrd="0" destOrd="2" presId="urn:microsoft.com/office/officeart/2005/8/layout/hList1"/>
    <dgm:cxn modelId="{6D3BCACA-0C51-4AA6-B842-421EE21AA2B2}" srcId="{0FCCF03D-C725-47C4-A655-42A41E06D032}" destId="{983B2756-38B0-4568-8959-366ED09478A1}" srcOrd="2" destOrd="0" parTransId="{E9A324C3-C391-4C89-AEBE-AE0968C9D42A}" sibTransId="{DB731688-D39E-4DB0-9D1F-FDC506FD3C13}"/>
    <dgm:cxn modelId="{8AB1A99D-1CF4-466A-80B3-4BD077B9E88F}" srcId="{51161282-DBD4-4ED4-AA30-027A5E50E116}" destId="{1A76B34E-4065-4B2D-BD70-F8CC37CB50A3}" srcOrd="1" destOrd="0" parTransId="{91C42015-2B39-47F9-92D1-88333DC6C9D9}" sibTransId="{DDC3BAB5-2259-4025-91CF-2BB906F3E49B}"/>
    <dgm:cxn modelId="{57875A26-B11D-4EA4-AFB8-BC3C0F58FB8A}" type="presOf" srcId="{FF5CE727-87AE-448D-8B44-5A7AF17F912A}" destId="{07DEEB33-B0C2-4909-B45C-F3A151A147E0}" srcOrd="0" destOrd="0" presId="urn:microsoft.com/office/officeart/2005/8/layout/hList1"/>
    <dgm:cxn modelId="{8354C9B4-6D9A-4890-B349-2085B5856C0E}" srcId="{51161282-DBD4-4ED4-AA30-027A5E50E116}" destId="{880230EC-39E8-49FC-B551-C5E706796816}" srcOrd="2" destOrd="0" parTransId="{1CB24AA3-D076-4E28-8C0A-EE9FD56FA456}" sibTransId="{B5F04276-C412-47C3-863A-B088DF27F190}"/>
    <dgm:cxn modelId="{0965118A-6D75-415F-A5C9-7C2E5D861C99}" srcId="{1A76B34E-4065-4B2D-BD70-F8CC37CB50A3}" destId="{6131C58E-5EF3-4C0A-A1D8-EA977BE097DE}" srcOrd="1" destOrd="0" parTransId="{24BCFE18-9261-4176-A8A6-A75A70BFC764}" sibTransId="{3609352B-3AE6-440B-8127-930332C9923E}"/>
    <dgm:cxn modelId="{C0F72246-7D0A-4F39-B369-160830883F84}" srcId="{177F386A-BCD9-4437-B061-1938DB349AF1}" destId="{B8F74291-7F30-4037-BEA1-F05FB80DD9BF}" srcOrd="1" destOrd="0" parTransId="{9723F58A-4513-497D-A15C-69EA27EAF9BE}" sibTransId="{9B0BA042-36BE-41B6-8305-7DE540FD730D}"/>
    <dgm:cxn modelId="{ED82EF4A-A139-437D-ADAC-F906C5C10E08}" srcId="{0FCCF03D-C725-47C4-A655-42A41E06D032}" destId="{6C5692DD-F743-4861-BB0C-8F535E5E3F5D}" srcOrd="0" destOrd="0" parTransId="{80995E8D-D9A8-4E0B-B7E6-7B0A13D9BBEF}" sibTransId="{0FF4B8B8-B6AF-443D-A872-ED1FFE26F097}"/>
    <dgm:cxn modelId="{D1A74CDB-8E47-4A54-8B26-63520F36EE0C}" srcId="{51161282-DBD4-4ED4-AA30-027A5E50E116}" destId="{FF5CE727-87AE-448D-8B44-5A7AF17F912A}" srcOrd="3" destOrd="0" parTransId="{C4A9A5D9-DF11-4C64-A027-51505C2CE264}" sibTransId="{4D204657-0143-43EF-988A-13105317124A}"/>
    <dgm:cxn modelId="{BCBD950C-BFB3-4583-B309-C0B0DEB7F39C}" type="presOf" srcId="{177F386A-BCD9-4437-B061-1938DB349AF1}" destId="{DDEE22F5-65F9-45FC-B90D-07A05F375422}" srcOrd="0" destOrd="0" presId="urn:microsoft.com/office/officeart/2005/8/layout/hList1"/>
    <dgm:cxn modelId="{A1FF7486-F58B-4401-908D-8AB706F73DBA}" type="presParOf" srcId="{AD0DA198-5622-433B-B1D3-BF53D37C630B}" destId="{8B1137B6-8CB1-43E5-8427-064EA39C69DD}" srcOrd="0" destOrd="0" presId="urn:microsoft.com/office/officeart/2005/8/layout/hList1"/>
    <dgm:cxn modelId="{330A2D58-94D2-4DB5-B064-1845E0168C43}" type="presParOf" srcId="{8B1137B6-8CB1-43E5-8427-064EA39C69DD}" destId="{DDEE22F5-65F9-45FC-B90D-07A05F375422}" srcOrd="0" destOrd="0" presId="urn:microsoft.com/office/officeart/2005/8/layout/hList1"/>
    <dgm:cxn modelId="{20EF8378-25F0-4D3E-A61E-C3DCEDA25341}" type="presParOf" srcId="{8B1137B6-8CB1-43E5-8427-064EA39C69DD}" destId="{E8801E92-AFE0-4F8F-8104-472BD696CDB7}" srcOrd="1" destOrd="0" presId="urn:microsoft.com/office/officeart/2005/8/layout/hList1"/>
    <dgm:cxn modelId="{69ECE657-8E8C-4C9C-8FDF-180487D62BCC}" type="presParOf" srcId="{AD0DA198-5622-433B-B1D3-BF53D37C630B}" destId="{205E9FC1-6686-4BA7-AFCC-ED0F83438E67}" srcOrd="1" destOrd="0" presId="urn:microsoft.com/office/officeart/2005/8/layout/hList1"/>
    <dgm:cxn modelId="{A2590AC9-9EA3-4EE3-A7BC-AE495E315029}" type="presParOf" srcId="{AD0DA198-5622-433B-B1D3-BF53D37C630B}" destId="{6F35BF93-4CD2-4EDB-8D1B-DF51690F988C}" srcOrd="2" destOrd="0" presId="urn:microsoft.com/office/officeart/2005/8/layout/hList1"/>
    <dgm:cxn modelId="{B36BA23E-4ACF-45F2-BF9F-30A49F9AD196}" type="presParOf" srcId="{6F35BF93-4CD2-4EDB-8D1B-DF51690F988C}" destId="{DF1F800B-ADB9-466A-B612-A131DB5D5A9A}" srcOrd="0" destOrd="0" presId="urn:microsoft.com/office/officeart/2005/8/layout/hList1"/>
    <dgm:cxn modelId="{3351C135-BF35-439D-9438-D07C18CAC339}" type="presParOf" srcId="{6F35BF93-4CD2-4EDB-8D1B-DF51690F988C}" destId="{C26E32DE-80D0-4FC8-87E5-073302150ABA}" srcOrd="1" destOrd="0" presId="urn:microsoft.com/office/officeart/2005/8/layout/hList1"/>
    <dgm:cxn modelId="{55FE6B8D-92EB-4D8B-A96A-C055C882A153}" type="presParOf" srcId="{AD0DA198-5622-433B-B1D3-BF53D37C630B}" destId="{A3A48243-6E96-4894-92F1-242F309D9B7E}" srcOrd="3" destOrd="0" presId="urn:microsoft.com/office/officeart/2005/8/layout/hList1"/>
    <dgm:cxn modelId="{23EC5276-771F-48C6-B60B-1C87E34BDEC8}" type="presParOf" srcId="{AD0DA198-5622-433B-B1D3-BF53D37C630B}" destId="{DAC1737F-9B29-485F-870A-7D5BF3014221}" srcOrd="4" destOrd="0" presId="urn:microsoft.com/office/officeart/2005/8/layout/hList1"/>
    <dgm:cxn modelId="{0D9557E7-C50F-4415-8987-FDDD27A1DA95}" type="presParOf" srcId="{DAC1737F-9B29-485F-870A-7D5BF3014221}" destId="{39A2B17D-F465-498C-AF92-49F299BF719C}" srcOrd="0" destOrd="0" presId="urn:microsoft.com/office/officeart/2005/8/layout/hList1"/>
    <dgm:cxn modelId="{B1BED2E4-4102-46FC-A2C1-B82D99541AA0}" type="presParOf" srcId="{DAC1737F-9B29-485F-870A-7D5BF3014221}" destId="{33642668-B343-446C-BE23-2A4100A995AD}" srcOrd="1" destOrd="0" presId="urn:microsoft.com/office/officeart/2005/8/layout/hList1"/>
    <dgm:cxn modelId="{56BD510A-D81E-47C0-B845-1E6D91B0EE04}" type="presParOf" srcId="{AD0DA198-5622-433B-B1D3-BF53D37C630B}" destId="{16268183-9615-4B2C-BC72-CFC4636D48E2}" srcOrd="5" destOrd="0" presId="urn:microsoft.com/office/officeart/2005/8/layout/hList1"/>
    <dgm:cxn modelId="{8A8CFBCD-708A-4FC0-BC52-A223A0C195F7}" type="presParOf" srcId="{AD0DA198-5622-433B-B1D3-BF53D37C630B}" destId="{8495E40E-F590-4527-8F19-CF7AD2A1BEFC}" srcOrd="6" destOrd="0" presId="urn:microsoft.com/office/officeart/2005/8/layout/hList1"/>
    <dgm:cxn modelId="{A8C7DAB7-3BCD-413C-8CED-1B6A8458763E}" type="presParOf" srcId="{8495E40E-F590-4527-8F19-CF7AD2A1BEFC}" destId="{07DEEB33-B0C2-4909-B45C-F3A151A147E0}" srcOrd="0" destOrd="0" presId="urn:microsoft.com/office/officeart/2005/8/layout/hList1"/>
    <dgm:cxn modelId="{4A473C29-26F0-4427-9328-DCF0A1CC25EB}" type="presParOf" srcId="{8495E40E-F590-4527-8F19-CF7AD2A1BEFC}" destId="{771BD149-A02D-4E56-B2CC-3B52292B4F1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85A867-F673-4D52-9B39-7F64319062E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C0FBA88-30F3-4AA4-BAA2-B5290A950E86}">
      <dgm:prSet phldrT="[Text]" custT="1"/>
      <dgm:spPr>
        <a:solidFill>
          <a:srgbClr val="77C1E3"/>
        </a:solidFill>
        <a:ln>
          <a:solidFill>
            <a:srgbClr val="77C1E3"/>
          </a:solidFill>
        </a:ln>
      </dgm:spPr>
      <dgm:t>
        <a:bodyPr/>
        <a:lstStyle/>
        <a:p>
          <a:pPr algn="l"/>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Perceivable</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12C73036-54FC-4BFF-8214-A45DB7FFBB2E}" type="parTrans" cxnId="{A7DC54F1-30A1-4776-AE08-38FB1AF8CA86}">
      <dgm:prSet/>
      <dgm:spPr/>
      <dgm:t>
        <a:bodyPr/>
        <a:lstStyle/>
        <a:p>
          <a:endParaRPr lang="en-US"/>
        </a:p>
      </dgm:t>
    </dgm:pt>
    <dgm:pt modelId="{A35E0CB2-08B0-4037-A0C0-7743C01532FF}" type="sibTrans" cxnId="{A7DC54F1-30A1-4776-AE08-38FB1AF8CA86}">
      <dgm:prSet/>
      <dgm:spPr/>
      <dgm:t>
        <a:bodyPr/>
        <a:lstStyle/>
        <a:p>
          <a:endParaRPr lang="en-US"/>
        </a:p>
      </dgm:t>
    </dgm:pt>
    <dgm:pt modelId="{F6F0E10D-CC94-4EAB-BF65-706778A76A3E}">
      <dgm:prSet phldrT="[Text]" custT="1"/>
      <dgm:spPr>
        <a:noFill/>
        <a:ln>
          <a:solidFill>
            <a:srgbClr val="77C1E3">
              <a:alpha val="90000"/>
            </a:srgbClr>
          </a:solidFill>
        </a:ln>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 Provide text alternatives for non-text content</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8FB6F223-BE23-4DBF-B42D-ED6E4836FD6A}" type="parTrans" cxnId="{C9901E6F-AB7A-4CB5-9F78-E08D36624DCF}">
      <dgm:prSet/>
      <dgm:spPr/>
      <dgm:t>
        <a:bodyPr/>
        <a:lstStyle/>
        <a:p>
          <a:endParaRPr lang="en-US"/>
        </a:p>
      </dgm:t>
    </dgm:pt>
    <dgm:pt modelId="{610B9150-6DC0-41A9-BBD4-40B5FBE3DEF2}" type="sibTrans" cxnId="{C9901E6F-AB7A-4CB5-9F78-E08D36624DCF}">
      <dgm:prSet/>
      <dgm:spPr/>
      <dgm:t>
        <a:bodyPr/>
        <a:lstStyle/>
        <a:p>
          <a:endParaRPr lang="en-US"/>
        </a:p>
      </dgm:t>
    </dgm:pt>
    <dgm:pt modelId="{7732BAE7-B100-4A86-AB6F-F1196FAEDA3A}">
      <dgm:prSet phldrT="[Text]" custT="1"/>
      <dgm:spPr>
        <a:noFill/>
        <a:ln>
          <a:solidFill>
            <a:srgbClr val="77C1E3">
              <a:alpha val="90000"/>
            </a:srgbClr>
          </a:solidFill>
        </a:ln>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 Make it easier for users to see and hear content</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95188B74-974E-4976-8EB5-A9D974C1B7AA}" type="parTrans" cxnId="{3D99C17B-1BDE-447A-86E0-1EC65CD8A86C}">
      <dgm:prSet/>
      <dgm:spPr/>
      <dgm:t>
        <a:bodyPr/>
        <a:lstStyle/>
        <a:p>
          <a:endParaRPr lang="en-US"/>
        </a:p>
      </dgm:t>
    </dgm:pt>
    <dgm:pt modelId="{8F81DAA2-D137-41D2-A110-D01575068C2F}" type="sibTrans" cxnId="{3D99C17B-1BDE-447A-86E0-1EC65CD8A86C}">
      <dgm:prSet/>
      <dgm:spPr/>
      <dgm:t>
        <a:bodyPr/>
        <a:lstStyle/>
        <a:p>
          <a:endParaRPr lang="en-US"/>
        </a:p>
      </dgm:t>
    </dgm:pt>
    <dgm:pt modelId="{6001D18A-DC6D-4319-91CF-16087B306C26}">
      <dgm:prSet phldrT="[Text]" custT="1"/>
      <dgm:spPr>
        <a:solidFill>
          <a:srgbClr val="77C1E3"/>
        </a:solidFill>
        <a:ln>
          <a:solidFill>
            <a:srgbClr val="77C1E3"/>
          </a:solidFill>
        </a:ln>
      </dgm:spPr>
      <dgm:t>
        <a:bodyPr/>
        <a:lstStyle/>
        <a:p>
          <a:pPr algn="l"/>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Operable</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A68B62D0-AC6E-46B0-B9B3-2A5CB8FAD3D7}" type="parTrans" cxnId="{AFCE8BB5-4BD5-4ED2-B94A-572A607BB178}">
      <dgm:prSet/>
      <dgm:spPr/>
      <dgm:t>
        <a:bodyPr/>
        <a:lstStyle/>
        <a:p>
          <a:endParaRPr lang="en-US"/>
        </a:p>
      </dgm:t>
    </dgm:pt>
    <dgm:pt modelId="{C7956DE0-E553-49CD-A0C5-D619A77C14F1}" type="sibTrans" cxnId="{AFCE8BB5-4BD5-4ED2-B94A-572A607BB178}">
      <dgm:prSet/>
      <dgm:spPr/>
      <dgm:t>
        <a:bodyPr/>
        <a:lstStyle/>
        <a:p>
          <a:endParaRPr lang="en-US"/>
        </a:p>
      </dgm:t>
    </dgm:pt>
    <dgm:pt modelId="{583F5403-09FE-403E-A5D9-6DF60EC9F9EC}">
      <dgm:prSet phldrT="[Text]" custT="1"/>
      <dgm:spPr>
        <a:noFill/>
        <a:ln>
          <a:solidFill>
            <a:srgbClr val="77C1E3">
              <a:alpha val="90000"/>
            </a:srgbClr>
          </a:solidFill>
        </a:ln>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 Make all functionality available from a keyboard</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3131EAF8-0512-46B6-AF0B-5C4B1827AEEB}" type="parTrans" cxnId="{8343959C-121F-4907-AF06-26A442822158}">
      <dgm:prSet/>
      <dgm:spPr/>
      <dgm:t>
        <a:bodyPr/>
        <a:lstStyle/>
        <a:p>
          <a:endParaRPr lang="en-US"/>
        </a:p>
      </dgm:t>
    </dgm:pt>
    <dgm:pt modelId="{FCF00E76-5CB6-4F96-B556-2DC46317F7AA}" type="sibTrans" cxnId="{8343959C-121F-4907-AF06-26A442822158}">
      <dgm:prSet/>
      <dgm:spPr/>
      <dgm:t>
        <a:bodyPr/>
        <a:lstStyle/>
        <a:p>
          <a:endParaRPr lang="en-US"/>
        </a:p>
      </dgm:t>
    </dgm:pt>
    <dgm:pt modelId="{6C65A406-E930-4DF5-A2FC-F611FE47C174}">
      <dgm:prSet phldrT="[Text]" custT="1"/>
      <dgm:spPr>
        <a:noFill/>
        <a:ln>
          <a:solidFill>
            <a:srgbClr val="77C1E3">
              <a:alpha val="90000"/>
            </a:srgbClr>
          </a:solidFill>
        </a:ln>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 Give users enough time to read and use content</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4B15EA54-3E63-41D6-B0B5-0E50A1576F43}" type="parTrans" cxnId="{FC76E28B-B188-4E17-9B5A-72630857BCD2}">
      <dgm:prSet/>
      <dgm:spPr/>
      <dgm:t>
        <a:bodyPr/>
        <a:lstStyle/>
        <a:p>
          <a:endParaRPr lang="en-US"/>
        </a:p>
      </dgm:t>
    </dgm:pt>
    <dgm:pt modelId="{757A3239-C3D5-4ACA-B97E-C3DC85BCEF02}" type="sibTrans" cxnId="{FC76E28B-B188-4E17-9B5A-72630857BCD2}">
      <dgm:prSet/>
      <dgm:spPr/>
      <dgm:t>
        <a:bodyPr/>
        <a:lstStyle/>
        <a:p>
          <a:endParaRPr lang="en-US"/>
        </a:p>
      </dgm:t>
    </dgm:pt>
    <dgm:pt modelId="{B1B897DB-FD7F-4A69-B13B-E0AA1FD8422B}">
      <dgm:prSet phldrT="[Text]" custT="1"/>
      <dgm:spPr>
        <a:solidFill>
          <a:srgbClr val="77C1E3"/>
        </a:solidFill>
        <a:ln>
          <a:solidFill>
            <a:srgbClr val="77C1E3"/>
          </a:solidFill>
        </a:ln>
      </dgm:spPr>
      <dgm:t>
        <a:bodyPr/>
        <a:lstStyle/>
        <a:p>
          <a:pPr algn="l"/>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Understandable</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1A85FCCE-39E9-4A93-B769-30DBD6991C4A}" type="parTrans" cxnId="{65E0957D-55D0-4C32-B455-77D368255A2A}">
      <dgm:prSet/>
      <dgm:spPr/>
      <dgm:t>
        <a:bodyPr/>
        <a:lstStyle/>
        <a:p>
          <a:endParaRPr lang="en-US"/>
        </a:p>
      </dgm:t>
    </dgm:pt>
    <dgm:pt modelId="{1BC3C349-D649-4167-9101-183AD7119A7E}" type="sibTrans" cxnId="{65E0957D-55D0-4C32-B455-77D368255A2A}">
      <dgm:prSet/>
      <dgm:spPr/>
      <dgm:t>
        <a:bodyPr/>
        <a:lstStyle/>
        <a:p>
          <a:endParaRPr lang="en-US"/>
        </a:p>
      </dgm:t>
    </dgm:pt>
    <dgm:pt modelId="{C129A86C-16C6-4E33-8FE2-24E906F88F9B}">
      <dgm:prSet phldrT="[Text]" custT="1"/>
      <dgm:spPr>
        <a:noFill/>
        <a:ln>
          <a:solidFill>
            <a:srgbClr val="77C1E3">
              <a:alpha val="90000"/>
            </a:srgbClr>
          </a:solidFill>
        </a:ln>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 Make text readable and understandable</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9855916F-C4D4-4BE2-B91A-99AB25C68057}" type="parTrans" cxnId="{F367C637-B08D-40B7-A9D7-37B0023ADB6F}">
      <dgm:prSet/>
      <dgm:spPr/>
      <dgm:t>
        <a:bodyPr/>
        <a:lstStyle/>
        <a:p>
          <a:endParaRPr lang="en-US"/>
        </a:p>
      </dgm:t>
    </dgm:pt>
    <dgm:pt modelId="{0B1D387B-DA72-4007-9DC5-0399E1208ADB}" type="sibTrans" cxnId="{F367C637-B08D-40B7-A9D7-37B0023ADB6F}">
      <dgm:prSet/>
      <dgm:spPr/>
      <dgm:t>
        <a:bodyPr/>
        <a:lstStyle/>
        <a:p>
          <a:endParaRPr lang="en-US"/>
        </a:p>
      </dgm:t>
    </dgm:pt>
    <dgm:pt modelId="{664C6E3A-B7AA-4D31-A1F1-99019497185D}">
      <dgm:prSet phldrT="[Text]" custT="1"/>
      <dgm:spPr>
        <a:solidFill>
          <a:srgbClr val="77C1E3"/>
        </a:solidFill>
        <a:ln>
          <a:solidFill>
            <a:srgbClr val="77C1E3"/>
          </a:solidFill>
        </a:ln>
      </dgm:spPr>
      <dgm:t>
        <a:bodyPr/>
        <a:lstStyle/>
        <a:p>
          <a:pPr algn="l"/>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Robust</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DC9DC91F-0505-475E-BC49-7EC5ABF1670D}" type="parTrans" cxnId="{23157106-E8B5-4853-A549-16338B50E19C}">
      <dgm:prSet/>
      <dgm:spPr/>
      <dgm:t>
        <a:bodyPr/>
        <a:lstStyle/>
        <a:p>
          <a:endParaRPr lang="en-US"/>
        </a:p>
      </dgm:t>
    </dgm:pt>
    <dgm:pt modelId="{8EBD8D09-1476-4D79-84F9-52B05A80939C}" type="sibTrans" cxnId="{23157106-E8B5-4853-A549-16338B50E19C}">
      <dgm:prSet/>
      <dgm:spPr/>
      <dgm:t>
        <a:bodyPr/>
        <a:lstStyle/>
        <a:p>
          <a:endParaRPr lang="en-US"/>
        </a:p>
      </dgm:t>
    </dgm:pt>
    <dgm:pt modelId="{849CD0E4-0569-46E9-9E60-74135CCDDEDE}">
      <dgm:prSet phldrT="[Text]" custT="1"/>
      <dgm:spPr>
        <a:noFill/>
        <a:ln>
          <a:solidFill>
            <a:srgbClr val="77C1E3">
              <a:alpha val="90000"/>
            </a:srgbClr>
          </a:solidFill>
        </a:ln>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 Provide captions and other alternatives for multimedia</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A8D8AC61-D3A3-4EA3-9976-D8EB3A4BBE7A}" type="parTrans" cxnId="{32FAFEB8-E680-4AAE-BFF3-6E9D6910F054}">
      <dgm:prSet/>
      <dgm:spPr/>
      <dgm:t>
        <a:bodyPr/>
        <a:lstStyle/>
        <a:p>
          <a:endParaRPr lang="en-US"/>
        </a:p>
      </dgm:t>
    </dgm:pt>
    <dgm:pt modelId="{14EABDEB-6E16-423C-9A2C-3A945FCF953B}" type="sibTrans" cxnId="{32FAFEB8-E680-4AAE-BFF3-6E9D6910F054}">
      <dgm:prSet/>
      <dgm:spPr/>
      <dgm:t>
        <a:bodyPr/>
        <a:lstStyle/>
        <a:p>
          <a:endParaRPr lang="en-US"/>
        </a:p>
      </dgm:t>
    </dgm:pt>
    <dgm:pt modelId="{55B9C6AB-91AE-4B20-B750-C1F2BFF6B08A}">
      <dgm:prSet phldrT="[Text]" custT="1"/>
      <dgm:spPr>
        <a:noFill/>
        <a:ln>
          <a:solidFill>
            <a:srgbClr val="77C1E3">
              <a:alpha val="90000"/>
            </a:srgbClr>
          </a:solidFill>
        </a:ln>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 Present content in different ways without losing meaning</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6389CEEA-7F93-44E8-8C3B-EF2078FE0D21}" type="parTrans" cxnId="{7999EE10-44D5-4C04-8917-C4BC35FFBC9B}">
      <dgm:prSet/>
      <dgm:spPr/>
      <dgm:t>
        <a:bodyPr/>
        <a:lstStyle/>
        <a:p>
          <a:endParaRPr lang="en-US"/>
        </a:p>
      </dgm:t>
    </dgm:pt>
    <dgm:pt modelId="{D1481665-BAE9-499D-BE6E-9AECBC81D706}" type="sibTrans" cxnId="{7999EE10-44D5-4C04-8917-C4BC35FFBC9B}">
      <dgm:prSet/>
      <dgm:spPr/>
      <dgm:t>
        <a:bodyPr/>
        <a:lstStyle/>
        <a:p>
          <a:endParaRPr lang="en-US"/>
        </a:p>
      </dgm:t>
    </dgm:pt>
    <dgm:pt modelId="{A0379560-5C84-4D68-A67E-E2EE34B23083}">
      <dgm:prSet phldrT="[Text]" custT="1"/>
      <dgm:spPr>
        <a:noFill/>
        <a:ln>
          <a:solidFill>
            <a:srgbClr val="77C1E3">
              <a:alpha val="90000"/>
            </a:srgbClr>
          </a:solidFill>
        </a:ln>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 Do not use content that causes seizures</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DC0A8E5F-F5E4-44E7-947B-7D172B7D5BC2}" type="parTrans" cxnId="{956B64A8-A728-4D7E-BFB5-E16A78A49209}">
      <dgm:prSet/>
      <dgm:spPr/>
      <dgm:t>
        <a:bodyPr/>
        <a:lstStyle/>
        <a:p>
          <a:endParaRPr lang="en-US"/>
        </a:p>
      </dgm:t>
    </dgm:pt>
    <dgm:pt modelId="{D8B83BEA-B182-4224-B725-722DF044CEC5}" type="sibTrans" cxnId="{956B64A8-A728-4D7E-BFB5-E16A78A49209}">
      <dgm:prSet/>
      <dgm:spPr/>
      <dgm:t>
        <a:bodyPr/>
        <a:lstStyle/>
        <a:p>
          <a:endParaRPr lang="en-US"/>
        </a:p>
      </dgm:t>
    </dgm:pt>
    <dgm:pt modelId="{3CEE20CE-18D1-4002-BBF5-349D73ED5C22}">
      <dgm:prSet phldrT="[Text]" custT="1"/>
      <dgm:spPr>
        <a:noFill/>
        <a:ln>
          <a:solidFill>
            <a:srgbClr val="77C1E3">
              <a:alpha val="90000"/>
            </a:srgbClr>
          </a:solidFill>
        </a:ln>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 Help users navigate and find content</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5134AAD2-7BA4-4EC3-B986-A79AAAA54F58}" type="parTrans" cxnId="{0C213112-5A88-4450-9538-59E9B7A06BEC}">
      <dgm:prSet/>
      <dgm:spPr/>
      <dgm:t>
        <a:bodyPr/>
        <a:lstStyle/>
        <a:p>
          <a:endParaRPr lang="en-US"/>
        </a:p>
      </dgm:t>
    </dgm:pt>
    <dgm:pt modelId="{8E015A80-40CA-4A9F-BD41-A5E06694BC49}" type="sibTrans" cxnId="{0C213112-5A88-4450-9538-59E9B7A06BEC}">
      <dgm:prSet/>
      <dgm:spPr/>
      <dgm:t>
        <a:bodyPr/>
        <a:lstStyle/>
        <a:p>
          <a:endParaRPr lang="en-US"/>
        </a:p>
      </dgm:t>
    </dgm:pt>
    <dgm:pt modelId="{F64EC70B-F8C0-4133-A698-7E5CC572497D}">
      <dgm:prSet phldrT="[Text]" custT="1"/>
      <dgm:spPr>
        <a:noFill/>
        <a:ln>
          <a:solidFill>
            <a:srgbClr val="77C1E3">
              <a:alpha val="90000"/>
            </a:srgbClr>
          </a:solidFill>
        </a:ln>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 Make content appear and operate in predictable ways</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D713B295-E781-46D8-9A49-E65A30249EBB}" type="parTrans" cxnId="{5132DDB1-9921-4EB7-B8C5-17C8C19B4448}">
      <dgm:prSet/>
      <dgm:spPr/>
      <dgm:t>
        <a:bodyPr/>
        <a:lstStyle/>
        <a:p>
          <a:endParaRPr lang="en-US"/>
        </a:p>
      </dgm:t>
    </dgm:pt>
    <dgm:pt modelId="{FDF18DD0-4476-411F-8053-950C4F2AE502}" type="sibTrans" cxnId="{5132DDB1-9921-4EB7-B8C5-17C8C19B4448}">
      <dgm:prSet/>
      <dgm:spPr/>
      <dgm:t>
        <a:bodyPr/>
        <a:lstStyle/>
        <a:p>
          <a:endParaRPr lang="en-US"/>
        </a:p>
      </dgm:t>
    </dgm:pt>
    <dgm:pt modelId="{0167723B-BFA7-477B-BAB5-04B244E0AA98}">
      <dgm:prSet phldrT="[Text]" custT="1"/>
      <dgm:spPr>
        <a:noFill/>
        <a:ln>
          <a:solidFill>
            <a:srgbClr val="77C1E3">
              <a:alpha val="90000"/>
            </a:srgbClr>
          </a:solidFill>
        </a:ln>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 Help users avoid and correct mistakes</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92FD3FA1-764A-4D0C-893B-086AB8F20CEC}" type="parTrans" cxnId="{327264DE-5FDD-4D41-80BA-438055F4C158}">
      <dgm:prSet/>
      <dgm:spPr/>
      <dgm:t>
        <a:bodyPr/>
        <a:lstStyle/>
        <a:p>
          <a:endParaRPr lang="en-US"/>
        </a:p>
      </dgm:t>
    </dgm:pt>
    <dgm:pt modelId="{5D48F40A-A15B-4755-9481-07BA94F8B0DD}" type="sibTrans" cxnId="{327264DE-5FDD-4D41-80BA-438055F4C158}">
      <dgm:prSet/>
      <dgm:spPr/>
      <dgm:t>
        <a:bodyPr/>
        <a:lstStyle/>
        <a:p>
          <a:endParaRPr lang="en-US"/>
        </a:p>
      </dgm:t>
    </dgm:pt>
    <dgm:pt modelId="{61F0EFF7-A87C-4DCA-A80F-EB7F194B5CAF}">
      <dgm:prSet phldrT="[Text]" custT="1"/>
      <dgm:spPr>
        <a:noFill/>
        <a:ln>
          <a:solidFill>
            <a:srgbClr val="77C1E3">
              <a:alpha val="90000"/>
            </a:srgbClr>
          </a:solidFill>
        </a:ln>
      </dgm:spPr>
      <dgm:t>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 Maximize compatibility with current and future user tools</a:t>
          </a:r>
          <a:endParaRPr lang="en-US" sz="1400" dirty="0">
            <a:latin typeface="Tahoma" panose="020B0604030504040204" pitchFamily="34" charset="0"/>
            <a:ea typeface="Tahoma" panose="020B0604030504040204" pitchFamily="34" charset="0"/>
            <a:cs typeface="Tahoma" panose="020B0604030504040204" pitchFamily="34" charset="0"/>
          </a:endParaRPr>
        </a:p>
      </dgm:t>
    </dgm:pt>
    <dgm:pt modelId="{8B378581-5F3F-473D-A0E8-186E423EFF17}" type="parTrans" cxnId="{9FF6C42C-D051-4EBC-B0C6-B66662EFDA13}">
      <dgm:prSet/>
      <dgm:spPr/>
      <dgm:t>
        <a:bodyPr/>
        <a:lstStyle/>
        <a:p>
          <a:endParaRPr lang="en-US"/>
        </a:p>
      </dgm:t>
    </dgm:pt>
    <dgm:pt modelId="{26BB89BD-BD04-47FA-8D9D-534EF5C46A20}" type="sibTrans" cxnId="{9FF6C42C-D051-4EBC-B0C6-B66662EFDA13}">
      <dgm:prSet/>
      <dgm:spPr/>
      <dgm:t>
        <a:bodyPr/>
        <a:lstStyle/>
        <a:p>
          <a:endParaRPr lang="en-US"/>
        </a:p>
      </dgm:t>
    </dgm:pt>
    <dgm:pt modelId="{C9DCCE78-5C23-4AE4-B796-936973DD447F}" type="pres">
      <dgm:prSet presAssocID="{B085A867-F673-4D52-9B39-7F64319062E1}" presName="Name0" presStyleCnt="0">
        <dgm:presLayoutVars>
          <dgm:dir/>
          <dgm:animLvl val="lvl"/>
          <dgm:resizeHandles val="exact"/>
        </dgm:presLayoutVars>
      </dgm:prSet>
      <dgm:spPr/>
      <dgm:t>
        <a:bodyPr/>
        <a:lstStyle/>
        <a:p>
          <a:endParaRPr lang="en-US"/>
        </a:p>
      </dgm:t>
    </dgm:pt>
    <dgm:pt modelId="{CFE1AFDF-8102-4D33-98E7-47203078D36E}" type="pres">
      <dgm:prSet presAssocID="{4C0FBA88-30F3-4AA4-BAA2-B5290A950E86}" presName="linNode" presStyleCnt="0"/>
      <dgm:spPr/>
    </dgm:pt>
    <dgm:pt modelId="{5E466E60-8D79-4E1F-A0B2-876AA4EF1F54}" type="pres">
      <dgm:prSet presAssocID="{4C0FBA88-30F3-4AA4-BAA2-B5290A950E86}" presName="parentText" presStyleLbl="node1" presStyleIdx="0" presStyleCnt="4" custScaleX="77357">
        <dgm:presLayoutVars>
          <dgm:chMax val="1"/>
          <dgm:bulletEnabled val="1"/>
        </dgm:presLayoutVars>
      </dgm:prSet>
      <dgm:spPr/>
      <dgm:t>
        <a:bodyPr/>
        <a:lstStyle/>
        <a:p>
          <a:endParaRPr lang="en-US"/>
        </a:p>
      </dgm:t>
    </dgm:pt>
    <dgm:pt modelId="{A892B34D-4ED4-4CFD-9B49-6EEB5DCC3BBD}" type="pres">
      <dgm:prSet presAssocID="{4C0FBA88-30F3-4AA4-BAA2-B5290A950E86}" presName="descendantText" presStyleLbl="alignAccFollowNode1" presStyleIdx="0" presStyleCnt="4">
        <dgm:presLayoutVars>
          <dgm:bulletEnabled val="1"/>
        </dgm:presLayoutVars>
      </dgm:prSet>
      <dgm:spPr/>
      <dgm:t>
        <a:bodyPr/>
        <a:lstStyle/>
        <a:p>
          <a:endParaRPr lang="en-US"/>
        </a:p>
      </dgm:t>
    </dgm:pt>
    <dgm:pt modelId="{31715EBF-B811-48B3-9D47-EBA346EC837B}" type="pres">
      <dgm:prSet presAssocID="{A35E0CB2-08B0-4037-A0C0-7743C01532FF}" presName="sp" presStyleCnt="0"/>
      <dgm:spPr/>
    </dgm:pt>
    <dgm:pt modelId="{60F4ADCC-7031-46BB-A875-BCDFABEA9285}" type="pres">
      <dgm:prSet presAssocID="{6001D18A-DC6D-4319-91CF-16087B306C26}" presName="linNode" presStyleCnt="0"/>
      <dgm:spPr/>
    </dgm:pt>
    <dgm:pt modelId="{605D5289-8EE5-45BA-BC4E-99289EE453D7}" type="pres">
      <dgm:prSet presAssocID="{6001D18A-DC6D-4319-91CF-16087B306C26}" presName="parentText" presStyleLbl="node1" presStyleIdx="1" presStyleCnt="4" custScaleX="77357">
        <dgm:presLayoutVars>
          <dgm:chMax val="1"/>
          <dgm:bulletEnabled val="1"/>
        </dgm:presLayoutVars>
      </dgm:prSet>
      <dgm:spPr/>
      <dgm:t>
        <a:bodyPr/>
        <a:lstStyle/>
        <a:p>
          <a:endParaRPr lang="en-US"/>
        </a:p>
      </dgm:t>
    </dgm:pt>
    <dgm:pt modelId="{1AFC2F02-6504-4D51-993D-9D5B8104B789}" type="pres">
      <dgm:prSet presAssocID="{6001D18A-DC6D-4319-91CF-16087B306C26}" presName="descendantText" presStyleLbl="alignAccFollowNode1" presStyleIdx="1" presStyleCnt="4">
        <dgm:presLayoutVars>
          <dgm:bulletEnabled val="1"/>
        </dgm:presLayoutVars>
      </dgm:prSet>
      <dgm:spPr/>
      <dgm:t>
        <a:bodyPr/>
        <a:lstStyle/>
        <a:p>
          <a:endParaRPr lang="en-US"/>
        </a:p>
      </dgm:t>
    </dgm:pt>
    <dgm:pt modelId="{B8968B52-31DA-4F98-8B7D-F8E06404755A}" type="pres">
      <dgm:prSet presAssocID="{C7956DE0-E553-49CD-A0C5-D619A77C14F1}" presName="sp" presStyleCnt="0"/>
      <dgm:spPr/>
    </dgm:pt>
    <dgm:pt modelId="{58A66B40-1BAE-45AD-83CB-B424C1689185}" type="pres">
      <dgm:prSet presAssocID="{B1B897DB-FD7F-4A69-B13B-E0AA1FD8422B}" presName="linNode" presStyleCnt="0"/>
      <dgm:spPr/>
    </dgm:pt>
    <dgm:pt modelId="{4378CF60-9F49-4E0C-895C-FCDE9C165E13}" type="pres">
      <dgm:prSet presAssocID="{B1B897DB-FD7F-4A69-B13B-E0AA1FD8422B}" presName="parentText" presStyleLbl="node1" presStyleIdx="2" presStyleCnt="4" custScaleX="77357">
        <dgm:presLayoutVars>
          <dgm:chMax val="1"/>
          <dgm:bulletEnabled val="1"/>
        </dgm:presLayoutVars>
      </dgm:prSet>
      <dgm:spPr/>
      <dgm:t>
        <a:bodyPr/>
        <a:lstStyle/>
        <a:p>
          <a:endParaRPr lang="en-US"/>
        </a:p>
      </dgm:t>
    </dgm:pt>
    <dgm:pt modelId="{2D6FC77C-A14F-4902-B655-80E2E0F5F0DE}" type="pres">
      <dgm:prSet presAssocID="{B1B897DB-FD7F-4A69-B13B-E0AA1FD8422B}" presName="descendantText" presStyleLbl="alignAccFollowNode1" presStyleIdx="2" presStyleCnt="4">
        <dgm:presLayoutVars>
          <dgm:bulletEnabled val="1"/>
        </dgm:presLayoutVars>
      </dgm:prSet>
      <dgm:spPr/>
      <dgm:t>
        <a:bodyPr/>
        <a:lstStyle/>
        <a:p>
          <a:endParaRPr lang="en-US"/>
        </a:p>
      </dgm:t>
    </dgm:pt>
    <dgm:pt modelId="{A8BCD6C0-48D4-4889-9EEC-15B32508280D}" type="pres">
      <dgm:prSet presAssocID="{1BC3C349-D649-4167-9101-183AD7119A7E}" presName="sp" presStyleCnt="0"/>
      <dgm:spPr/>
    </dgm:pt>
    <dgm:pt modelId="{E01EA85C-0955-40EC-B875-0C4D21B64BBF}" type="pres">
      <dgm:prSet presAssocID="{664C6E3A-B7AA-4D31-A1F1-99019497185D}" presName="linNode" presStyleCnt="0"/>
      <dgm:spPr/>
    </dgm:pt>
    <dgm:pt modelId="{9A49A39B-4186-44B0-B737-BD9DD3BD1755}" type="pres">
      <dgm:prSet presAssocID="{664C6E3A-B7AA-4D31-A1F1-99019497185D}" presName="parentText" presStyleLbl="node1" presStyleIdx="3" presStyleCnt="4" custScaleX="77357">
        <dgm:presLayoutVars>
          <dgm:chMax val="1"/>
          <dgm:bulletEnabled val="1"/>
        </dgm:presLayoutVars>
      </dgm:prSet>
      <dgm:spPr/>
      <dgm:t>
        <a:bodyPr/>
        <a:lstStyle/>
        <a:p>
          <a:endParaRPr lang="en-US"/>
        </a:p>
      </dgm:t>
    </dgm:pt>
    <dgm:pt modelId="{AAC1262E-71DD-4CBB-8BC9-B258D310B34C}" type="pres">
      <dgm:prSet presAssocID="{664C6E3A-B7AA-4D31-A1F1-99019497185D}" presName="descendantText" presStyleLbl="alignAccFollowNode1" presStyleIdx="3" presStyleCnt="4">
        <dgm:presLayoutVars>
          <dgm:bulletEnabled val="1"/>
        </dgm:presLayoutVars>
      </dgm:prSet>
      <dgm:spPr/>
      <dgm:t>
        <a:bodyPr/>
        <a:lstStyle/>
        <a:p>
          <a:endParaRPr lang="en-US"/>
        </a:p>
      </dgm:t>
    </dgm:pt>
  </dgm:ptLst>
  <dgm:cxnLst>
    <dgm:cxn modelId="{23157106-E8B5-4853-A549-16338B50E19C}" srcId="{B085A867-F673-4D52-9B39-7F64319062E1}" destId="{664C6E3A-B7AA-4D31-A1F1-99019497185D}" srcOrd="3" destOrd="0" parTransId="{DC9DC91F-0505-475E-BC49-7EC5ABF1670D}" sibTransId="{8EBD8D09-1476-4D79-84F9-52B05A80939C}"/>
    <dgm:cxn modelId="{C9901E6F-AB7A-4CB5-9F78-E08D36624DCF}" srcId="{4C0FBA88-30F3-4AA4-BAA2-B5290A950E86}" destId="{F6F0E10D-CC94-4EAB-BF65-706778A76A3E}" srcOrd="0" destOrd="0" parTransId="{8FB6F223-BE23-4DBF-B42D-ED6E4836FD6A}" sibTransId="{610B9150-6DC0-41A9-BBD4-40B5FBE3DEF2}"/>
    <dgm:cxn modelId="{14391A6C-E2E0-400F-9DD2-B94AE20E9029}" type="presOf" srcId="{B1B897DB-FD7F-4A69-B13B-E0AA1FD8422B}" destId="{4378CF60-9F49-4E0C-895C-FCDE9C165E13}" srcOrd="0" destOrd="0" presId="urn:microsoft.com/office/officeart/2005/8/layout/vList5"/>
    <dgm:cxn modelId="{680457E3-7DDC-44A4-92C1-B87CCFB36357}" type="presOf" srcId="{F6F0E10D-CC94-4EAB-BF65-706778A76A3E}" destId="{A892B34D-4ED4-4CFD-9B49-6EEB5DCC3BBD}" srcOrd="0" destOrd="0" presId="urn:microsoft.com/office/officeart/2005/8/layout/vList5"/>
    <dgm:cxn modelId="{A58BF591-4399-4875-BE66-A0C6036EDC9A}" type="presOf" srcId="{7732BAE7-B100-4A86-AB6F-F1196FAEDA3A}" destId="{A892B34D-4ED4-4CFD-9B49-6EEB5DCC3BBD}" srcOrd="0" destOrd="3" presId="urn:microsoft.com/office/officeart/2005/8/layout/vList5"/>
    <dgm:cxn modelId="{0C213112-5A88-4450-9538-59E9B7A06BEC}" srcId="{6001D18A-DC6D-4319-91CF-16087B306C26}" destId="{3CEE20CE-18D1-4002-BBF5-349D73ED5C22}" srcOrd="3" destOrd="0" parTransId="{5134AAD2-7BA4-4EC3-B986-A79AAAA54F58}" sibTransId="{8E015A80-40CA-4A9F-BD41-A5E06694BC49}"/>
    <dgm:cxn modelId="{956B64A8-A728-4D7E-BFB5-E16A78A49209}" srcId="{6001D18A-DC6D-4319-91CF-16087B306C26}" destId="{A0379560-5C84-4D68-A67E-E2EE34B23083}" srcOrd="2" destOrd="0" parTransId="{DC0A8E5F-F5E4-44E7-947B-7D172B7D5BC2}" sibTransId="{D8B83BEA-B182-4224-B725-722DF044CEC5}"/>
    <dgm:cxn modelId="{BDCC6666-0478-4A64-8701-EA0D36C75667}" type="presOf" srcId="{6001D18A-DC6D-4319-91CF-16087B306C26}" destId="{605D5289-8EE5-45BA-BC4E-99289EE453D7}" srcOrd="0" destOrd="0" presId="urn:microsoft.com/office/officeart/2005/8/layout/vList5"/>
    <dgm:cxn modelId="{8343959C-121F-4907-AF06-26A442822158}" srcId="{6001D18A-DC6D-4319-91CF-16087B306C26}" destId="{583F5403-09FE-403E-A5D9-6DF60EC9F9EC}" srcOrd="0" destOrd="0" parTransId="{3131EAF8-0512-46B6-AF0B-5C4B1827AEEB}" sibTransId="{FCF00E76-5CB6-4F96-B556-2DC46317F7AA}"/>
    <dgm:cxn modelId="{AF3B8A12-441F-4B9D-AF62-C6B26FA22887}" type="presOf" srcId="{B085A867-F673-4D52-9B39-7F64319062E1}" destId="{C9DCCE78-5C23-4AE4-B796-936973DD447F}" srcOrd="0" destOrd="0" presId="urn:microsoft.com/office/officeart/2005/8/layout/vList5"/>
    <dgm:cxn modelId="{07DD1C5E-FEB0-4368-9073-F26C99CA5901}" type="presOf" srcId="{4C0FBA88-30F3-4AA4-BAA2-B5290A950E86}" destId="{5E466E60-8D79-4E1F-A0B2-876AA4EF1F54}" srcOrd="0" destOrd="0" presId="urn:microsoft.com/office/officeart/2005/8/layout/vList5"/>
    <dgm:cxn modelId="{327264DE-5FDD-4D41-80BA-438055F4C158}" srcId="{B1B897DB-FD7F-4A69-B13B-E0AA1FD8422B}" destId="{0167723B-BFA7-477B-BAB5-04B244E0AA98}" srcOrd="2" destOrd="0" parTransId="{92FD3FA1-764A-4D0C-893B-086AB8F20CEC}" sibTransId="{5D48F40A-A15B-4755-9481-07BA94F8B0DD}"/>
    <dgm:cxn modelId="{0E11D62D-C27B-436D-A288-DE84DC7141CA}" type="presOf" srcId="{664C6E3A-B7AA-4D31-A1F1-99019497185D}" destId="{9A49A39B-4186-44B0-B737-BD9DD3BD1755}" srcOrd="0" destOrd="0" presId="urn:microsoft.com/office/officeart/2005/8/layout/vList5"/>
    <dgm:cxn modelId="{AFCE8BB5-4BD5-4ED2-B94A-572A607BB178}" srcId="{B085A867-F673-4D52-9B39-7F64319062E1}" destId="{6001D18A-DC6D-4319-91CF-16087B306C26}" srcOrd="1" destOrd="0" parTransId="{A68B62D0-AC6E-46B0-B9B3-2A5CB8FAD3D7}" sibTransId="{C7956DE0-E553-49CD-A0C5-D619A77C14F1}"/>
    <dgm:cxn modelId="{CB7AEAC1-E4CF-40A2-AFC0-4679902DF55B}" type="presOf" srcId="{F64EC70B-F8C0-4133-A698-7E5CC572497D}" destId="{2D6FC77C-A14F-4902-B655-80E2E0F5F0DE}" srcOrd="0" destOrd="1" presId="urn:microsoft.com/office/officeart/2005/8/layout/vList5"/>
    <dgm:cxn modelId="{D2CF1406-FBE5-4A74-ABFC-8820073CFFDE}" type="presOf" srcId="{A0379560-5C84-4D68-A67E-E2EE34B23083}" destId="{1AFC2F02-6504-4D51-993D-9D5B8104B789}" srcOrd="0" destOrd="2" presId="urn:microsoft.com/office/officeart/2005/8/layout/vList5"/>
    <dgm:cxn modelId="{7C10592E-1714-45FB-94E1-5841D70A1C1E}" type="presOf" srcId="{849CD0E4-0569-46E9-9E60-74135CCDDEDE}" destId="{A892B34D-4ED4-4CFD-9B49-6EEB5DCC3BBD}" srcOrd="0" destOrd="1" presId="urn:microsoft.com/office/officeart/2005/8/layout/vList5"/>
    <dgm:cxn modelId="{7A682430-884D-40D6-A11F-07A70E35B406}" type="presOf" srcId="{3CEE20CE-18D1-4002-BBF5-349D73ED5C22}" destId="{1AFC2F02-6504-4D51-993D-9D5B8104B789}" srcOrd="0" destOrd="3" presId="urn:microsoft.com/office/officeart/2005/8/layout/vList5"/>
    <dgm:cxn modelId="{F367C637-B08D-40B7-A9D7-37B0023ADB6F}" srcId="{B1B897DB-FD7F-4A69-B13B-E0AA1FD8422B}" destId="{C129A86C-16C6-4E33-8FE2-24E906F88F9B}" srcOrd="0" destOrd="0" parTransId="{9855916F-C4D4-4BE2-B91A-99AB25C68057}" sibTransId="{0B1D387B-DA72-4007-9DC5-0399E1208ADB}"/>
    <dgm:cxn modelId="{9FF6C42C-D051-4EBC-B0C6-B66662EFDA13}" srcId="{664C6E3A-B7AA-4D31-A1F1-99019497185D}" destId="{61F0EFF7-A87C-4DCA-A80F-EB7F194B5CAF}" srcOrd="0" destOrd="0" parTransId="{8B378581-5F3F-473D-A0E8-186E423EFF17}" sibTransId="{26BB89BD-BD04-47FA-8D9D-534EF5C46A20}"/>
    <dgm:cxn modelId="{5132DDB1-9921-4EB7-B8C5-17C8C19B4448}" srcId="{B1B897DB-FD7F-4A69-B13B-E0AA1FD8422B}" destId="{F64EC70B-F8C0-4133-A698-7E5CC572497D}" srcOrd="1" destOrd="0" parTransId="{D713B295-E781-46D8-9A49-E65A30249EBB}" sibTransId="{FDF18DD0-4476-411F-8053-950C4F2AE502}"/>
    <dgm:cxn modelId="{7999EE10-44D5-4C04-8917-C4BC35FFBC9B}" srcId="{4C0FBA88-30F3-4AA4-BAA2-B5290A950E86}" destId="{55B9C6AB-91AE-4B20-B750-C1F2BFF6B08A}" srcOrd="2" destOrd="0" parTransId="{6389CEEA-7F93-44E8-8C3B-EF2078FE0D21}" sibTransId="{D1481665-BAE9-499D-BE6E-9AECBC81D706}"/>
    <dgm:cxn modelId="{FC76E28B-B188-4E17-9B5A-72630857BCD2}" srcId="{6001D18A-DC6D-4319-91CF-16087B306C26}" destId="{6C65A406-E930-4DF5-A2FC-F611FE47C174}" srcOrd="1" destOrd="0" parTransId="{4B15EA54-3E63-41D6-B0B5-0E50A1576F43}" sibTransId="{757A3239-C3D5-4ACA-B97E-C3DC85BCEF02}"/>
    <dgm:cxn modelId="{6B8F895D-57FD-4D6C-98E8-30EB111B70A1}" type="presOf" srcId="{6C65A406-E930-4DF5-A2FC-F611FE47C174}" destId="{1AFC2F02-6504-4D51-993D-9D5B8104B789}" srcOrd="0" destOrd="1" presId="urn:microsoft.com/office/officeart/2005/8/layout/vList5"/>
    <dgm:cxn modelId="{32FAFEB8-E680-4AAE-BFF3-6E9D6910F054}" srcId="{4C0FBA88-30F3-4AA4-BAA2-B5290A950E86}" destId="{849CD0E4-0569-46E9-9E60-74135CCDDEDE}" srcOrd="1" destOrd="0" parTransId="{A8D8AC61-D3A3-4EA3-9976-D8EB3A4BBE7A}" sibTransId="{14EABDEB-6E16-423C-9A2C-3A945FCF953B}"/>
    <dgm:cxn modelId="{C1C2DB18-F307-4E81-B542-FA474AF593A6}" type="presOf" srcId="{C129A86C-16C6-4E33-8FE2-24E906F88F9B}" destId="{2D6FC77C-A14F-4902-B655-80E2E0F5F0DE}" srcOrd="0" destOrd="0" presId="urn:microsoft.com/office/officeart/2005/8/layout/vList5"/>
    <dgm:cxn modelId="{F2562A4F-3ABD-4BB4-903A-0979CC31EE78}" type="presOf" srcId="{0167723B-BFA7-477B-BAB5-04B244E0AA98}" destId="{2D6FC77C-A14F-4902-B655-80E2E0F5F0DE}" srcOrd="0" destOrd="2" presId="urn:microsoft.com/office/officeart/2005/8/layout/vList5"/>
    <dgm:cxn modelId="{6C0E377D-CDE5-42D0-ACFB-B372A69D1B4F}" type="presOf" srcId="{61F0EFF7-A87C-4DCA-A80F-EB7F194B5CAF}" destId="{AAC1262E-71DD-4CBB-8BC9-B258D310B34C}" srcOrd="0" destOrd="0" presId="urn:microsoft.com/office/officeart/2005/8/layout/vList5"/>
    <dgm:cxn modelId="{444012C3-2ACC-4B96-A22D-373BD4E16C91}" type="presOf" srcId="{55B9C6AB-91AE-4B20-B750-C1F2BFF6B08A}" destId="{A892B34D-4ED4-4CFD-9B49-6EEB5DCC3BBD}" srcOrd="0" destOrd="2" presId="urn:microsoft.com/office/officeart/2005/8/layout/vList5"/>
    <dgm:cxn modelId="{3D99C17B-1BDE-447A-86E0-1EC65CD8A86C}" srcId="{4C0FBA88-30F3-4AA4-BAA2-B5290A950E86}" destId="{7732BAE7-B100-4A86-AB6F-F1196FAEDA3A}" srcOrd="3" destOrd="0" parTransId="{95188B74-974E-4976-8EB5-A9D974C1B7AA}" sibTransId="{8F81DAA2-D137-41D2-A110-D01575068C2F}"/>
    <dgm:cxn modelId="{944D633A-516A-4850-873A-EAB8D9C04747}" type="presOf" srcId="{583F5403-09FE-403E-A5D9-6DF60EC9F9EC}" destId="{1AFC2F02-6504-4D51-993D-9D5B8104B789}" srcOrd="0" destOrd="0" presId="urn:microsoft.com/office/officeart/2005/8/layout/vList5"/>
    <dgm:cxn modelId="{65E0957D-55D0-4C32-B455-77D368255A2A}" srcId="{B085A867-F673-4D52-9B39-7F64319062E1}" destId="{B1B897DB-FD7F-4A69-B13B-E0AA1FD8422B}" srcOrd="2" destOrd="0" parTransId="{1A85FCCE-39E9-4A93-B769-30DBD6991C4A}" sibTransId="{1BC3C349-D649-4167-9101-183AD7119A7E}"/>
    <dgm:cxn modelId="{A7DC54F1-30A1-4776-AE08-38FB1AF8CA86}" srcId="{B085A867-F673-4D52-9B39-7F64319062E1}" destId="{4C0FBA88-30F3-4AA4-BAA2-B5290A950E86}" srcOrd="0" destOrd="0" parTransId="{12C73036-54FC-4BFF-8214-A45DB7FFBB2E}" sibTransId="{A35E0CB2-08B0-4037-A0C0-7743C01532FF}"/>
    <dgm:cxn modelId="{50CA22B1-020F-4F24-99D1-F59F9BF6400C}" type="presParOf" srcId="{C9DCCE78-5C23-4AE4-B796-936973DD447F}" destId="{CFE1AFDF-8102-4D33-98E7-47203078D36E}" srcOrd="0" destOrd="0" presId="urn:microsoft.com/office/officeart/2005/8/layout/vList5"/>
    <dgm:cxn modelId="{F73072FA-DB0F-49E5-A765-CD0668B576EA}" type="presParOf" srcId="{CFE1AFDF-8102-4D33-98E7-47203078D36E}" destId="{5E466E60-8D79-4E1F-A0B2-876AA4EF1F54}" srcOrd="0" destOrd="0" presId="urn:microsoft.com/office/officeart/2005/8/layout/vList5"/>
    <dgm:cxn modelId="{D5001718-7C8B-47A5-9FA0-327063B00B17}" type="presParOf" srcId="{CFE1AFDF-8102-4D33-98E7-47203078D36E}" destId="{A892B34D-4ED4-4CFD-9B49-6EEB5DCC3BBD}" srcOrd="1" destOrd="0" presId="urn:microsoft.com/office/officeart/2005/8/layout/vList5"/>
    <dgm:cxn modelId="{0AFC9F6C-D811-41E4-A4F2-F41994A065F1}" type="presParOf" srcId="{C9DCCE78-5C23-4AE4-B796-936973DD447F}" destId="{31715EBF-B811-48B3-9D47-EBA346EC837B}" srcOrd="1" destOrd="0" presId="urn:microsoft.com/office/officeart/2005/8/layout/vList5"/>
    <dgm:cxn modelId="{0356E274-E742-43F6-9BF7-BBCC3ECB9B66}" type="presParOf" srcId="{C9DCCE78-5C23-4AE4-B796-936973DD447F}" destId="{60F4ADCC-7031-46BB-A875-BCDFABEA9285}" srcOrd="2" destOrd="0" presId="urn:microsoft.com/office/officeart/2005/8/layout/vList5"/>
    <dgm:cxn modelId="{00A483E2-7F62-4E5E-BFC2-0F5A4C92B1DA}" type="presParOf" srcId="{60F4ADCC-7031-46BB-A875-BCDFABEA9285}" destId="{605D5289-8EE5-45BA-BC4E-99289EE453D7}" srcOrd="0" destOrd="0" presId="urn:microsoft.com/office/officeart/2005/8/layout/vList5"/>
    <dgm:cxn modelId="{46A915FD-E09A-4CB4-A3F4-0933B86D9163}" type="presParOf" srcId="{60F4ADCC-7031-46BB-A875-BCDFABEA9285}" destId="{1AFC2F02-6504-4D51-993D-9D5B8104B789}" srcOrd="1" destOrd="0" presId="urn:microsoft.com/office/officeart/2005/8/layout/vList5"/>
    <dgm:cxn modelId="{DA06ABC0-0675-4FFA-8F4E-6BBE13B3D1FA}" type="presParOf" srcId="{C9DCCE78-5C23-4AE4-B796-936973DD447F}" destId="{B8968B52-31DA-4F98-8B7D-F8E06404755A}" srcOrd="3" destOrd="0" presId="urn:microsoft.com/office/officeart/2005/8/layout/vList5"/>
    <dgm:cxn modelId="{3619423A-A76A-4FA6-B310-FD4A1CC6E8D2}" type="presParOf" srcId="{C9DCCE78-5C23-4AE4-B796-936973DD447F}" destId="{58A66B40-1BAE-45AD-83CB-B424C1689185}" srcOrd="4" destOrd="0" presId="urn:microsoft.com/office/officeart/2005/8/layout/vList5"/>
    <dgm:cxn modelId="{11BEA723-4941-45C9-A7B4-589CAF39BA16}" type="presParOf" srcId="{58A66B40-1BAE-45AD-83CB-B424C1689185}" destId="{4378CF60-9F49-4E0C-895C-FCDE9C165E13}" srcOrd="0" destOrd="0" presId="urn:microsoft.com/office/officeart/2005/8/layout/vList5"/>
    <dgm:cxn modelId="{C3966E9E-5BAD-4ADD-8B51-B2AD44CF325C}" type="presParOf" srcId="{58A66B40-1BAE-45AD-83CB-B424C1689185}" destId="{2D6FC77C-A14F-4902-B655-80E2E0F5F0DE}" srcOrd="1" destOrd="0" presId="urn:microsoft.com/office/officeart/2005/8/layout/vList5"/>
    <dgm:cxn modelId="{84F556B4-98EC-4E9F-B0D7-D96AC79A2289}" type="presParOf" srcId="{C9DCCE78-5C23-4AE4-B796-936973DD447F}" destId="{A8BCD6C0-48D4-4889-9EEC-15B32508280D}" srcOrd="5" destOrd="0" presId="urn:microsoft.com/office/officeart/2005/8/layout/vList5"/>
    <dgm:cxn modelId="{BF4744C7-9B26-4240-84DE-04600D85757C}" type="presParOf" srcId="{C9DCCE78-5C23-4AE4-B796-936973DD447F}" destId="{E01EA85C-0955-40EC-B875-0C4D21B64BBF}" srcOrd="6" destOrd="0" presId="urn:microsoft.com/office/officeart/2005/8/layout/vList5"/>
    <dgm:cxn modelId="{0055E180-CD37-4ADC-B761-B03DBCD45FA6}" type="presParOf" srcId="{E01EA85C-0955-40EC-B875-0C4D21B64BBF}" destId="{9A49A39B-4186-44B0-B737-BD9DD3BD1755}" srcOrd="0" destOrd="0" presId="urn:microsoft.com/office/officeart/2005/8/layout/vList5"/>
    <dgm:cxn modelId="{0B1136B7-0362-4ED6-A68F-FF223BA82482}" type="presParOf" srcId="{E01EA85C-0955-40EC-B875-0C4D21B64BBF}" destId="{AAC1262E-71DD-4CBB-8BC9-B258D310B34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092B37-64D0-C248-BE68-AE990967768F}" type="datetimeFigureOut">
              <a:rPr lang="en-US" smtClean="0"/>
              <a:t>6/23/2016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3CEBED-FC1C-264D-A920-2A8AEF22FAD1}" type="slidenum">
              <a:rPr lang="en-US" smtClean="0"/>
              <a:t>‹#›</a:t>
            </a:fld>
            <a:endParaRPr lang="en-US"/>
          </a:p>
        </p:txBody>
      </p:sp>
    </p:spTree>
    <p:extLst>
      <p:ext uri="{BB962C8B-B14F-4D97-AF65-F5344CB8AC3E}">
        <p14:creationId xmlns:p14="http://schemas.microsoft.com/office/powerpoint/2010/main" val="36539067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48F8CD-D28B-9342-A786-443E0EC46AC8}" type="datetimeFigureOut">
              <a:rPr lang="en-US" smtClean="0"/>
              <a:t>6/23/2016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7F8D8-23A3-CD43-89FE-0B856731D031}" type="slidenum">
              <a:rPr lang="en-US" smtClean="0"/>
              <a:t>‹#›</a:t>
            </a:fld>
            <a:endParaRPr lang="en-US"/>
          </a:p>
        </p:txBody>
      </p:sp>
    </p:spTree>
    <p:extLst>
      <p:ext uri="{BB962C8B-B14F-4D97-AF65-F5344CB8AC3E}">
        <p14:creationId xmlns:p14="http://schemas.microsoft.com/office/powerpoint/2010/main" val="20088197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B7F8D8-23A3-CD43-89FE-0B856731D031}" type="slidenum">
              <a:rPr lang="en-US" smtClean="0"/>
              <a:t>1</a:t>
            </a:fld>
            <a:endParaRPr lang="en-US"/>
          </a:p>
        </p:txBody>
      </p:sp>
    </p:spTree>
    <p:extLst>
      <p:ext uri="{BB962C8B-B14F-4D97-AF65-F5344CB8AC3E}">
        <p14:creationId xmlns:p14="http://schemas.microsoft.com/office/powerpoint/2010/main" val="4234190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B7F8D8-23A3-CD43-89FE-0B856731D031}" type="slidenum">
              <a:rPr lang="en-US" smtClean="0"/>
              <a:t>10</a:t>
            </a:fld>
            <a:endParaRPr lang="en-US"/>
          </a:p>
        </p:txBody>
      </p:sp>
    </p:spTree>
    <p:extLst>
      <p:ext uri="{BB962C8B-B14F-4D97-AF65-F5344CB8AC3E}">
        <p14:creationId xmlns:p14="http://schemas.microsoft.com/office/powerpoint/2010/main" val="3558162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Chart with Civic Plus, </a:t>
            </a:r>
            <a:r>
              <a:rPr lang="en-US" dirty="0" err="1" smtClean="0"/>
              <a:t>Revize</a:t>
            </a:r>
            <a:r>
              <a:rPr lang="en-US" dirty="0" smtClean="0"/>
              <a:t>, Civic Live – what are they doing, how do</a:t>
            </a:r>
            <a:r>
              <a:rPr lang="en-US" baseline="0" dirty="0" smtClean="0"/>
              <a:t> we differ?</a:t>
            </a:r>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11</a:t>
            </a:fld>
            <a:endParaRPr lang="en-US"/>
          </a:p>
        </p:txBody>
      </p:sp>
    </p:spTree>
    <p:extLst>
      <p:ext uri="{BB962C8B-B14F-4D97-AF65-F5344CB8AC3E}">
        <p14:creationId xmlns:p14="http://schemas.microsoft.com/office/powerpoint/2010/main" val="1299786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B7F8D8-23A3-CD43-89FE-0B856731D031}" type="slidenum">
              <a:rPr lang="en-US" smtClean="0"/>
              <a:t>12</a:t>
            </a:fld>
            <a:endParaRPr lang="en-US"/>
          </a:p>
        </p:txBody>
      </p:sp>
    </p:spTree>
    <p:extLst>
      <p:ext uri="{BB962C8B-B14F-4D97-AF65-F5344CB8AC3E}">
        <p14:creationId xmlns:p14="http://schemas.microsoft.com/office/powerpoint/2010/main" val="1795266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13</a:t>
            </a:fld>
            <a:endParaRPr lang="en-US"/>
          </a:p>
        </p:txBody>
      </p:sp>
    </p:spTree>
    <p:extLst>
      <p:ext uri="{BB962C8B-B14F-4D97-AF65-F5344CB8AC3E}">
        <p14:creationId xmlns:p14="http://schemas.microsoft.com/office/powerpoint/2010/main" val="1023493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Denise: What are we doing</a:t>
            </a:r>
            <a:r>
              <a:rPr lang="en-US" baseline="0" dirty="0" smtClean="0"/>
              <a:t> today? All projects vs AA vs AAA (no one is doing AAA, not feasible or maintainable)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14</a:t>
            </a:fld>
            <a:endParaRPr lang="en-US"/>
          </a:p>
        </p:txBody>
      </p:sp>
    </p:spTree>
    <p:extLst>
      <p:ext uri="{BB962C8B-B14F-4D97-AF65-F5344CB8AC3E}">
        <p14:creationId xmlns:p14="http://schemas.microsoft.com/office/powerpoint/2010/main" val="1572446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Design:</a:t>
            </a:r>
            <a:r>
              <a:rPr lang="en-US" baseline="0" dirty="0" smtClean="0"/>
              <a:t> </a:t>
            </a:r>
            <a:r>
              <a:rPr lang="en-US" dirty="0" smtClean="0"/>
              <a:t>This means that the color contrast between background color and text color are at a ratio of 4.5:1 for normal text and 3:1 for large text (18pt+). </a:t>
            </a:r>
          </a:p>
          <a:p>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15</a:t>
            </a:fld>
            <a:endParaRPr lang="en-US"/>
          </a:p>
        </p:txBody>
      </p:sp>
    </p:spTree>
    <p:extLst>
      <p:ext uri="{BB962C8B-B14F-4D97-AF65-F5344CB8AC3E}">
        <p14:creationId xmlns:p14="http://schemas.microsoft.com/office/powerpoint/2010/main" val="1864144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B7F8D8-23A3-CD43-89FE-0B856731D031}" type="slidenum">
              <a:rPr lang="en-US" smtClean="0"/>
              <a:t>16</a:t>
            </a:fld>
            <a:endParaRPr lang="en-US"/>
          </a:p>
        </p:txBody>
      </p:sp>
    </p:spTree>
    <p:extLst>
      <p:ext uri="{BB962C8B-B14F-4D97-AF65-F5344CB8AC3E}">
        <p14:creationId xmlns:p14="http://schemas.microsoft.com/office/powerpoint/2010/main" val="3029771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AF571F92-E6BA-4493-BD68-263B799FE517}" type="slidenum">
              <a:rPr lang="en-US" smtClean="0"/>
              <a:t>17</a:t>
            </a:fld>
            <a:endParaRPr lang="en-US"/>
          </a:p>
        </p:txBody>
      </p:sp>
    </p:spTree>
    <p:extLst>
      <p:ext uri="{BB962C8B-B14F-4D97-AF65-F5344CB8AC3E}">
        <p14:creationId xmlns:p14="http://schemas.microsoft.com/office/powerpoint/2010/main" val="2589099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Headings are responsible for breaking up content on the page in a way that screen readers can parse the different sections. Screen reader users are not able to scan the site visually, so this allows them to skip from section to section without having to hear all of the content read out loud first.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They are also used to:</a:t>
            </a:r>
          </a:p>
          <a:p>
            <a:r>
              <a:rPr lang="en-US" sz="1200" b="0" i="0" kern="1200" dirty="0" smtClean="0">
                <a:solidFill>
                  <a:schemeClr val="tx1"/>
                </a:solidFill>
                <a:effectLst/>
                <a:latin typeface="+mn-lt"/>
                <a:ea typeface="+mn-ea"/>
                <a:cs typeface="+mn-cs"/>
              </a:rPr>
              <a:t>to indicate start of main content</a:t>
            </a:r>
          </a:p>
          <a:p>
            <a:r>
              <a:rPr lang="en-US" sz="1200" b="0" i="0" kern="1200" dirty="0" smtClean="0">
                <a:solidFill>
                  <a:schemeClr val="tx1"/>
                </a:solidFill>
                <a:effectLst/>
                <a:latin typeface="+mn-lt"/>
                <a:ea typeface="+mn-ea"/>
                <a:cs typeface="+mn-cs"/>
              </a:rPr>
              <a:t>to mark up section headings within the main content area</a:t>
            </a:r>
            <a:endParaRPr lang="en-US" dirty="0" smtClean="0"/>
          </a:p>
          <a:p>
            <a:endParaRPr lang="en-US" dirty="0"/>
          </a:p>
        </p:txBody>
      </p:sp>
      <p:sp>
        <p:nvSpPr>
          <p:cNvPr id="4" name="Slide Number Placeholder 3"/>
          <p:cNvSpPr>
            <a:spLocks noGrp="1"/>
          </p:cNvSpPr>
          <p:nvPr>
            <p:ph type="sldNum" sz="quarter" idx="10"/>
          </p:nvPr>
        </p:nvSpPr>
        <p:spPr/>
        <p:txBody>
          <a:bodyPr/>
          <a:lstStyle/>
          <a:p>
            <a:fld id="{AF571F92-E6BA-4493-BD68-263B799FE517}" type="slidenum">
              <a:rPr lang="en-US" smtClean="0"/>
              <a:t>18</a:t>
            </a:fld>
            <a:endParaRPr lang="en-US"/>
          </a:p>
        </p:txBody>
      </p:sp>
    </p:spTree>
    <p:extLst>
      <p:ext uri="{BB962C8B-B14F-4D97-AF65-F5344CB8AC3E}">
        <p14:creationId xmlns:p14="http://schemas.microsoft.com/office/powerpoint/2010/main" val="202386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Overuse of </a:t>
            </a:r>
            <a:r>
              <a:rPr lang="en-US" b="1" dirty="0" smtClean="0"/>
              <a:t>bold</a:t>
            </a:r>
            <a:r>
              <a:rPr lang="en-US" dirty="0" smtClean="0"/>
              <a:t>, </a:t>
            </a:r>
            <a:r>
              <a:rPr lang="en-US" i="1" dirty="0" smtClean="0"/>
              <a:t>italics</a:t>
            </a:r>
            <a:r>
              <a:rPr lang="en-US" dirty="0" smtClean="0"/>
              <a:t>, and </a:t>
            </a:r>
            <a:r>
              <a:rPr lang="en-US" u="sng" dirty="0" smtClean="0"/>
              <a:t>underline</a:t>
            </a:r>
            <a:r>
              <a:rPr lang="en-US" dirty="0" smtClean="0"/>
              <a:t> formatting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Because these formatting tools are often used in lieu of headings, they are usually unnecessary. Also, if users are not careful about pasting in plain text into the CMS, then it will bring over tags that compromise the accessibility of the page. If you must use one of them, then apply it using the CMS toolbar.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F571F92-E6BA-4493-BD68-263B799FE517}" type="slidenum">
              <a:rPr lang="en-US" smtClean="0"/>
              <a:t>19</a:t>
            </a:fld>
            <a:endParaRPr lang="en-US"/>
          </a:p>
        </p:txBody>
      </p:sp>
    </p:spTree>
    <p:extLst>
      <p:ext uri="{BB962C8B-B14F-4D97-AF65-F5344CB8AC3E}">
        <p14:creationId xmlns:p14="http://schemas.microsoft.com/office/powerpoint/2010/main" val="454181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B7F8D8-23A3-CD43-89FE-0B856731D031}" type="slidenum">
              <a:rPr lang="en-US" smtClean="0"/>
              <a:t>2</a:t>
            </a:fld>
            <a:endParaRPr lang="en-US"/>
          </a:p>
        </p:txBody>
      </p:sp>
    </p:spTree>
    <p:extLst>
      <p:ext uri="{BB962C8B-B14F-4D97-AF65-F5344CB8AC3E}">
        <p14:creationId xmlns:p14="http://schemas.microsoft.com/office/powerpoint/2010/main" val="1574212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lvl="0"/>
            <a:r>
              <a:rPr lang="en-US" sz="1200" kern="1200" dirty="0" smtClean="0">
                <a:solidFill>
                  <a:schemeClr val="tx1"/>
                </a:solidFill>
                <a:effectLst/>
                <a:latin typeface="+mn-lt"/>
                <a:ea typeface="+mn-ea"/>
                <a:cs typeface="+mn-cs"/>
              </a:rPr>
              <a:t>Every page has </a:t>
            </a:r>
            <a:r>
              <a:rPr lang="en-US" sz="1200" u="sng" kern="1200" dirty="0" smtClean="0">
                <a:solidFill>
                  <a:schemeClr val="tx1"/>
                </a:solidFill>
                <a:effectLst/>
                <a:latin typeface="+mn-lt"/>
                <a:ea typeface="+mn-ea"/>
                <a:cs typeface="+mn-cs"/>
              </a:rPr>
              <a:t>Heading 1</a:t>
            </a:r>
            <a:r>
              <a:rPr lang="en-US" sz="1200" kern="1200" dirty="0" smtClean="0">
                <a:solidFill>
                  <a:schemeClr val="tx1"/>
                </a:solidFill>
                <a:effectLst/>
                <a:latin typeface="+mn-lt"/>
                <a:ea typeface="+mn-ea"/>
                <a:cs typeface="+mn-cs"/>
              </a:rPr>
              <a:t> already defined by default in the page title when you create the page.</a:t>
            </a:r>
            <a:r>
              <a:rPr lang="en-US" sz="1200" kern="1200" baseline="0" dirty="0" smtClean="0">
                <a:solidFill>
                  <a:schemeClr val="tx1"/>
                </a:solidFill>
                <a:effectLst/>
                <a:latin typeface="+mn-lt"/>
                <a:ea typeface="+mn-ea"/>
                <a:cs typeface="+mn-cs"/>
              </a:rPr>
              <a:t> You cannot have more than one &lt;h1&gt; on the page. </a:t>
            </a:r>
          </a:p>
          <a:p>
            <a:pPr lvl="0"/>
            <a:r>
              <a:rPr lang="en-US" sz="1200" kern="1200" baseline="0" dirty="0" smtClean="0">
                <a:solidFill>
                  <a:schemeClr val="tx1"/>
                </a:solidFill>
                <a:effectLst/>
                <a:latin typeface="+mn-lt"/>
                <a:ea typeface="+mn-ea"/>
                <a:cs typeface="+mn-cs"/>
              </a:rPr>
              <a:t>&lt;h2&gt; can be either the page subtitle if you choose to define it when creating the page, OR it will be the very first heading you use when you edit the content area. Regardless of which one it is, &lt;h2&gt; alway</a:t>
            </a:r>
            <a:r>
              <a:rPr lang="en-US" sz="1200" kern="1200" dirty="0" smtClean="0">
                <a:solidFill>
                  <a:schemeClr val="tx1"/>
                </a:solidFill>
                <a:effectLst/>
                <a:latin typeface="+mn-lt"/>
                <a:ea typeface="+mn-ea"/>
                <a:cs typeface="+mn-cs"/>
              </a:rPr>
              <a:t>s has to</a:t>
            </a:r>
            <a:r>
              <a:rPr lang="en-US" sz="1200" kern="1200" baseline="0" dirty="0" smtClean="0">
                <a:solidFill>
                  <a:schemeClr val="tx1"/>
                </a:solidFill>
                <a:effectLst/>
                <a:latin typeface="+mn-lt"/>
                <a:ea typeface="+mn-ea"/>
                <a:cs typeface="+mn-cs"/>
              </a:rPr>
              <a:t> be the first heading you use on a page, because it is directly under &lt;h1&gt;.</a:t>
            </a:r>
            <a:r>
              <a:rPr lang="en-US" sz="1200" kern="1200" dirty="0" smtClean="0">
                <a:solidFill>
                  <a:schemeClr val="tx1"/>
                </a:solidFill>
                <a:effectLst/>
                <a:latin typeface="+mn-lt"/>
                <a:ea typeface="+mn-ea"/>
                <a:cs typeface="+mn-cs"/>
              </a:rPr>
              <a:t> If using subheadings, they must be sequential: </a:t>
            </a:r>
            <a:r>
              <a:rPr lang="en-US" sz="1200" u="sng" kern="1200" dirty="0" smtClean="0">
                <a:solidFill>
                  <a:schemeClr val="tx1"/>
                </a:solidFill>
                <a:effectLst/>
                <a:latin typeface="+mn-lt"/>
                <a:ea typeface="+mn-ea"/>
                <a:cs typeface="+mn-cs"/>
              </a:rPr>
              <a:t>Heading 3</a:t>
            </a:r>
            <a:r>
              <a:rPr lang="en-US" sz="1200" kern="1200" dirty="0" smtClean="0">
                <a:solidFill>
                  <a:schemeClr val="tx1"/>
                </a:solidFill>
                <a:effectLst/>
                <a:latin typeface="+mn-lt"/>
                <a:ea typeface="+mn-ea"/>
                <a:cs typeface="+mn-cs"/>
              </a:rPr>
              <a:t> followed by </a:t>
            </a:r>
            <a:r>
              <a:rPr lang="en-US" sz="1200" u="sng" kern="1200" dirty="0" smtClean="0">
                <a:solidFill>
                  <a:schemeClr val="tx1"/>
                </a:solidFill>
                <a:effectLst/>
                <a:latin typeface="+mn-lt"/>
                <a:ea typeface="+mn-ea"/>
                <a:cs typeface="+mn-cs"/>
              </a:rPr>
              <a:t>Heading 4</a:t>
            </a:r>
            <a:r>
              <a:rPr lang="en-US" sz="1200" kern="1200" dirty="0" smtClean="0">
                <a:solidFill>
                  <a:schemeClr val="tx1"/>
                </a:solidFill>
                <a:effectLst/>
                <a:latin typeface="+mn-lt"/>
                <a:ea typeface="+mn-ea"/>
                <a:cs typeface="+mn-cs"/>
              </a:rPr>
              <a:t>, followed by </a:t>
            </a:r>
            <a:r>
              <a:rPr lang="en-US" sz="1200" u="sng" kern="1200" dirty="0" smtClean="0">
                <a:solidFill>
                  <a:schemeClr val="tx1"/>
                </a:solidFill>
                <a:effectLst/>
                <a:latin typeface="+mn-lt"/>
                <a:ea typeface="+mn-ea"/>
                <a:cs typeface="+mn-cs"/>
              </a:rPr>
              <a:t>Heading 5</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Improper nesting</a:t>
            </a:r>
            <a:r>
              <a:rPr lang="en-US" sz="1200" kern="1200" baseline="0" dirty="0" smtClean="0">
                <a:solidFill>
                  <a:schemeClr val="tx1"/>
                </a:solidFill>
                <a:effectLst/>
                <a:latin typeface="+mn-lt"/>
                <a:ea typeface="+mn-ea"/>
                <a:cs typeface="+mn-cs"/>
              </a:rPr>
              <a:t> often happens when headings are used for formatting vs. segmenting page sections. U</a:t>
            </a:r>
            <a:r>
              <a:rPr lang="en-US" sz="1200" kern="1200" dirty="0" smtClean="0">
                <a:solidFill>
                  <a:schemeClr val="tx1"/>
                </a:solidFill>
                <a:effectLst/>
                <a:latin typeface="+mn-lt"/>
                <a:ea typeface="+mn-ea"/>
                <a:cs typeface="+mn-cs"/>
              </a:rPr>
              <a:t>nless it is defined by another header, all content falling after a header is defined underneath it.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20</a:t>
            </a:fld>
            <a:endParaRPr lang="en-US"/>
          </a:p>
        </p:txBody>
      </p:sp>
    </p:spTree>
    <p:extLst>
      <p:ext uri="{BB962C8B-B14F-4D97-AF65-F5344CB8AC3E}">
        <p14:creationId xmlns:p14="http://schemas.microsoft.com/office/powerpoint/2010/main" val="1665322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lvl="0"/>
            <a:r>
              <a:rPr lang="en-US" sz="1200" kern="1200" dirty="0" smtClean="0">
                <a:solidFill>
                  <a:schemeClr val="tx1"/>
                </a:solidFill>
                <a:effectLst/>
                <a:latin typeface="+mn-lt"/>
                <a:ea typeface="+mn-ea"/>
                <a:cs typeface="+mn-cs"/>
              </a:rPr>
              <a:t>Every page has </a:t>
            </a:r>
            <a:r>
              <a:rPr lang="en-US" sz="1200" u="sng" kern="1200" dirty="0" smtClean="0">
                <a:solidFill>
                  <a:schemeClr val="tx1"/>
                </a:solidFill>
                <a:effectLst/>
                <a:latin typeface="+mn-lt"/>
                <a:ea typeface="+mn-ea"/>
                <a:cs typeface="+mn-cs"/>
              </a:rPr>
              <a:t>Heading 1</a:t>
            </a:r>
            <a:r>
              <a:rPr lang="en-US" sz="1200" kern="1200" dirty="0" smtClean="0">
                <a:solidFill>
                  <a:schemeClr val="tx1"/>
                </a:solidFill>
                <a:effectLst/>
                <a:latin typeface="+mn-lt"/>
                <a:ea typeface="+mn-ea"/>
                <a:cs typeface="+mn-cs"/>
              </a:rPr>
              <a:t> already defined by default in the page title when you create the page.</a:t>
            </a:r>
            <a:r>
              <a:rPr lang="en-US" sz="1200" kern="1200" baseline="0" dirty="0" smtClean="0">
                <a:solidFill>
                  <a:schemeClr val="tx1"/>
                </a:solidFill>
                <a:effectLst/>
                <a:latin typeface="+mn-lt"/>
                <a:ea typeface="+mn-ea"/>
                <a:cs typeface="+mn-cs"/>
              </a:rPr>
              <a:t> You cannot have more than one &lt;h1&gt; on the page. </a:t>
            </a:r>
          </a:p>
          <a:p>
            <a:pPr lvl="0"/>
            <a:r>
              <a:rPr lang="en-US" sz="1200" kern="1200" baseline="0" dirty="0" smtClean="0">
                <a:solidFill>
                  <a:schemeClr val="tx1"/>
                </a:solidFill>
                <a:effectLst/>
                <a:latin typeface="+mn-lt"/>
                <a:ea typeface="+mn-ea"/>
                <a:cs typeface="+mn-cs"/>
              </a:rPr>
              <a:t>&lt;h2&gt; can be either the page subtitle if you choose to define it when creating the page, OR it will be the very first heading you use when you edit the content area. Regardless of which one it is, &lt;h2&gt; alway</a:t>
            </a:r>
            <a:r>
              <a:rPr lang="en-US" sz="1200" kern="1200" dirty="0" smtClean="0">
                <a:solidFill>
                  <a:schemeClr val="tx1"/>
                </a:solidFill>
                <a:effectLst/>
                <a:latin typeface="+mn-lt"/>
                <a:ea typeface="+mn-ea"/>
                <a:cs typeface="+mn-cs"/>
              </a:rPr>
              <a:t>s has to</a:t>
            </a:r>
            <a:r>
              <a:rPr lang="en-US" sz="1200" kern="1200" baseline="0" dirty="0" smtClean="0">
                <a:solidFill>
                  <a:schemeClr val="tx1"/>
                </a:solidFill>
                <a:effectLst/>
                <a:latin typeface="+mn-lt"/>
                <a:ea typeface="+mn-ea"/>
                <a:cs typeface="+mn-cs"/>
              </a:rPr>
              <a:t> be the first heading you use on a page, because it is directly under &lt;h1&gt;.</a:t>
            </a:r>
            <a:r>
              <a:rPr lang="en-US" sz="1200" kern="1200" dirty="0" smtClean="0">
                <a:solidFill>
                  <a:schemeClr val="tx1"/>
                </a:solidFill>
                <a:effectLst/>
                <a:latin typeface="+mn-lt"/>
                <a:ea typeface="+mn-ea"/>
                <a:cs typeface="+mn-cs"/>
              </a:rPr>
              <a:t> If using subheadings, they must be sequential: </a:t>
            </a:r>
            <a:r>
              <a:rPr lang="en-US" sz="1200" u="sng" kern="1200" dirty="0" smtClean="0">
                <a:solidFill>
                  <a:schemeClr val="tx1"/>
                </a:solidFill>
                <a:effectLst/>
                <a:latin typeface="+mn-lt"/>
                <a:ea typeface="+mn-ea"/>
                <a:cs typeface="+mn-cs"/>
              </a:rPr>
              <a:t>Heading 3</a:t>
            </a:r>
            <a:r>
              <a:rPr lang="en-US" sz="1200" kern="1200" dirty="0" smtClean="0">
                <a:solidFill>
                  <a:schemeClr val="tx1"/>
                </a:solidFill>
                <a:effectLst/>
                <a:latin typeface="+mn-lt"/>
                <a:ea typeface="+mn-ea"/>
                <a:cs typeface="+mn-cs"/>
              </a:rPr>
              <a:t> followed by </a:t>
            </a:r>
            <a:r>
              <a:rPr lang="en-US" sz="1200" u="sng" kern="1200" dirty="0" smtClean="0">
                <a:solidFill>
                  <a:schemeClr val="tx1"/>
                </a:solidFill>
                <a:effectLst/>
                <a:latin typeface="+mn-lt"/>
                <a:ea typeface="+mn-ea"/>
                <a:cs typeface="+mn-cs"/>
              </a:rPr>
              <a:t>Heading 4</a:t>
            </a:r>
            <a:r>
              <a:rPr lang="en-US" sz="1200" kern="1200" dirty="0" smtClean="0">
                <a:solidFill>
                  <a:schemeClr val="tx1"/>
                </a:solidFill>
                <a:effectLst/>
                <a:latin typeface="+mn-lt"/>
                <a:ea typeface="+mn-ea"/>
                <a:cs typeface="+mn-cs"/>
              </a:rPr>
              <a:t>, followed by </a:t>
            </a:r>
            <a:r>
              <a:rPr lang="en-US" sz="1200" u="sng" kern="1200" dirty="0" smtClean="0">
                <a:solidFill>
                  <a:schemeClr val="tx1"/>
                </a:solidFill>
                <a:effectLst/>
                <a:latin typeface="+mn-lt"/>
                <a:ea typeface="+mn-ea"/>
                <a:cs typeface="+mn-cs"/>
              </a:rPr>
              <a:t>Heading 5</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Improper nesting</a:t>
            </a:r>
            <a:r>
              <a:rPr lang="en-US" sz="1200" kern="1200" baseline="0" dirty="0" smtClean="0">
                <a:solidFill>
                  <a:schemeClr val="tx1"/>
                </a:solidFill>
                <a:effectLst/>
                <a:latin typeface="+mn-lt"/>
                <a:ea typeface="+mn-ea"/>
                <a:cs typeface="+mn-cs"/>
              </a:rPr>
              <a:t> often happens when headings are used for formatting vs. segmenting page sections. U</a:t>
            </a:r>
            <a:r>
              <a:rPr lang="en-US" sz="1200" kern="1200" dirty="0" smtClean="0">
                <a:solidFill>
                  <a:schemeClr val="tx1"/>
                </a:solidFill>
                <a:effectLst/>
                <a:latin typeface="+mn-lt"/>
                <a:ea typeface="+mn-ea"/>
                <a:cs typeface="+mn-cs"/>
              </a:rPr>
              <a:t>nless it is defined by another header, all content falling after a header is defined underneath it.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21</a:t>
            </a:fld>
            <a:endParaRPr lang="en-US"/>
          </a:p>
        </p:txBody>
      </p:sp>
    </p:spTree>
    <p:extLst>
      <p:ext uri="{BB962C8B-B14F-4D97-AF65-F5344CB8AC3E}">
        <p14:creationId xmlns:p14="http://schemas.microsoft.com/office/powerpoint/2010/main" val="923891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lvl="0"/>
            <a:r>
              <a:rPr lang="en-US" sz="1200" kern="1200" dirty="0" smtClean="0">
                <a:solidFill>
                  <a:schemeClr val="tx1"/>
                </a:solidFill>
                <a:effectLst/>
                <a:latin typeface="+mn-lt"/>
                <a:ea typeface="+mn-ea"/>
                <a:cs typeface="+mn-cs"/>
              </a:rPr>
              <a:t>Every page has </a:t>
            </a:r>
            <a:r>
              <a:rPr lang="en-US" sz="1200" u="sng" kern="1200" dirty="0" smtClean="0">
                <a:solidFill>
                  <a:schemeClr val="tx1"/>
                </a:solidFill>
                <a:effectLst/>
                <a:latin typeface="+mn-lt"/>
                <a:ea typeface="+mn-ea"/>
                <a:cs typeface="+mn-cs"/>
              </a:rPr>
              <a:t>Heading 1</a:t>
            </a:r>
            <a:r>
              <a:rPr lang="en-US" sz="1200" kern="1200" dirty="0" smtClean="0">
                <a:solidFill>
                  <a:schemeClr val="tx1"/>
                </a:solidFill>
                <a:effectLst/>
                <a:latin typeface="+mn-lt"/>
                <a:ea typeface="+mn-ea"/>
                <a:cs typeface="+mn-cs"/>
              </a:rPr>
              <a:t> already defined by default in the page title when you create the page.</a:t>
            </a:r>
            <a:r>
              <a:rPr lang="en-US" sz="1200" kern="1200" baseline="0" dirty="0" smtClean="0">
                <a:solidFill>
                  <a:schemeClr val="tx1"/>
                </a:solidFill>
                <a:effectLst/>
                <a:latin typeface="+mn-lt"/>
                <a:ea typeface="+mn-ea"/>
                <a:cs typeface="+mn-cs"/>
              </a:rPr>
              <a:t> You cannot have more than one &lt;h1&gt; on the page. </a:t>
            </a:r>
          </a:p>
          <a:p>
            <a:pPr lvl="0"/>
            <a:r>
              <a:rPr lang="en-US" sz="1200" kern="1200" baseline="0" dirty="0" smtClean="0">
                <a:solidFill>
                  <a:schemeClr val="tx1"/>
                </a:solidFill>
                <a:effectLst/>
                <a:latin typeface="+mn-lt"/>
                <a:ea typeface="+mn-ea"/>
                <a:cs typeface="+mn-cs"/>
              </a:rPr>
              <a:t>&lt;h2&gt; can be either the page subtitle if you choose to define it when creating the page, OR it will be the very first heading you use when you edit the content area. Regardless of which one it is, &lt;h2&gt; alway</a:t>
            </a:r>
            <a:r>
              <a:rPr lang="en-US" sz="1200" kern="1200" dirty="0" smtClean="0">
                <a:solidFill>
                  <a:schemeClr val="tx1"/>
                </a:solidFill>
                <a:effectLst/>
                <a:latin typeface="+mn-lt"/>
                <a:ea typeface="+mn-ea"/>
                <a:cs typeface="+mn-cs"/>
              </a:rPr>
              <a:t>s has to</a:t>
            </a:r>
            <a:r>
              <a:rPr lang="en-US" sz="1200" kern="1200" baseline="0" dirty="0" smtClean="0">
                <a:solidFill>
                  <a:schemeClr val="tx1"/>
                </a:solidFill>
                <a:effectLst/>
                <a:latin typeface="+mn-lt"/>
                <a:ea typeface="+mn-ea"/>
                <a:cs typeface="+mn-cs"/>
              </a:rPr>
              <a:t> be the first heading you use on a page, because it is directly under &lt;h1&gt;.</a:t>
            </a:r>
            <a:r>
              <a:rPr lang="en-US" sz="1200" kern="1200" dirty="0" smtClean="0">
                <a:solidFill>
                  <a:schemeClr val="tx1"/>
                </a:solidFill>
                <a:effectLst/>
                <a:latin typeface="+mn-lt"/>
                <a:ea typeface="+mn-ea"/>
                <a:cs typeface="+mn-cs"/>
              </a:rPr>
              <a:t> If using subheadings, they must be sequential: </a:t>
            </a:r>
            <a:r>
              <a:rPr lang="en-US" sz="1200" u="sng" kern="1200" dirty="0" smtClean="0">
                <a:solidFill>
                  <a:schemeClr val="tx1"/>
                </a:solidFill>
                <a:effectLst/>
                <a:latin typeface="+mn-lt"/>
                <a:ea typeface="+mn-ea"/>
                <a:cs typeface="+mn-cs"/>
              </a:rPr>
              <a:t>Heading 3</a:t>
            </a:r>
            <a:r>
              <a:rPr lang="en-US" sz="1200" kern="1200" dirty="0" smtClean="0">
                <a:solidFill>
                  <a:schemeClr val="tx1"/>
                </a:solidFill>
                <a:effectLst/>
                <a:latin typeface="+mn-lt"/>
                <a:ea typeface="+mn-ea"/>
                <a:cs typeface="+mn-cs"/>
              </a:rPr>
              <a:t> followed by </a:t>
            </a:r>
            <a:r>
              <a:rPr lang="en-US" sz="1200" u="sng" kern="1200" dirty="0" smtClean="0">
                <a:solidFill>
                  <a:schemeClr val="tx1"/>
                </a:solidFill>
                <a:effectLst/>
                <a:latin typeface="+mn-lt"/>
                <a:ea typeface="+mn-ea"/>
                <a:cs typeface="+mn-cs"/>
              </a:rPr>
              <a:t>Heading 4</a:t>
            </a:r>
            <a:r>
              <a:rPr lang="en-US" sz="1200" kern="1200" dirty="0" smtClean="0">
                <a:solidFill>
                  <a:schemeClr val="tx1"/>
                </a:solidFill>
                <a:effectLst/>
                <a:latin typeface="+mn-lt"/>
                <a:ea typeface="+mn-ea"/>
                <a:cs typeface="+mn-cs"/>
              </a:rPr>
              <a:t>, followed by </a:t>
            </a:r>
            <a:r>
              <a:rPr lang="en-US" sz="1200" u="sng" kern="1200" dirty="0" smtClean="0">
                <a:solidFill>
                  <a:schemeClr val="tx1"/>
                </a:solidFill>
                <a:effectLst/>
                <a:latin typeface="+mn-lt"/>
                <a:ea typeface="+mn-ea"/>
                <a:cs typeface="+mn-cs"/>
              </a:rPr>
              <a:t>Heading 5</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Improper nesting</a:t>
            </a:r>
            <a:r>
              <a:rPr lang="en-US" sz="1200" kern="1200" baseline="0" dirty="0" smtClean="0">
                <a:solidFill>
                  <a:schemeClr val="tx1"/>
                </a:solidFill>
                <a:effectLst/>
                <a:latin typeface="+mn-lt"/>
                <a:ea typeface="+mn-ea"/>
                <a:cs typeface="+mn-cs"/>
              </a:rPr>
              <a:t> often happens when headings are used for formatting vs. segmenting page sections. U</a:t>
            </a:r>
            <a:r>
              <a:rPr lang="en-US" sz="1200" kern="1200" dirty="0" smtClean="0">
                <a:solidFill>
                  <a:schemeClr val="tx1"/>
                </a:solidFill>
                <a:effectLst/>
                <a:latin typeface="+mn-lt"/>
                <a:ea typeface="+mn-ea"/>
                <a:cs typeface="+mn-cs"/>
              </a:rPr>
              <a:t>nless it is defined by another header, all content falling after a header is defined underneath it.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22</a:t>
            </a:fld>
            <a:endParaRPr lang="en-US"/>
          </a:p>
        </p:txBody>
      </p:sp>
    </p:spTree>
    <p:extLst>
      <p:ext uri="{BB962C8B-B14F-4D97-AF65-F5344CB8AC3E}">
        <p14:creationId xmlns:p14="http://schemas.microsoft.com/office/powerpoint/2010/main" val="3972927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smtClean="0">
                <a:solidFill>
                  <a:schemeClr val="tx1"/>
                </a:solidFill>
                <a:effectLst/>
                <a:latin typeface="+mn-lt"/>
                <a:ea typeface="+mn-ea"/>
                <a:cs typeface="+mn-cs"/>
              </a:rPr>
              <a:t>Links should always be descriptive. Users need to be able to figure out the link destination and its meaning without having to read all of the text around it. They should always be descriptive and include relevant information. This is so that users have the option to scan all of the links on a page before diving into the content. Another option we have</a:t>
            </a:r>
            <a:r>
              <a:rPr lang="en-US" sz="1200" kern="1200" baseline="0" dirty="0" smtClean="0">
                <a:solidFill>
                  <a:schemeClr val="tx1"/>
                </a:solidFill>
                <a:effectLst/>
                <a:latin typeface="+mn-lt"/>
                <a:ea typeface="+mn-ea"/>
                <a:cs typeface="+mn-cs"/>
              </a:rPr>
              <a:t> is to add attributes to the links in order to ensure they are accessible. We will go into this deeper in the next couple of slides.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23</a:t>
            </a:fld>
            <a:endParaRPr lang="en-US"/>
          </a:p>
        </p:txBody>
      </p:sp>
    </p:spTree>
    <p:extLst>
      <p:ext uri="{BB962C8B-B14F-4D97-AF65-F5344CB8AC3E}">
        <p14:creationId xmlns:p14="http://schemas.microsoft.com/office/powerpoint/2010/main" val="1851177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24</a:t>
            </a:fld>
            <a:endParaRPr lang="en-US"/>
          </a:p>
        </p:txBody>
      </p:sp>
    </p:spTree>
    <p:extLst>
      <p:ext uri="{BB962C8B-B14F-4D97-AF65-F5344CB8AC3E}">
        <p14:creationId xmlns:p14="http://schemas.microsoft.com/office/powerpoint/2010/main" val="3987088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smtClean="0">
                <a:solidFill>
                  <a:schemeClr val="tx1"/>
                </a:solidFill>
                <a:effectLst/>
                <a:latin typeface="+mn-lt"/>
                <a:ea typeface="+mn-ea"/>
                <a:cs typeface="+mn-cs"/>
              </a:rPr>
              <a:t>The title is used to provide additional text to describe a link,</a:t>
            </a:r>
            <a:r>
              <a:rPr lang="en-US" sz="1200" kern="1200" baseline="0" dirty="0" smtClean="0">
                <a:solidFill>
                  <a:schemeClr val="tx1"/>
                </a:solidFill>
                <a:effectLst/>
                <a:latin typeface="+mn-lt"/>
                <a:ea typeface="+mn-ea"/>
                <a:cs typeface="+mn-cs"/>
              </a:rPr>
              <a:t> and helps to clarify or further describe the purpose of the link. However, keep in mind that if </a:t>
            </a:r>
            <a:r>
              <a:rPr lang="en-US" dirty="0" smtClean="0"/>
              <a:t>title</a:t>
            </a:r>
            <a:r>
              <a:rPr lang="en-US" sz="1200" b="0" i="0" kern="1200" dirty="0" smtClean="0">
                <a:solidFill>
                  <a:schemeClr val="tx1"/>
                </a:solidFill>
                <a:effectLst/>
                <a:latin typeface="+mn-lt"/>
                <a:ea typeface="+mn-ea"/>
                <a:cs typeface="+mn-cs"/>
              </a:rPr>
              <a:t> attribute is something the user should know before following the link, such as a warning, then it should be provided in the link text rather than in the </a:t>
            </a:r>
            <a:r>
              <a:rPr lang="en-US" dirty="0" smtClean="0"/>
              <a:t>title</a:t>
            </a:r>
            <a:r>
              <a:rPr lang="en-US" sz="1200" b="0" i="0" kern="1200" dirty="0" smtClean="0">
                <a:solidFill>
                  <a:schemeClr val="tx1"/>
                </a:solidFill>
                <a:effectLst/>
                <a:latin typeface="+mn-lt"/>
                <a:ea typeface="+mn-ea"/>
                <a:cs typeface="+mn-cs"/>
              </a:rPr>
              <a:t> attribute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a:t>
            </a:r>
            <a:r>
              <a:rPr lang="en-US" sz="1200" b="0" i="0" kern="1200" baseline="0" dirty="0" smtClean="0">
                <a:solidFill>
                  <a:schemeClr val="tx1"/>
                </a:solidFill>
                <a:effectLst/>
                <a:latin typeface="+mn-lt"/>
                <a:ea typeface="+mn-ea"/>
                <a:cs typeface="+mn-cs"/>
              </a:rPr>
              <a:t> are other alternatives that we can use as well, but they require a comfort with HTML and CSS that our clients might not have, so for now we will need to stick to the title attributes.</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25</a:t>
            </a:fld>
            <a:endParaRPr lang="en-US"/>
          </a:p>
        </p:txBody>
      </p:sp>
    </p:spTree>
    <p:extLst>
      <p:ext uri="{BB962C8B-B14F-4D97-AF65-F5344CB8AC3E}">
        <p14:creationId xmlns:p14="http://schemas.microsoft.com/office/powerpoint/2010/main" val="3283090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smtClean="0">
                <a:solidFill>
                  <a:schemeClr val="tx1"/>
                </a:solidFill>
                <a:effectLst/>
                <a:latin typeface="+mn-lt"/>
                <a:ea typeface="+mn-ea"/>
                <a:cs typeface="+mn-cs"/>
              </a:rPr>
              <a:t>Bullet points are sometimes used for formatting purposes—however,  </a:t>
            </a:r>
            <a:r>
              <a:rPr lang="en-US" sz="1200" kern="1200" dirty="0" err="1" smtClean="0">
                <a:solidFill>
                  <a:schemeClr val="tx1"/>
                </a:solidFill>
                <a:effectLst/>
                <a:latin typeface="+mn-lt"/>
                <a:ea typeface="+mn-ea"/>
                <a:cs typeface="+mn-cs"/>
              </a:rPr>
              <a:t>screenreaders</a:t>
            </a:r>
            <a:r>
              <a:rPr lang="en-US" sz="1200" kern="1200" dirty="0" smtClean="0">
                <a:solidFill>
                  <a:schemeClr val="tx1"/>
                </a:solidFill>
                <a:effectLst/>
                <a:latin typeface="+mn-lt"/>
                <a:ea typeface="+mn-ea"/>
                <a:cs typeface="+mn-cs"/>
              </a:rPr>
              <a:t> see paragraphs sorted by </a:t>
            </a:r>
            <a:r>
              <a:rPr lang="en-US" sz="1200" kern="1200" dirty="0" err="1" smtClean="0">
                <a:solidFill>
                  <a:schemeClr val="tx1"/>
                </a:solidFill>
                <a:effectLst/>
                <a:latin typeface="+mn-lt"/>
                <a:ea typeface="+mn-ea"/>
                <a:cs typeface="+mn-cs"/>
              </a:rPr>
              <a:t>bulletpoints</a:t>
            </a:r>
            <a:r>
              <a:rPr lang="en-US" sz="1200" kern="1200" dirty="0" smtClean="0">
                <a:solidFill>
                  <a:schemeClr val="tx1"/>
                </a:solidFill>
                <a:effectLst/>
                <a:latin typeface="+mn-lt"/>
                <a:ea typeface="+mn-ea"/>
                <a:cs typeface="+mn-cs"/>
              </a:rPr>
              <a:t> as blocks of text. This effectively disables a screen reader from skipping around to find information, and forces users to listen to the whole paragraph.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26</a:t>
            </a:fld>
            <a:endParaRPr lang="en-US"/>
          </a:p>
        </p:txBody>
      </p:sp>
    </p:spTree>
    <p:extLst>
      <p:ext uri="{BB962C8B-B14F-4D97-AF65-F5344CB8AC3E}">
        <p14:creationId xmlns:p14="http://schemas.microsoft.com/office/powerpoint/2010/main" val="1536429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smtClean="0">
                <a:solidFill>
                  <a:schemeClr val="tx1"/>
                </a:solidFill>
                <a:effectLst/>
                <a:latin typeface="+mn-lt"/>
                <a:ea typeface="+mn-ea"/>
                <a:cs typeface="+mn-cs"/>
              </a:rPr>
              <a:t>Bullet points are often used for formatting purposes—however,  </a:t>
            </a:r>
            <a:r>
              <a:rPr lang="en-US" sz="1200" kern="1200" dirty="0" err="1" smtClean="0">
                <a:solidFill>
                  <a:schemeClr val="tx1"/>
                </a:solidFill>
                <a:effectLst/>
                <a:latin typeface="+mn-lt"/>
                <a:ea typeface="+mn-ea"/>
                <a:cs typeface="+mn-cs"/>
              </a:rPr>
              <a:t>screenreaders</a:t>
            </a:r>
            <a:r>
              <a:rPr lang="en-US" sz="1200" kern="1200" dirty="0" smtClean="0">
                <a:solidFill>
                  <a:schemeClr val="tx1"/>
                </a:solidFill>
                <a:effectLst/>
                <a:latin typeface="+mn-lt"/>
                <a:ea typeface="+mn-ea"/>
                <a:cs typeface="+mn-cs"/>
              </a:rPr>
              <a:t> see paragraphs sorted by </a:t>
            </a:r>
            <a:r>
              <a:rPr lang="en-US" sz="1200" kern="1200" dirty="0" err="1" smtClean="0">
                <a:solidFill>
                  <a:schemeClr val="tx1"/>
                </a:solidFill>
                <a:effectLst/>
                <a:latin typeface="+mn-lt"/>
                <a:ea typeface="+mn-ea"/>
                <a:cs typeface="+mn-cs"/>
              </a:rPr>
              <a:t>bulletpoints</a:t>
            </a:r>
            <a:r>
              <a:rPr lang="en-US" sz="1200" kern="1200" dirty="0" smtClean="0">
                <a:solidFill>
                  <a:schemeClr val="tx1"/>
                </a:solidFill>
                <a:effectLst/>
                <a:latin typeface="+mn-lt"/>
                <a:ea typeface="+mn-ea"/>
                <a:cs typeface="+mn-cs"/>
              </a:rPr>
              <a:t> as blocks of text. This effectively disables a screen reader from skipping around to find information, and forces users to listen to the whole paragraph.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27</a:t>
            </a:fld>
            <a:endParaRPr lang="en-US"/>
          </a:p>
        </p:txBody>
      </p:sp>
    </p:spTree>
    <p:extLst>
      <p:ext uri="{BB962C8B-B14F-4D97-AF65-F5344CB8AC3E}">
        <p14:creationId xmlns:p14="http://schemas.microsoft.com/office/powerpoint/2010/main" val="3302553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28</a:t>
            </a:fld>
            <a:endParaRPr lang="en-US"/>
          </a:p>
        </p:txBody>
      </p:sp>
    </p:spTree>
    <p:extLst>
      <p:ext uri="{BB962C8B-B14F-4D97-AF65-F5344CB8AC3E}">
        <p14:creationId xmlns:p14="http://schemas.microsoft.com/office/powerpoint/2010/main" val="3332951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smtClean="0">
                <a:solidFill>
                  <a:schemeClr val="tx1"/>
                </a:solidFill>
                <a:effectLst/>
                <a:latin typeface="+mn-lt"/>
                <a:ea typeface="+mn-ea"/>
                <a:cs typeface="+mn-cs"/>
              </a:rPr>
              <a:t>Images must have some sort of description through the alt text or long description. </a:t>
            </a:r>
          </a:p>
          <a:p>
            <a:r>
              <a:rPr lang="en-US" sz="1200" kern="1200" dirty="0" smtClean="0">
                <a:solidFill>
                  <a:schemeClr val="tx1"/>
                </a:solidFill>
                <a:effectLst/>
                <a:latin typeface="+mn-lt"/>
                <a:ea typeface="+mn-ea"/>
                <a:cs typeface="+mn-cs"/>
              </a:rPr>
              <a:t>Example: if the image is for spacing purposes or is irrelevant</a:t>
            </a:r>
            <a:r>
              <a:rPr lang="en-US" sz="1200" kern="1200" baseline="0" dirty="0" smtClean="0">
                <a:solidFill>
                  <a:schemeClr val="tx1"/>
                </a:solidFill>
                <a:effectLst/>
                <a:latin typeface="+mn-lt"/>
                <a:ea typeface="+mn-ea"/>
                <a:cs typeface="+mn-cs"/>
              </a:rPr>
              <a:t> to the content, then it needs to have a blank alt tag.</a:t>
            </a:r>
            <a:r>
              <a:rPr lang="en-US" sz="1200" kern="1200" dirty="0" smtClean="0">
                <a:solidFill>
                  <a:schemeClr val="tx1"/>
                </a:solidFill>
                <a:effectLst/>
                <a:latin typeface="+mn-lt"/>
                <a:ea typeface="+mn-ea"/>
                <a:cs typeface="+mn-cs"/>
              </a:rPr>
              <a:t> Images with lots of text should be avoided.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29</a:t>
            </a:fld>
            <a:endParaRPr lang="en-US"/>
          </a:p>
        </p:txBody>
      </p:sp>
    </p:spTree>
    <p:extLst>
      <p:ext uri="{BB962C8B-B14F-4D97-AF65-F5344CB8AC3E}">
        <p14:creationId xmlns:p14="http://schemas.microsoft.com/office/powerpoint/2010/main" val="3044972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B7F8D8-23A3-CD43-89FE-0B856731D031}" type="slidenum">
              <a:rPr lang="en-US" smtClean="0"/>
              <a:t>3</a:t>
            </a:fld>
            <a:endParaRPr lang="en-US"/>
          </a:p>
        </p:txBody>
      </p:sp>
    </p:spTree>
    <p:extLst>
      <p:ext uri="{BB962C8B-B14F-4D97-AF65-F5344CB8AC3E}">
        <p14:creationId xmlns:p14="http://schemas.microsoft.com/office/powerpoint/2010/main" val="3953109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smtClean="0">
                <a:solidFill>
                  <a:schemeClr val="tx1"/>
                </a:solidFill>
                <a:effectLst/>
                <a:latin typeface="+mn-lt"/>
                <a:ea typeface="+mn-ea"/>
                <a:cs typeface="+mn-cs"/>
              </a:rPr>
              <a:t>Alt text should be descriptive:</a:t>
            </a:r>
            <a:r>
              <a:rPr lang="en-US" sz="1200" kern="1200" baseline="0" dirty="0" smtClean="0">
                <a:solidFill>
                  <a:schemeClr val="tx1"/>
                </a:solidFill>
                <a:effectLst/>
                <a:latin typeface="+mn-lt"/>
                <a:ea typeface="+mn-ea"/>
                <a:cs typeface="+mn-cs"/>
              </a:rPr>
              <a:t> i.e. </a:t>
            </a:r>
          </a:p>
          <a:p>
            <a:r>
              <a:rPr lang="en-US" sz="1200" kern="1200" baseline="0" dirty="0" smtClean="0">
                <a:solidFill>
                  <a:schemeClr val="tx1"/>
                </a:solidFill>
                <a:effectLst/>
                <a:latin typeface="+mn-lt"/>
                <a:ea typeface="+mn-ea"/>
                <a:cs typeface="+mn-cs"/>
              </a:rPr>
              <a:t>“Girl” vs. “Girl Playing Basketball” </a:t>
            </a:r>
            <a:endParaRPr lang="en-US" sz="1200" kern="1200" baseline="0" dirty="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“Dog” vs. “Dog running through field”</a:t>
            </a:r>
          </a:p>
          <a:p>
            <a:r>
              <a:rPr lang="en-US" sz="1200" kern="1200" baseline="0" dirty="0" smtClean="0">
                <a:solidFill>
                  <a:schemeClr val="tx1"/>
                </a:solidFill>
                <a:effectLst/>
                <a:latin typeface="+mn-lt"/>
                <a:ea typeface="+mn-ea"/>
                <a:cs typeface="+mn-cs"/>
              </a:rPr>
              <a:t>If there is text in the image, then it needs to be either in the alt text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Conversely, if there are images used for decorative purposes, then they need to have a blank alt tag.</a:t>
            </a:r>
          </a:p>
        </p:txBody>
      </p:sp>
      <p:sp>
        <p:nvSpPr>
          <p:cNvPr id="4" name="Slide Number Placeholder 3"/>
          <p:cNvSpPr>
            <a:spLocks noGrp="1"/>
          </p:cNvSpPr>
          <p:nvPr>
            <p:ph type="sldNum" sz="quarter" idx="10"/>
          </p:nvPr>
        </p:nvSpPr>
        <p:spPr/>
        <p:txBody>
          <a:bodyPr/>
          <a:lstStyle/>
          <a:p>
            <a:fld id="{AF571F92-E6BA-4493-BD68-263B799FE517}" type="slidenum">
              <a:rPr lang="en-US" smtClean="0"/>
              <a:t>30</a:t>
            </a:fld>
            <a:endParaRPr lang="en-US"/>
          </a:p>
        </p:txBody>
      </p:sp>
    </p:spTree>
    <p:extLst>
      <p:ext uri="{BB962C8B-B14F-4D97-AF65-F5344CB8AC3E}">
        <p14:creationId xmlns:p14="http://schemas.microsoft.com/office/powerpoint/2010/main" val="11867279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smtClean="0">
                <a:solidFill>
                  <a:schemeClr val="tx1"/>
                </a:solidFill>
                <a:effectLst/>
                <a:latin typeface="+mn-lt"/>
                <a:ea typeface="+mn-ea"/>
                <a:cs typeface="+mn-cs"/>
              </a:rPr>
              <a:t>Using images to convey information is against best practices, because screen readers cannot analyze images. Whenever possible, either convert it into text or use a tagged PDF that users can download,</a:t>
            </a:r>
            <a:r>
              <a:rPr lang="en-US" sz="1200" kern="1200" baseline="0" dirty="0" smtClean="0">
                <a:solidFill>
                  <a:schemeClr val="tx1"/>
                </a:solidFill>
                <a:effectLst/>
                <a:latin typeface="+mn-lt"/>
                <a:ea typeface="+mn-ea"/>
                <a:cs typeface="+mn-cs"/>
              </a:rPr>
              <a:t> or do not use it at all. As you can see, this is all information that can be easily broken down into sections on the webpage, or even added to a completely new page.</a:t>
            </a:r>
          </a:p>
        </p:txBody>
      </p:sp>
      <p:sp>
        <p:nvSpPr>
          <p:cNvPr id="4" name="Slide Number Placeholder 3"/>
          <p:cNvSpPr>
            <a:spLocks noGrp="1"/>
          </p:cNvSpPr>
          <p:nvPr>
            <p:ph type="sldNum" sz="quarter" idx="10"/>
          </p:nvPr>
        </p:nvSpPr>
        <p:spPr/>
        <p:txBody>
          <a:bodyPr/>
          <a:lstStyle/>
          <a:p>
            <a:fld id="{AF571F92-E6BA-4493-BD68-263B799FE517}" type="slidenum">
              <a:rPr lang="en-US" smtClean="0"/>
              <a:t>31</a:t>
            </a:fld>
            <a:endParaRPr lang="en-US"/>
          </a:p>
        </p:txBody>
      </p:sp>
    </p:spTree>
    <p:extLst>
      <p:ext uri="{BB962C8B-B14F-4D97-AF65-F5344CB8AC3E}">
        <p14:creationId xmlns:p14="http://schemas.microsoft.com/office/powerpoint/2010/main" val="22234507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Tables are a useful tool for organizing data—but when they are used for other reasons like page formatting, we run into accessibility issues. An easy way to ensure your tables are always accessible is to create them using </a:t>
            </a:r>
            <a:r>
              <a:rPr lang="en-US" sz="1200" kern="1200" dirty="0" err="1" smtClean="0">
                <a:solidFill>
                  <a:schemeClr val="tx1"/>
                </a:solidFill>
                <a:effectLst/>
                <a:latin typeface="+mn-lt"/>
                <a:ea typeface="+mn-ea"/>
                <a:cs typeface="+mn-cs"/>
              </a:rPr>
              <a:t>VisionCMS</a:t>
            </a:r>
            <a:r>
              <a:rPr lang="en-US" sz="1200" kern="1200" dirty="0" smtClean="0">
                <a:solidFill>
                  <a:schemeClr val="tx1"/>
                </a:solidFill>
                <a:effectLst/>
                <a:latin typeface="+mn-lt"/>
                <a:ea typeface="+mn-ea"/>
                <a:cs typeface="+mn-cs"/>
              </a:rPr>
              <a:t>—do not paste them in.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32</a:t>
            </a:fld>
            <a:endParaRPr lang="en-US"/>
          </a:p>
        </p:txBody>
      </p:sp>
    </p:spTree>
    <p:extLst>
      <p:ext uri="{BB962C8B-B14F-4D97-AF65-F5344CB8AC3E}">
        <p14:creationId xmlns:p14="http://schemas.microsoft.com/office/powerpoint/2010/main" val="2151055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Using tables for layout is not recommended for WCAG 2.0</a:t>
            </a:r>
            <a:r>
              <a:rPr lang="en-US" sz="1200" kern="1200" baseline="0" dirty="0" smtClean="0">
                <a:solidFill>
                  <a:schemeClr val="tx1"/>
                </a:solidFill>
                <a:effectLst/>
                <a:latin typeface="+mn-lt"/>
                <a:ea typeface="+mn-ea"/>
                <a:cs typeface="+mn-cs"/>
              </a:rPr>
              <a:t> compliance, even though it’s not prohibited. </a:t>
            </a:r>
            <a:r>
              <a:rPr lang="en-US" sz="1200" b="0" i="0" kern="1200" dirty="0" smtClean="0">
                <a:solidFill>
                  <a:schemeClr val="tx1"/>
                </a:solidFill>
                <a:effectLst/>
                <a:latin typeface="+mn-lt"/>
                <a:ea typeface="+mn-ea"/>
                <a:cs typeface="+mn-cs"/>
              </a:rPr>
              <a:t> Layout tables do not have logical headers that can be mapped to information within the table cells. Layout tables were traditionally used to overcome limitations in visual presentation and layout using HTML. However, I was able to get around this by working some</a:t>
            </a:r>
            <a:r>
              <a:rPr lang="en-US" sz="1200" b="0" i="0" kern="1200" baseline="0" dirty="0" smtClean="0">
                <a:solidFill>
                  <a:schemeClr val="tx1"/>
                </a:solidFill>
                <a:effectLst/>
                <a:latin typeface="+mn-lt"/>
                <a:ea typeface="+mn-ea"/>
                <a:cs typeface="+mn-cs"/>
              </a:rPr>
              <a:t> magic with the layout tables that the client created and adding headers and, associating them with cells.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33</a:t>
            </a:fld>
            <a:endParaRPr lang="en-US"/>
          </a:p>
        </p:txBody>
      </p:sp>
    </p:spTree>
    <p:extLst>
      <p:ext uri="{BB962C8B-B14F-4D97-AF65-F5344CB8AC3E}">
        <p14:creationId xmlns:p14="http://schemas.microsoft.com/office/powerpoint/2010/main" val="18505420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we use tables for data or formatting, it’s like swimming at the beach, and then having the sand drop out from under you. You don’t know what’s ahead of you, and there is no way of finding out without diving in.  However,</a:t>
            </a:r>
            <a:r>
              <a:rPr lang="en-US" sz="1200" kern="1200" baseline="0" dirty="0" smtClean="0">
                <a:solidFill>
                  <a:schemeClr val="tx1"/>
                </a:solidFill>
                <a:effectLst/>
                <a:latin typeface="+mn-lt"/>
                <a:ea typeface="+mn-ea"/>
                <a:cs typeface="+mn-cs"/>
              </a:rPr>
              <a:t> there are ways to work around this to be accessible sometimes.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34</a:t>
            </a:fld>
            <a:endParaRPr lang="en-US"/>
          </a:p>
        </p:txBody>
      </p:sp>
    </p:spTree>
    <p:extLst>
      <p:ext uri="{BB962C8B-B14F-4D97-AF65-F5344CB8AC3E}">
        <p14:creationId xmlns:p14="http://schemas.microsoft.com/office/powerpoint/2010/main" val="2214204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smtClean="0">
                <a:solidFill>
                  <a:schemeClr val="tx1"/>
                </a:solidFill>
                <a:effectLst/>
                <a:latin typeface="+mn-lt"/>
                <a:ea typeface="+mn-ea"/>
                <a:cs typeface="+mn-cs"/>
              </a:rPr>
              <a:t>When we use headers and associate them with cells, screen reader users are able to reference the header that applies to the relevant cell. How do you check that headers are defined and associated with cells? The table is fully responsive—which</a:t>
            </a:r>
            <a:r>
              <a:rPr lang="en-US" sz="1200" kern="1200" baseline="0" dirty="0" smtClean="0">
                <a:solidFill>
                  <a:schemeClr val="tx1"/>
                </a:solidFill>
                <a:effectLst/>
                <a:latin typeface="+mn-lt"/>
                <a:ea typeface="+mn-ea"/>
                <a:cs typeface="+mn-cs"/>
              </a:rPr>
              <a:t> you can see on these two pages.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35</a:t>
            </a:fld>
            <a:endParaRPr lang="en-US"/>
          </a:p>
        </p:txBody>
      </p:sp>
    </p:spTree>
    <p:extLst>
      <p:ext uri="{BB962C8B-B14F-4D97-AF65-F5344CB8AC3E}">
        <p14:creationId xmlns:p14="http://schemas.microsoft.com/office/powerpoint/2010/main" val="5657857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b="0" i="0" kern="1200" dirty="0" smtClean="0">
                <a:solidFill>
                  <a:schemeClr val="tx1"/>
                </a:solidFill>
                <a:effectLst/>
                <a:latin typeface="+mn-lt"/>
                <a:ea typeface="+mn-ea"/>
                <a:cs typeface="+mn-cs"/>
              </a:rPr>
              <a:t>The objective of this technique is to provide a brief overview of how data has been organized into a table or a brief explanation of how to navigate the table. The </a:t>
            </a:r>
            <a:r>
              <a:rPr lang="en-US" dirty="0" smtClean="0"/>
              <a:t>summary</a:t>
            </a:r>
            <a:r>
              <a:rPr lang="en-US" sz="1200" b="0" i="0" kern="1200" dirty="0" smtClean="0">
                <a:solidFill>
                  <a:schemeClr val="tx1"/>
                </a:solidFill>
                <a:effectLst/>
                <a:latin typeface="+mn-lt"/>
                <a:ea typeface="+mn-ea"/>
                <a:cs typeface="+mn-cs"/>
              </a:rPr>
              <a:t> attribute of the </a:t>
            </a:r>
            <a:r>
              <a:rPr lang="en-US" dirty="0" smtClean="0"/>
              <a:t>table</a:t>
            </a:r>
            <a:r>
              <a:rPr lang="en-US" sz="1200" b="0" i="0" kern="1200" dirty="0" smtClean="0">
                <a:solidFill>
                  <a:schemeClr val="tx1"/>
                </a:solidFill>
                <a:effectLst/>
                <a:latin typeface="+mn-lt"/>
                <a:ea typeface="+mn-ea"/>
                <a:cs typeface="+mn-cs"/>
              </a:rPr>
              <a:t> element makes this information available to people who use screen readers; the information is not displayed visually.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36</a:t>
            </a:fld>
            <a:endParaRPr lang="en-US"/>
          </a:p>
        </p:txBody>
      </p:sp>
    </p:spTree>
    <p:extLst>
      <p:ext uri="{BB962C8B-B14F-4D97-AF65-F5344CB8AC3E}">
        <p14:creationId xmlns:p14="http://schemas.microsoft.com/office/powerpoint/2010/main" val="3793748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b="0" i="0" kern="1200" dirty="0" smtClean="0">
                <a:solidFill>
                  <a:schemeClr val="tx1"/>
                </a:solidFill>
                <a:effectLst/>
                <a:latin typeface="+mn-lt"/>
                <a:ea typeface="+mn-ea"/>
                <a:cs typeface="+mn-cs"/>
              </a:rPr>
              <a:t>Unfortunately,</a:t>
            </a:r>
            <a:r>
              <a:rPr lang="en-US" sz="1200" b="0" i="0" kern="1200" baseline="0" dirty="0" smtClean="0">
                <a:solidFill>
                  <a:schemeClr val="tx1"/>
                </a:solidFill>
                <a:effectLst/>
                <a:latin typeface="+mn-lt"/>
                <a:ea typeface="+mn-ea"/>
                <a:cs typeface="+mn-cs"/>
              </a:rPr>
              <a:t> our WYSIWYG is not accessible, so in order to create an accessible iframe, we need to do the following: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37</a:t>
            </a:fld>
            <a:endParaRPr lang="en-US"/>
          </a:p>
        </p:txBody>
      </p:sp>
    </p:spTree>
    <p:extLst>
      <p:ext uri="{BB962C8B-B14F-4D97-AF65-F5344CB8AC3E}">
        <p14:creationId xmlns:p14="http://schemas.microsoft.com/office/powerpoint/2010/main" val="21248542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571F92-E6BA-4493-BD68-263B799FE517}" type="slidenum">
              <a:rPr lang="en-US" smtClean="0"/>
              <a:t>38</a:t>
            </a:fld>
            <a:endParaRPr lang="en-US"/>
          </a:p>
        </p:txBody>
      </p:sp>
    </p:spTree>
    <p:extLst>
      <p:ext uri="{BB962C8B-B14F-4D97-AF65-F5344CB8AC3E}">
        <p14:creationId xmlns:p14="http://schemas.microsoft.com/office/powerpoint/2010/main" val="37281082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B7F8D8-23A3-CD43-89FE-0B856731D031}" type="slidenum">
              <a:rPr lang="en-US" smtClean="0"/>
              <a:t>39</a:t>
            </a:fld>
            <a:endParaRPr lang="en-US"/>
          </a:p>
        </p:txBody>
      </p:sp>
    </p:spTree>
    <p:extLst>
      <p:ext uri="{BB962C8B-B14F-4D97-AF65-F5344CB8AC3E}">
        <p14:creationId xmlns:p14="http://schemas.microsoft.com/office/powerpoint/2010/main" val="2350250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B7F8D8-23A3-CD43-89FE-0B856731D031}" type="slidenum">
              <a:rPr lang="en-US" smtClean="0"/>
              <a:t>4</a:t>
            </a:fld>
            <a:endParaRPr lang="en-US"/>
          </a:p>
        </p:txBody>
      </p:sp>
    </p:spTree>
    <p:extLst>
      <p:ext uri="{BB962C8B-B14F-4D97-AF65-F5344CB8AC3E}">
        <p14:creationId xmlns:p14="http://schemas.microsoft.com/office/powerpoint/2010/main" val="14662756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Website Accessibility Notice:</a:t>
            </a:r>
            <a:r>
              <a:rPr lang="en-US" baseline="0" dirty="0" smtClean="0"/>
              <a:t> </a:t>
            </a:r>
            <a:r>
              <a:rPr lang="en-US" sz="1200" dirty="0" smtClean="0"/>
              <a:t>–instruct visitors on how to request accessible information and how to provide feedback on improving website accessibility </a:t>
            </a:r>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40</a:t>
            </a:fld>
            <a:endParaRPr lang="en-US"/>
          </a:p>
        </p:txBody>
      </p:sp>
    </p:spTree>
    <p:extLst>
      <p:ext uri="{BB962C8B-B14F-4D97-AF65-F5344CB8AC3E}">
        <p14:creationId xmlns:p14="http://schemas.microsoft.com/office/powerpoint/2010/main" val="9649080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Go to Insight</a:t>
            </a:r>
          </a:p>
          <a:p>
            <a:endParaRPr lang="en-US" dirty="0" smtClean="0"/>
          </a:p>
          <a:p>
            <a:r>
              <a:rPr lang="en-US" dirty="0" smtClean="0"/>
              <a:t>We should add the following to Insight:</a:t>
            </a:r>
          </a:p>
          <a:p>
            <a:endParaRPr lang="en-US" dirty="0" smtClean="0"/>
          </a:p>
          <a:p>
            <a:r>
              <a:rPr lang="en-US" baseline="0" dirty="0" smtClean="0"/>
              <a:t>FAQ</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Talking Points, including </a:t>
            </a:r>
            <a:r>
              <a:rPr lang="en-US" dirty="0" smtClean="0"/>
              <a:t>Project</a:t>
            </a:r>
            <a:r>
              <a:rPr lang="en-US" baseline="0" dirty="0" smtClean="0"/>
              <a:t> examples (Rancho Cordova)</a:t>
            </a:r>
          </a:p>
          <a:p>
            <a:r>
              <a:rPr lang="en-US" baseline="0" dirty="0" smtClean="0"/>
              <a:t>Service Offering (Denise will add)</a:t>
            </a:r>
          </a:p>
          <a:p>
            <a:r>
              <a:rPr lang="en-US" baseline="0" dirty="0" smtClean="0"/>
              <a:t>Lunch n Learn Presentations/link to video</a:t>
            </a:r>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41</a:t>
            </a:fld>
            <a:endParaRPr lang="en-US"/>
          </a:p>
        </p:txBody>
      </p:sp>
    </p:spTree>
    <p:extLst>
      <p:ext uri="{BB962C8B-B14F-4D97-AF65-F5344CB8AC3E}">
        <p14:creationId xmlns:p14="http://schemas.microsoft.com/office/powerpoint/2010/main" val="40445407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B7F8D8-23A3-CD43-89FE-0B856731D031}" type="slidenum">
              <a:rPr lang="en-US" smtClean="0"/>
              <a:t>42</a:t>
            </a:fld>
            <a:endParaRPr lang="en-US"/>
          </a:p>
        </p:txBody>
      </p:sp>
    </p:spTree>
    <p:extLst>
      <p:ext uri="{BB962C8B-B14F-4D97-AF65-F5344CB8AC3E}">
        <p14:creationId xmlns:p14="http://schemas.microsoft.com/office/powerpoint/2010/main" val="13183413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Move to Appendix</a:t>
            </a:r>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43</a:t>
            </a:fld>
            <a:endParaRPr lang="en-US"/>
          </a:p>
        </p:txBody>
      </p:sp>
    </p:spTree>
    <p:extLst>
      <p:ext uri="{BB962C8B-B14F-4D97-AF65-F5344CB8AC3E}">
        <p14:creationId xmlns:p14="http://schemas.microsoft.com/office/powerpoint/2010/main" val="37741482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Move to Appendix</a:t>
            </a:r>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44</a:t>
            </a:fld>
            <a:endParaRPr lang="en-US"/>
          </a:p>
        </p:txBody>
      </p:sp>
    </p:spTree>
    <p:extLst>
      <p:ext uri="{BB962C8B-B14F-4D97-AF65-F5344CB8AC3E}">
        <p14:creationId xmlns:p14="http://schemas.microsoft.com/office/powerpoint/2010/main" val="11966685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Move to Appendix</a:t>
            </a:r>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45</a:t>
            </a:fld>
            <a:endParaRPr lang="en-US"/>
          </a:p>
        </p:txBody>
      </p:sp>
    </p:spTree>
    <p:extLst>
      <p:ext uri="{BB962C8B-B14F-4D97-AF65-F5344CB8AC3E}">
        <p14:creationId xmlns:p14="http://schemas.microsoft.com/office/powerpoint/2010/main" val="2353564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Move to Appendix</a:t>
            </a:r>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46</a:t>
            </a:fld>
            <a:endParaRPr lang="en-US"/>
          </a:p>
        </p:txBody>
      </p:sp>
    </p:spTree>
    <p:extLst>
      <p:ext uri="{BB962C8B-B14F-4D97-AF65-F5344CB8AC3E}">
        <p14:creationId xmlns:p14="http://schemas.microsoft.com/office/powerpoint/2010/main" val="13774594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Move to Appendix</a:t>
            </a:r>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47</a:t>
            </a:fld>
            <a:endParaRPr lang="en-US"/>
          </a:p>
        </p:txBody>
      </p:sp>
    </p:spTree>
    <p:extLst>
      <p:ext uri="{BB962C8B-B14F-4D97-AF65-F5344CB8AC3E}">
        <p14:creationId xmlns:p14="http://schemas.microsoft.com/office/powerpoint/2010/main" val="3920846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Move this slide to the section about managing and</a:t>
            </a:r>
            <a:r>
              <a:rPr lang="en-US" baseline="0" dirty="0" smtClean="0"/>
              <a:t> maintaining content</a:t>
            </a:r>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48</a:t>
            </a:fld>
            <a:endParaRPr lang="en-US"/>
          </a:p>
        </p:txBody>
      </p:sp>
    </p:spTree>
    <p:extLst>
      <p:ext uri="{BB962C8B-B14F-4D97-AF65-F5344CB8AC3E}">
        <p14:creationId xmlns:p14="http://schemas.microsoft.com/office/powerpoint/2010/main" val="98967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5</a:t>
            </a:fld>
            <a:endParaRPr lang="en-US"/>
          </a:p>
        </p:txBody>
      </p:sp>
    </p:spTree>
    <p:extLst>
      <p:ext uri="{BB962C8B-B14F-4D97-AF65-F5344CB8AC3E}">
        <p14:creationId xmlns:p14="http://schemas.microsoft.com/office/powerpoint/2010/main" val="4066153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Include ATAG and make distinction about FE (WCAG) and BE (ATAG); we are not addressing ATAG and have no plans</a:t>
            </a:r>
            <a:r>
              <a:rPr lang="en-US" baseline="0" dirty="0" smtClean="0"/>
              <a:t> to do so anytime soon</a:t>
            </a:r>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6</a:t>
            </a:fld>
            <a:endParaRPr lang="en-US"/>
          </a:p>
        </p:txBody>
      </p:sp>
    </p:spTree>
    <p:extLst>
      <p:ext uri="{BB962C8B-B14F-4D97-AF65-F5344CB8AC3E}">
        <p14:creationId xmlns:p14="http://schemas.microsoft.com/office/powerpoint/2010/main" val="100693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Before moving to next slide, take quick poll: how many Americans</a:t>
            </a:r>
            <a:r>
              <a:rPr lang="en-US" baseline="0" dirty="0" smtClean="0"/>
              <a:t> have a recognized disability?</a:t>
            </a:r>
            <a:endParaRPr lang="en-US" dirty="0"/>
          </a:p>
        </p:txBody>
      </p:sp>
      <p:sp>
        <p:nvSpPr>
          <p:cNvPr id="4" name="Slide Number Placeholder 3"/>
          <p:cNvSpPr>
            <a:spLocks noGrp="1"/>
          </p:cNvSpPr>
          <p:nvPr>
            <p:ph type="sldNum" sz="quarter" idx="10"/>
          </p:nvPr>
        </p:nvSpPr>
        <p:spPr/>
        <p:txBody>
          <a:bodyPr/>
          <a:lstStyle/>
          <a:p>
            <a:fld id="{0EB7F8D8-23A3-CD43-89FE-0B856731D031}" type="slidenum">
              <a:rPr lang="en-US" smtClean="0"/>
              <a:t>7</a:t>
            </a:fld>
            <a:endParaRPr lang="en-US"/>
          </a:p>
        </p:txBody>
      </p:sp>
    </p:spTree>
    <p:extLst>
      <p:ext uri="{BB962C8B-B14F-4D97-AF65-F5344CB8AC3E}">
        <p14:creationId xmlns:p14="http://schemas.microsoft.com/office/powerpoint/2010/main" val="527169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B7F8D8-23A3-CD43-89FE-0B856731D031}" type="slidenum">
              <a:rPr lang="en-US" smtClean="0"/>
              <a:t>8</a:t>
            </a:fld>
            <a:endParaRPr lang="en-US"/>
          </a:p>
        </p:txBody>
      </p:sp>
    </p:spTree>
    <p:extLst>
      <p:ext uri="{BB962C8B-B14F-4D97-AF65-F5344CB8AC3E}">
        <p14:creationId xmlns:p14="http://schemas.microsoft.com/office/powerpoint/2010/main" val="519644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B7F8D8-23A3-CD43-89FE-0B856731D031}" type="slidenum">
              <a:rPr lang="en-US" smtClean="0"/>
              <a:t>9</a:t>
            </a:fld>
            <a:endParaRPr lang="en-US"/>
          </a:p>
        </p:txBody>
      </p:sp>
    </p:spTree>
    <p:extLst>
      <p:ext uri="{BB962C8B-B14F-4D97-AF65-F5344CB8AC3E}">
        <p14:creationId xmlns:p14="http://schemas.microsoft.com/office/powerpoint/2010/main" val="893270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5020" y="2640423"/>
            <a:ext cx="467318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3785020" y="4261825"/>
            <a:ext cx="3987380" cy="834811"/>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3785020" y="5233242"/>
            <a:ext cx="2133600" cy="365125"/>
          </a:xfrm>
        </p:spPr>
        <p:txBody>
          <a:bodyPr/>
          <a:lstStyle>
            <a:lvl1pPr>
              <a:defRPr>
                <a:latin typeface="Tahoma"/>
                <a:cs typeface="Tahoma"/>
              </a:defRPr>
            </a:lvl1pPr>
          </a:lstStyle>
          <a:p>
            <a:endParaRPr lang="en-US" smtClean="0"/>
          </a:p>
          <a:p>
            <a:fld id="{FAF41952-F075-DB44-86A9-8C7DA8DFA622}" type="datetime1">
              <a:rPr lang="en-US" sz="1050" smtClean="0"/>
              <a:t>6/23/2016</a:t>
            </a:fld>
            <a:endParaRPr lang="en-US" sz="1050"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DAB6-CBA2-3245-AFD9-79F5F584E3A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99E8BE-8203-E44E-B7B4-9A507008A52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99E8BE-8203-E44E-B7B4-9A507008A52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279" y="1295145"/>
            <a:ext cx="7951519" cy="660106"/>
          </a:xfrm>
        </p:spPr>
        <p:txBody>
          <a:bodyPr anchor="b">
            <a:normAutofit/>
          </a:bodyPr>
          <a:lstStyle>
            <a:lvl1pPr algn="l">
              <a:defRPr sz="1800" b="1">
                <a:solidFill>
                  <a:srgbClr val="26105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122365"/>
            <a:ext cx="5111750" cy="3635360"/>
          </a:xfrm>
        </p:spPr>
        <p:txBody>
          <a:bodyPr>
            <a:normAutofit/>
          </a:bodyPr>
          <a:lstStyle>
            <a:lvl1pPr>
              <a:defRPr sz="1800">
                <a:solidFill>
                  <a:srgbClr val="26105C"/>
                </a:solidFill>
              </a:defRPr>
            </a:lvl1pPr>
            <a:lvl2pPr>
              <a:defRPr sz="1800">
                <a:solidFill>
                  <a:srgbClr val="26105C"/>
                </a:solidFill>
              </a:defRPr>
            </a:lvl2pPr>
            <a:lvl3pPr>
              <a:defRPr sz="1800">
                <a:solidFill>
                  <a:srgbClr val="26105C"/>
                </a:solidFill>
              </a:defRPr>
            </a:lvl3pPr>
            <a:lvl4pPr>
              <a:defRPr sz="1800">
                <a:solidFill>
                  <a:srgbClr val="26105C"/>
                </a:solidFill>
              </a:defRPr>
            </a:lvl4pPr>
            <a:lvl5pPr>
              <a:defRPr sz="1800">
                <a:solidFill>
                  <a:srgbClr val="26105C"/>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35280" y="2122365"/>
            <a:ext cx="2730233" cy="3635359"/>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9E8BE-8203-E44E-B7B4-9A507008A52C}" type="slidenum">
              <a:rPr lang="en-US" smtClean="0"/>
              <a:t>‹#›</a:t>
            </a:fld>
            <a:endParaRPr lang="en-US"/>
          </a:p>
        </p:txBody>
      </p:sp>
      <p:sp>
        <p:nvSpPr>
          <p:cNvPr id="8" name="Title 1"/>
          <p:cNvSpPr txBox="1">
            <a:spLocks/>
          </p:cNvSpPr>
          <p:nvPr userDrawn="1"/>
        </p:nvSpPr>
        <p:spPr>
          <a:xfrm>
            <a:off x="735280" y="150404"/>
            <a:ext cx="7678662" cy="710241"/>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bg1"/>
                </a:solidFill>
                <a:effectLst/>
                <a:uLnTx/>
                <a:uFillTx/>
                <a:latin typeface="Tahoma"/>
                <a:ea typeface="+mj-ea"/>
                <a:cs typeface="Tahoma"/>
              </a:rPr>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361991"/>
            <a:ext cx="5486400" cy="37859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9E8BE-8203-E44E-B7B4-9A507008A52C}" type="slidenum">
              <a:rPr lang="en-US" smtClean="0"/>
              <a:t>‹#›</a:t>
            </a:fld>
            <a:endParaRPr lang="en-US"/>
          </a:p>
        </p:txBody>
      </p:sp>
      <p:sp>
        <p:nvSpPr>
          <p:cNvPr id="8" name="Title 1"/>
          <p:cNvSpPr txBox="1">
            <a:spLocks/>
          </p:cNvSpPr>
          <p:nvPr userDrawn="1"/>
        </p:nvSpPr>
        <p:spPr>
          <a:xfrm>
            <a:off x="735280" y="150404"/>
            <a:ext cx="7678662" cy="710241"/>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bg1"/>
                </a:solidFill>
                <a:effectLst/>
                <a:uLnTx/>
                <a:uFillTx/>
                <a:latin typeface="Tahoma"/>
                <a:ea typeface="+mj-ea"/>
                <a:cs typeface="Tahoma"/>
              </a:rPr>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ulleted Lis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venir-Light" pitchFamily="34" charset="0"/>
              </a:defRPr>
            </a:lvl1pPr>
            <a:lvl2pPr marL="742950" indent="-285750">
              <a:buFontTx/>
              <a:buBlip>
                <a:blip r:embed="rId2"/>
              </a:buBlip>
              <a:defRPr b="0">
                <a:latin typeface="Avenir-Light" pitchFamily="34" charset="0"/>
              </a:defRPr>
            </a:lvl2pPr>
            <a:lvl3pPr marL="1143000" indent="-228600">
              <a:buFontTx/>
              <a:buBlip>
                <a:blip r:embed="rId2"/>
              </a:buBlip>
              <a:defRPr b="0">
                <a:latin typeface="Avenir-Light" pitchFamily="34" charset="0"/>
              </a:defRPr>
            </a:lvl3pPr>
            <a:lvl4pPr marL="1600200" indent="-228600">
              <a:buFontTx/>
              <a:buBlip>
                <a:blip r:embed="rId2"/>
              </a:buBlip>
              <a:defRPr b="0">
                <a:latin typeface="Avenir-Light" pitchFamily="34" charset="0"/>
              </a:defRPr>
            </a:lvl4pPr>
            <a:lvl5pPr marL="2057400" indent="-228600">
              <a:buFontTx/>
              <a:buBlip>
                <a:blip r:embed="rId2"/>
              </a:buBlip>
              <a:defRPr b="0">
                <a:latin typeface="Avenir-Ligh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hasCustomPrompt="1"/>
          </p:nvPr>
        </p:nvSpPr>
        <p:spPr>
          <a:xfrm>
            <a:off x="457200" y="381000"/>
            <a:ext cx="8229600" cy="1143000"/>
          </a:xfrm>
        </p:spPr>
        <p:txBody>
          <a:bodyPr>
            <a:normAutofit/>
          </a:bodyPr>
          <a:lstStyle>
            <a:lvl1pPr>
              <a:defRPr sz="2500" baseline="0">
                <a:solidFill>
                  <a:srgbClr val="6294B0"/>
                </a:solidFill>
                <a:latin typeface="Avenir-Medium" pitchFamily="34" charset="0"/>
              </a:defRPr>
            </a:lvl1pPr>
          </a:lstStyle>
          <a:p>
            <a:r>
              <a:rPr lang="en-US" dirty="0" smtClean="0"/>
              <a:t>SUBTITLE/SLIDE TITLE</a:t>
            </a:r>
            <a:endParaRPr lang="en-US" dirty="0"/>
          </a:p>
        </p:txBody>
      </p:sp>
      <p:sp>
        <p:nvSpPr>
          <p:cNvPr id="5" name="Text Placeholder 7"/>
          <p:cNvSpPr>
            <a:spLocks noGrp="1"/>
          </p:cNvSpPr>
          <p:nvPr>
            <p:ph type="body" sz="quarter" idx="11" hasCustomPrompt="1"/>
          </p:nvPr>
        </p:nvSpPr>
        <p:spPr>
          <a:xfrm>
            <a:off x="1143000" y="0"/>
            <a:ext cx="7010400" cy="533400"/>
          </a:xfrm>
        </p:spPr>
        <p:txBody>
          <a:bodyPr>
            <a:noAutofit/>
          </a:bodyPr>
          <a:lstStyle>
            <a:lvl1pPr>
              <a:defRPr sz="3000">
                <a:solidFill>
                  <a:schemeClr val="bg1"/>
                </a:solidFill>
                <a:latin typeface="Avenir-Heavy" pitchFamily="34" charset="0"/>
              </a:defRPr>
            </a:lvl1pPr>
          </a:lstStyle>
          <a:p>
            <a:pPr lvl="0"/>
            <a:r>
              <a:rPr lang="en-US" dirty="0" smtClean="0"/>
              <a:t>PRESENTATION TITLE</a:t>
            </a:r>
          </a:p>
        </p:txBody>
      </p:sp>
      <p:sp>
        <p:nvSpPr>
          <p:cNvPr id="2" name="Date Placeholder 1"/>
          <p:cNvSpPr>
            <a:spLocks noGrp="1"/>
          </p:cNvSpPr>
          <p:nvPr>
            <p:ph type="dt" sz="half" idx="12"/>
          </p:nvPr>
        </p:nvSpPr>
        <p:spPr>
          <a:xfrm>
            <a:off x="457200" y="6356350"/>
            <a:ext cx="2133600" cy="365125"/>
          </a:xfrm>
          <a:prstGeom prst="rect">
            <a:avLst/>
          </a:prstGeom>
        </p:spPr>
        <p:txBody>
          <a:bodyPr/>
          <a:lstStyle/>
          <a:p>
            <a:endParaRPr lang="en-US"/>
          </a:p>
        </p:txBody>
      </p:sp>
      <p:sp>
        <p:nvSpPr>
          <p:cNvPr id="6" name="Slide Number Placeholder 5"/>
          <p:cNvSpPr>
            <a:spLocks noGrp="1"/>
          </p:cNvSpPr>
          <p:nvPr>
            <p:ph type="sldNum" sz="quarter" idx="14"/>
          </p:nvPr>
        </p:nvSpPr>
        <p:spPr/>
        <p:txBody>
          <a:bodyPr/>
          <a:lstStyle/>
          <a:p>
            <a:fld id="{BCCB0638-65B7-45EB-B5A9-C44FA6ED099C}" type="slidenum">
              <a:rPr lang="en-US" smtClean="0"/>
              <a:t>‹#›</a:t>
            </a:fld>
            <a:endParaRPr lang="en-US"/>
          </a:p>
        </p:txBody>
      </p:sp>
      <p:sp>
        <p:nvSpPr>
          <p:cNvPr id="4" name="Footer Placeholder 3"/>
          <p:cNvSpPr>
            <a:spLocks noGrp="1"/>
          </p:cNvSpPr>
          <p:nvPr>
            <p:ph type="ftr" sz="quarter" idx="13"/>
          </p:nvPr>
        </p:nvSpPr>
        <p:spPr/>
        <p:txBody>
          <a:bodyPr/>
          <a:lstStyle/>
          <a:p>
            <a:fld id="{8C39DC26-E06B-459F-974B-A8748D7B993E}" type="slidenum">
              <a:rPr lang="en-US" smtClean="0"/>
              <a:pPr/>
              <a:t>‹#›</a:t>
            </a:fld>
            <a:endParaRPr lang="en-US" dirty="0"/>
          </a:p>
        </p:txBody>
      </p:sp>
    </p:spTree>
    <p:extLst>
      <p:ext uri="{BB962C8B-B14F-4D97-AF65-F5344CB8AC3E}">
        <p14:creationId xmlns:p14="http://schemas.microsoft.com/office/powerpoint/2010/main" val="11361241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4A051B-9E1D-014C-A99A-8134B59306EA}" type="datetime1">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DAB6-CBA2-3245-AFD9-79F5F584E3A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785020" y="4303223"/>
            <a:ext cx="2133600" cy="365125"/>
          </a:xfrm>
        </p:spPr>
        <p:txBody>
          <a:bodyPr/>
          <a:lstStyle/>
          <a:p>
            <a:fld id="{03140C2F-0472-3646-A569-C263A6637146}" type="datetime1">
              <a:rPr lang="en-US" smtClean="0"/>
              <a:t>6/23/2016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2FDAB6-CBA2-3245-AFD9-79F5F584E3A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5020" y="2640423"/>
            <a:ext cx="467318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3785020" y="4261825"/>
            <a:ext cx="3987380" cy="834811"/>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3785020" y="5233242"/>
            <a:ext cx="2133600" cy="365125"/>
          </a:xfrm>
        </p:spPr>
        <p:txBody>
          <a:bodyPr/>
          <a:lstStyle>
            <a:lvl1pPr>
              <a:defRPr>
                <a:latin typeface="Tahoma"/>
                <a:cs typeface="Tahoma"/>
              </a:defRPr>
            </a:lvl1pPr>
          </a:lstStyle>
          <a:p>
            <a:endParaRPr lang="en-US" smtClean="0"/>
          </a:p>
          <a:p>
            <a:fld id="{FD634E7C-A242-F748-8B72-646CEC7A92B7}" type="datetime1">
              <a:rPr lang="en-US" sz="1050" smtClean="0"/>
              <a:t>6/23/2016</a:t>
            </a:fld>
            <a:endParaRPr lang="en-US" sz="1050"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DAB6-CBA2-3245-AFD9-79F5F584E3A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D141C1-8A2A-A24C-A068-EE524861B4C9}" type="datetime1">
              <a:rPr lang="en-US" smtClean="0"/>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DAB6-CBA2-3245-AFD9-79F5F584E3A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785020" y="4303223"/>
            <a:ext cx="2133600" cy="365125"/>
          </a:xfrm>
        </p:spPr>
        <p:txBody>
          <a:bodyPr/>
          <a:lstStyle/>
          <a:p>
            <a:fld id="{62B8EA10-6873-9344-9602-A85D3FC0A1EE}" type="datetime1">
              <a:rPr lang="en-US" smtClean="0"/>
              <a:t>6/23/2016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2FDAB6-CBA2-3245-AFD9-79F5F584E3A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2FDAB6-CBA2-3245-AFD9-79F5F584E3A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9E8BE-8203-E44E-B7B4-9A507008A52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9E8BE-8203-E44E-B7B4-9A507008A52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7.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5.png"/><Relationship Id="rId4" Type="http://schemas.openxmlformats.org/officeDocument/2006/relationships/slideLayout" Target="../slideLayouts/slideLayout11.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6105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5020" y="2643730"/>
            <a:ext cx="4901779" cy="1525799"/>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785020" y="4311578"/>
            <a:ext cx="4901780" cy="113638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785020" y="5598367"/>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a:defRPr>
            </a:lvl1pPr>
          </a:lstStyle>
          <a:p>
            <a:fld id="{2A08B534-593C-7B4A-85B9-3AA3807E1ABF}" type="datetime1">
              <a:rPr lang="en-US" smtClean="0"/>
              <a:t>6/23/2016</a:t>
            </a:fld>
            <a:endParaRPr lang="en-US" dirty="0"/>
          </a:p>
        </p:txBody>
      </p:sp>
      <p:sp>
        <p:nvSpPr>
          <p:cNvPr id="5" name="Footer Placeholder 4"/>
          <p:cNvSpPr>
            <a:spLocks noGrp="1"/>
          </p:cNvSpPr>
          <p:nvPr>
            <p:ph type="ftr" sz="quarter" idx="3"/>
          </p:nvPr>
        </p:nvSpPr>
        <p:spPr>
          <a:xfrm>
            <a:off x="4669959" y="6356350"/>
            <a:ext cx="2895600" cy="365125"/>
          </a:xfrm>
          <a:prstGeom prst="rect">
            <a:avLst/>
          </a:prstGeom>
        </p:spPr>
        <p:txBody>
          <a:bodyPr vert="horz" lIns="91440" tIns="45720" rIns="91440" bIns="45720" rtlCol="0" anchor="t"/>
          <a:lstStyle>
            <a:lvl1pPr algn="r">
              <a:defRPr sz="1000">
                <a:solidFill>
                  <a:schemeClr val="bg1">
                    <a:lumMod val="40000"/>
                    <a:lumOff val="60000"/>
                  </a:schemeClr>
                </a:solidFill>
                <a:latin typeface="Tahoma"/>
                <a:cs typeface="Tahoma"/>
              </a:defRPr>
            </a:lvl1pPr>
          </a:lstStyle>
          <a:p>
            <a:endParaRPr lang="en-US" dirty="0"/>
          </a:p>
        </p:txBody>
      </p:sp>
      <p:sp>
        <p:nvSpPr>
          <p:cNvPr id="6" name="Slide Number Placeholder 5"/>
          <p:cNvSpPr>
            <a:spLocks noGrp="1"/>
          </p:cNvSpPr>
          <p:nvPr>
            <p:ph type="sldNum" sz="quarter" idx="4"/>
          </p:nvPr>
        </p:nvSpPr>
        <p:spPr>
          <a:xfrm>
            <a:off x="7762217" y="6356350"/>
            <a:ext cx="924582" cy="365125"/>
          </a:xfrm>
          <a:prstGeom prst="rect">
            <a:avLst/>
          </a:prstGeom>
        </p:spPr>
        <p:txBody>
          <a:bodyPr vert="horz" lIns="91440" tIns="45720" rIns="91440" bIns="45720" rtlCol="0" anchor="t"/>
          <a:lstStyle>
            <a:lvl1pPr algn="r">
              <a:defRPr sz="1000" b="1">
                <a:solidFill>
                  <a:schemeClr val="bg1">
                    <a:lumMod val="40000"/>
                    <a:lumOff val="60000"/>
                  </a:schemeClr>
                </a:solidFill>
                <a:latin typeface="Tahoma"/>
                <a:cs typeface="Tahoma"/>
              </a:defRPr>
            </a:lvl1pPr>
          </a:lstStyle>
          <a:p>
            <a:fld id="{AD2FDAB6-CBA2-3245-AFD9-79F5F584E3AA}" type="slidenum">
              <a:rPr lang="en-US" smtClean="0"/>
              <a:pPr/>
              <a:t>‹#›</a:t>
            </a:fld>
            <a:endParaRPr lang="en-US" dirty="0"/>
          </a:p>
        </p:txBody>
      </p:sp>
      <p:pic>
        <p:nvPicPr>
          <p:cNvPr id="10" name="Picture 9" descr="Vison_logo_reversed.png"/>
          <p:cNvPicPr>
            <a:picLocks noChangeAspect="1"/>
          </p:cNvPicPr>
          <p:nvPr userDrawn="1"/>
        </p:nvPicPr>
        <p:blipFill>
          <a:blip r:embed="rId5"/>
          <a:stretch>
            <a:fillRect/>
          </a:stretch>
        </p:blipFill>
        <p:spPr>
          <a:xfrm>
            <a:off x="6553200" y="687670"/>
            <a:ext cx="2200729" cy="402349"/>
          </a:xfrm>
          <a:prstGeom prst="rect">
            <a:avLst/>
          </a:prstGeom>
        </p:spPr>
      </p:pic>
      <p:pic>
        <p:nvPicPr>
          <p:cNvPr id="14" name="Picture 13" descr="Vision_Arrows.png"/>
          <p:cNvPicPr>
            <a:picLocks noChangeAspect="1"/>
          </p:cNvPicPr>
          <p:nvPr userDrawn="1"/>
        </p:nvPicPr>
        <p:blipFill>
          <a:blip r:embed="rId6"/>
          <a:stretch>
            <a:fillRect/>
          </a:stretch>
        </p:blipFill>
        <p:spPr>
          <a:xfrm>
            <a:off x="0" y="9030"/>
            <a:ext cx="3554087" cy="6839940"/>
          </a:xfrm>
          <a:prstGeom prst="rect">
            <a:avLst/>
          </a:prstGeom>
          <a:ln>
            <a:noFill/>
          </a:ln>
        </p:spPr>
      </p:pic>
      <p:cxnSp>
        <p:nvCxnSpPr>
          <p:cNvPr id="13" name="Straight Connector 12"/>
          <p:cNvCxnSpPr/>
          <p:nvPr userDrawn="1"/>
        </p:nvCxnSpPr>
        <p:spPr>
          <a:xfrm rot="10800000">
            <a:off x="492972" y="6342034"/>
            <a:ext cx="8193828" cy="1588"/>
          </a:xfrm>
          <a:prstGeom prst="line">
            <a:avLst/>
          </a:prstGeom>
          <a:ln w="12700" cap="flat" cmpd="sng" algn="ctr">
            <a:solidFill>
              <a:schemeClr val="bg1">
                <a:lumMod val="40000"/>
                <a:lumOff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56" r:id="rId1"/>
    <p:sldLayoutId id="2147483657" r:id="rId2"/>
    <p:sldLayoutId id="2147483658" r:id="rId3"/>
  </p:sldLayoutIdLst>
  <p:hf hdr="0"/>
  <p:txStyles>
    <p:titleStyle>
      <a:lvl1pPr algn="l" defTabSz="457200" rtl="0" eaLnBrk="1" latinLnBrk="0" hangingPunct="1">
        <a:spcBef>
          <a:spcPct val="0"/>
        </a:spcBef>
        <a:buNone/>
        <a:defRPr sz="1800" b="1" kern="1200">
          <a:solidFill>
            <a:schemeClr val="tx1"/>
          </a:solidFill>
          <a:latin typeface="Tahoma"/>
          <a:ea typeface="+mj-ea"/>
          <a:cs typeface="Tahoma"/>
        </a:defRPr>
      </a:lvl1pPr>
    </p:titleStyle>
    <p:bodyStyle>
      <a:lvl1pPr marL="342900" indent="-342900" algn="l" defTabSz="457200" rtl="0" eaLnBrk="1" latinLnBrk="0" hangingPunct="1">
        <a:spcBef>
          <a:spcPct val="20000"/>
        </a:spcBef>
        <a:buFont typeface="Arial"/>
        <a:buChar char="•"/>
        <a:defRPr sz="1050" kern="1200">
          <a:solidFill>
            <a:schemeClr val="tx1"/>
          </a:solidFill>
          <a:latin typeface="Tahoma"/>
          <a:ea typeface="+mn-ea"/>
          <a:cs typeface="Tahoma"/>
        </a:defRPr>
      </a:lvl1pPr>
      <a:lvl2pPr marL="742950" indent="-285750" algn="l" defTabSz="457200" rtl="0" eaLnBrk="1" latinLnBrk="0" hangingPunct="1">
        <a:spcBef>
          <a:spcPct val="20000"/>
        </a:spcBef>
        <a:buFont typeface="Arial"/>
        <a:buChar char="–"/>
        <a:defRPr sz="105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105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1050" kern="1200">
          <a:solidFill>
            <a:schemeClr val="tx1"/>
          </a:solidFill>
          <a:latin typeface="Tahoma"/>
          <a:ea typeface="+mn-ea"/>
          <a:cs typeface="Tahoma"/>
        </a:defRPr>
      </a:lvl4pPr>
      <a:lvl5pPr marL="2057400" indent="-228600" algn="l" defTabSz="457200" rtl="0" eaLnBrk="1" latinLnBrk="0" hangingPunct="1">
        <a:spcBef>
          <a:spcPct val="20000"/>
        </a:spcBef>
        <a:buFont typeface="Arial"/>
        <a:buChar char="»"/>
        <a:defRPr sz="105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6105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5020" y="2643730"/>
            <a:ext cx="4901779" cy="1525799"/>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785020" y="4311578"/>
            <a:ext cx="4901780" cy="113638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785020" y="5598367"/>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a:defRPr>
            </a:lvl1pPr>
          </a:lstStyle>
          <a:p>
            <a:fld id="{52CFA570-0DC6-5C4B-A75E-91FED927997D}" type="datetime1">
              <a:rPr lang="en-US" smtClean="0"/>
              <a:t>6/23/2016</a:t>
            </a:fld>
            <a:endParaRPr lang="en-US" dirty="0"/>
          </a:p>
        </p:txBody>
      </p:sp>
      <p:sp>
        <p:nvSpPr>
          <p:cNvPr id="5" name="Footer Placeholder 4"/>
          <p:cNvSpPr>
            <a:spLocks noGrp="1"/>
          </p:cNvSpPr>
          <p:nvPr>
            <p:ph type="ftr" sz="quarter" idx="3"/>
          </p:nvPr>
        </p:nvSpPr>
        <p:spPr>
          <a:xfrm>
            <a:off x="4669959" y="6356350"/>
            <a:ext cx="2895600" cy="365125"/>
          </a:xfrm>
          <a:prstGeom prst="rect">
            <a:avLst/>
          </a:prstGeom>
        </p:spPr>
        <p:txBody>
          <a:bodyPr vert="horz" lIns="91440" tIns="45720" rIns="91440" bIns="45720" rtlCol="0" anchor="t"/>
          <a:lstStyle>
            <a:lvl1pPr algn="r">
              <a:defRPr sz="1000">
                <a:solidFill>
                  <a:schemeClr val="bg1">
                    <a:lumMod val="40000"/>
                    <a:lumOff val="60000"/>
                  </a:schemeClr>
                </a:solidFill>
                <a:latin typeface="Tahoma"/>
                <a:cs typeface="Tahoma"/>
              </a:defRPr>
            </a:lvl1pPr>
          </a:lstStyle>
          <a:p>
            <a:endParaRPr lang="en-US" dirty="0"/>
          </a:p>
        </p:txBody>
      </p:sp>
      <p:sp>
        <p:nvSpPr>
          <p:cNvPr id="6" name="Slide Number Placeholder 5"/>
          <p:cNvSpPr>
            <a:spLocks noGrp="1"/>
          </p:cNvSpPr>
          <p:nvPr>
            <p:ph type="sldNum" sz="quarter" idx="4"/>
          </p:nvPr>
        </p:nvSpPr>
        <p:spPr>
          <a:xfrm>
            <a:off x="7762217" y="6356350"/>
            <a:ext cx="924582" cy="365125"/>
          </a:xfrm>
          <a:prstGeom prst="rect">
            <a:avLst/>
          </a:prstGeom>
        </p:spPr>
        <p:txBody>
          <a:bodyPr vert="horz" lIns="91440" tIns="45720" rIns="91440" bIns="45720" rtlCol="0" anchor="t"/>
          <a:lstStyle>
            <a:lvl1pPr algn="r">
              <a:defRPr sz="1000" b="1">
                <a:solidFill>
                  <a:schemeClr val="bg1">
                    <a:lumMod val="40000"/>
                    <a:lumOff val="60000"/>
                  </a:schemeClr>
                </a:solidFill>
                <a:latin typeface="Tahoma"/>
                <a:cs typeface="Tahoma"/>
              </a:defRPr>
            </a:lvl1pPr>
          </a:lstStyle>
          <a:p>
            <a:fld id="{AD2FDAB6-CBA2-3245-AFD9-79F5F584E3AA}" type="slidenum">
              <a:rPr lang="en-US" smtClean="0"/>
              <a:pPr/>
              <a:t>‹#›</a:t>
            </a:fld>
            <a:endParaRPr lang="en-US" dirty="0"/>
          </a:p>
        </p:txBody>
      </p:sp>
      <p:pic>
        <p:nvPicPr>
          <p:cNvPr id="10" name="Picture 9" descr="Vison_logo_reversed.png"/>
          <p:cNvPicPr>
            <a:picLocks noChangeAspect="1"/>
          </p:cNvPicPr>
          <p:nvPr userDrawn="1"/>
        </p:nvPicPr>
        <p:blipFill>
          <a:blip r:embed="rId5"/>
          <a:stretch>
            <a:fillRect/>
          </a:stretch>
        </p:blipFill>
        <p:spPr>
          <a:xfrm>
            <a:off x="6553200" y="687670"/>
            <a:ext cx="2200729" cy="402349"/>
          </a:xfrm>
          <a:prstGeom prst="rect">
            <a:avLst/>
          </a:prstGeom>
        </p:spPr>
      </p:pic>
      <p:pic>
        <p:nvPicPr>
          <p:cNvPr id="11" name="Picture 10" descr="Vision_Default.png"/>
          <p:cNvPicPr>
            <a:picLocks noChangeAspect="1"/>
          </p:cNvPicPr>
          <p:nvPr userDrawn="1"/>
        </p:nvPicPr>
        <p:blipFill>
          <a:blip r:embed="rId6"/>
          <a:stretch>
            <a:fillRect/>
          </a:stretch>
        </p:blipFill>
        <p:spPr>
          <a:xfrm>
            <a:off x="0" y="9030"/>
            <a:ext cx="3554087" cy="6839940"/>
          </a:xfrm>
          <a:prstGeom prst="rect">
            <a:avLst/>
          </a:prstGeom>
          <a:ln>
            <a:noFill/>
          </a:ln>
        </p:spPr>
      </p:pic>
      <p:cxnSp>
        <p:nvCxnSpPr>
          <p:cNvPr id="13" name="Straight Connector 12"/>
          <p:cNvCxnSpPr/>
          <p:nvPr userDrawn="1"/>
        </p:nvCxnSpPr>
        <p:spPr>
          <a:xfrm rot="10800000">
            <a:off x="492972" y="6342034"/>
            <a:ext cx="8193828" cy="1588"/>
          </a:xfrm>
          <a:prstGeom prst="line">
            <a:avLst/>
          </a:prstGeom>
          <a:ln w="12700" cap="flat" cmpd="sng" algn="ctr">
            <a:solidFill>
              <a:schemeClr val="bg1">
                <a:lumMod val="40000"/>
                <a:lumOff val="6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60" r:id="rId1"/>
    <p:sldLayoutId id="2147483661" r:id="rId2"/>
    <p:sldLayoutId id="2147483662" r:id="rId3"/>
  </p:sldLayoutIdLst>
  <p:hf hdr="0"/>
  <p:txStyles>
    <p:titleStyle>
      <a:lvl1pPr algn="l" defTabSz="457200" rtl="0" eaLnBrk="1" latinLnBrk="0" hangingPunct="1">
        <a:spcBef>
          <a:spcPct val="0"/>
        </a:spcBef>
        <a:buNone/>
        <a:defRPr sz="1800" b="1" kern="1200">
          <a:solidFill>
            <a:schemeClr val="tx1"/>
          </a:solidFill>
          <a:latin typeface="Tahoma"/>
          <a:ea typeface="+mj-ea"/>
          <a:cs typeface="Tahoma"/>
        </a:defRPr>
      </a:lvl1pPr>
    </p:titleStyle>
    <p:bodyStyle>
      <a:lvl1pPr marL="342900" indent="-342900" algn="l" defTabSz="457200" rtl="0" eaLnBrk="1" latinLnBrk="0" hangingPunct="1">
        <a:spcBef>
          <a:spcPct val="20000"/>
        </a:spcBef>
        <a:buFont typeface="Arial"/>
        <a:buChar char="•"/>
        <a:defRPr sz="1050" kern="1200">
          <a:solidFill>
            <a:schemeClr val="tx1"/>
          </a:solidFill>
          <a:latin typeface="Tahoma"/>
          <a:ea typeface="+mn-ea"/>
          <a:cs typeface="Tahoma"/>
        </a:defRPr>
      </a:lvl1pPr>
      <a:lvl2pPr marL="742950" indent="-285750" algn="l" defTabSz="457200" rtl="0" eaLnBrk="1" latinLnBrk="0" hangingPunct="1">
        <a:spcBef>
          <a:spcPct val="20000"/>
        </a:spcBef>
        <a:buFont typeface="Arial"/>
        <a:buChar char="–"/>
        <a:defRPr sz="105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105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1050" kern="1200">
          <a:solidFill>
            <a:schemeClr val="tx1"/>
          </a:solidFill>
          <a:latin typeface="Tahoma"/>
          <a:ea typeface="+mn-ea"/>
          <a:cs typeface="Tahoma"/>
        </a:defRPr>
      </a:lvl4pPr>
      <a:lvl5pPr marL="2057400" indent="-228600" algn="l" defTabSz="457200" rtl="0" eaLnBrk="1" latinLnBrk="0" hangingPunct="1">
        <a:spcBef>
          <a:spcPct val="20000"/>
        </a:spcBef>
        <a:buFont typeface="Arial"/>
        <a:buChar char="»"/>
        <a:defRPr sz="105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2" name="Picture 11" descr="Vision_SequeBox.png"/>
          <p:cNvPicPr>
            <a:picLocks noChangeAspect="1"/>
          </p:cNvPicPr>
          <p:nvPr userDrawn="1"/>
        </p:nvPicPr>
        <p:blipFill>
          <a:blip r:embed="rId3"/>
          <a:stretch>
            <a:fillRect/>
          </a:stretch>
        </p:blipFill>
        <p:spPr>
          <a:xfrm>
            <a:off x="0" y="2181128"/>
            <a:ext cx="5977327" cy="1810572"/>
          </a:xfrm>
          <a:prstGeom prst="rect">
            <a:avLst/>
          </a:prstGeom>
        </p:spPr>
      </p:pic>
      <p:sp>
        <p:nvSpPr>
          <p:cNvPr id="2" name="Title Placeholder 1"/>
          <p:cNvSpPr>
            <a:spLocks noGrp="1"/>
          </p:cNvSpPr>
          <p:nvPr>
            <p:ph type="title"/>
          </p:nvPr>
        </p:nvSpPr>
        <p:spPr>
          <a:xfrm>
            <a:off x="668436" y="2643730"/>
            <a:ext cx="4901779" cy="91582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5" name="Footer Placeholder 4"/>
          <p:cNvSpPr>
            <a:spLocks noGrp="1"/>
          </p:cNvSpPr>
          <p:nvPr>
            <p:ph type="ftr" sz="quarter" idx="3"/>
          </p:nvPr>
        </p:nvSpPr>
        <p:spPr>
          <a:xfrm>
            <a:off x="4669959" y="6356350"/>
            <a:ext cx="2895600" cy="365125"/>
          </a:xfrm>
          <a:prstGeom prst="rect">
            <a:avLst/>
          </a:prstGeom>
        </p:spPr>
        <p:txBody>
          <a:bodyPr vert="horz" lIns="91440" tIns="45720" rIns="91440" bIns="45720" rtlCol="0" anchor="t"/>
          <a:lstStyle>
            <a:lvl1pPr algn="r">
              <a:defRPr sz="1000">
                <a:ln>
                  <a:noFill/>
                </a:ln>
                <a:solidFill>
                  <a:srgbClr val="26105C"/>
                </a:solidFill>
                <a:latin typeface="Tahoma"/>
                <a:cs typeface="Tahoma"/>
              </a:defRPr>
            </a:lvl1pPr>
          </a:lstStyle>
          <a:p>
            <a:endParaRPr lang="en-US" dirty="0"/>
          </a:p>
        </p:txBody>
      </p:sp>
      <p:sp>
        <p:nvSpPr>
          <p:cNvPr id="6" name="Slide Number Placeholder 5"/>
          <p:cNvSpPr>
            <a:spLocks noGrp="1"/>
          </p:cNvSpPr>
          <p:nvPr>
            <p:ph type="sldNum" sz="quarter" idx="4"/>
          </p:nvPr>
        </p:nvSpPr>
        <p:spPr>
          <a:xfrm>
            <a:off x="7762217" y="6356350"/>
            <a:ext cx="924582" cy="365125"/>
          </a:xfrm>
          <a:prstGeom prst="rect">
            <a:avLst/>
          </a:prstGeom>
        </p:spPr>
        <p:txBody>
          <a:bodyPr vert="horz" lIns="91440" tIns="45720" rIns="91440" bIns="45720" rtlCol="0" anchor="t"/>
          <a:lstStyle>
            <a:lvl1pPr algn="r">
              <a:defRPr sz="1000" b="1">
                <a:ln>
                  <a:noFill/>
                </a:ln>
                <a:solidFill>
                  <a:schemeClr val="tx1"/>
                </a:solidFill>
                <a:latin typeface="Tahoma"/>
                <a:cs typeface="Tahoma"/>
              </a:defRPr>
            </a:lvl1pPr>
          </a:lstStyle>
          <a:p>
            <a:fld id="{AD2FDAB6-CBA2-3245-AFD9-79F5F584E3AA}" type="slidenum">
              <a:rPr lang="en-US" smtClean="0"/>
              <a:pPr/>
              <a:t>‹#›</a:t>
            </a:fld>
            <a:endParaRPr lang="en-US" dirty="0"/>
          </a:p>
        </p:txBody>
      </p:sp>
      <p:pic>
        <p:nvPicPr>
          <p:cNvPr id="14" name="Picture 13" descr="Vison_logo_small.png"/>
          <p:cNvPicPr>
            <a:picLocks noChangeAspect="1"/>
          </p:cNvPicPr>
          <p:nvPr userDrawn="1"/>
        </p:nvPicPr>
        <p:blipFill>
          <a:blip r:embed="rId4"/>
          <a:stretch>
            <a:fillRect/>
          </a:stretch>
        </p:blipFill>
        <p:spPr>
          <a:xfrm>
            <a:off x="492972" y="6414842"/>
            <a:ext cx="853468" cy="155453"/>
          </a:xfrm>
          <a:prstGeom prst="rect">
            <a:avLst/>
          </a:prstGeom>
        </p:spPr>
      </p:pic>
      <p:cxnSp>
        <p:nvCxnSpPr>
          <p:cNvPr id="13" name="Straight Connector 12"/>
          <p:cNvCxnSpPr/>
          <p:nvPr userDrawn="1"/>
        </p:nvCxnSpPr>
        <p:spPr>
          <a:xfrm rot="10800000">
            <a:off x="492972" y="6342034"/>
            <a:ext cx="8193828" cy="1588"/>
          </a:xfrm>
          <a:prstGeom prst="line">
            <a:avLst/>
          </a:prstGeom>
          <a:ln w="12700" cap="flat" cmpd="sng" algn="ctr">
            <a:solidFill>
              <a:srgbClr val="26105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6" r:id="rId1"/>
  </p:sldLayoutIdLst>
  <p:hf hdr="0"/>
  <p:txStyles>
    <p:titleStyle>
      <a:lvl1pPr algn="l" defTabSz="457200" rtl="0" eaLnBrk="1" latinLnBrk="0" hangingPunct="1">
        <a:spcBef>
          <a:spcPct val="0"/>
        </a:spcBef>
        <a:buNone/>
        <a:defRPr sz="1800" b="1" kern="1200">
          <a:solidFill>
            <a:schemeClr val="bg1"/>
          </a:solidFill>
          <a:latin typeface="Tahoma"/>
          <a:ea typeface="+mj-ea"/>
          <a:cs typeface="Tahoma"/>
        </a:defRPr>
      </a:lvl1pPr>
    </p:titleStyle>
    <p:bodyStyle>
      <a:lvl1pPr marL="342900" indent="-342900" algn="l" defTabSz="457200" rtl="0" eaLnBrk="1" latinLnBrk="0" hangingPunct="1">
        <a:spcBef>
          <a:spcPct val="20000"/>
        </a:spcBef>
        <a:buFont typeface="Arial"/>
        <a:buChar char="•"/>
        <a:defRPr sz="1050" kern="1200">
          <a:solidFill>
            <a:schemeClr val="tx1"/>
          </a:solidFill>
          <a:latin typeface="Tahoma"/>
          <a:ea typeface="+mn-ea"/>
          <a:cs typeface="Tahoma"/>
        </a:defRPr>
      </a:lvl1pPr>
      <a:lvl2pPr marL="742950" indent="-285750" algn="l" defTabSz="457200" rtl="0" eaLnBrk="1" latinLnBrk="0" hangingPunct="1">
        <a:spcBef>
          <a:spcPct val="20000"/>
        </a:spcBef>
        <a:buFont typeface="Arial"/>
        <a:buChar char="–"/>
        <a:defRPr sz="105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105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1050" kern="1200">
          <a:solidFill>
            <a:schemeClr val="tx1"/>
          </a:solidFill>
          <a:latin typeface="Tahoma"/>
          <a:ea typeface="+mn-ea"/>
          <a:cs typeface="Tahoma"/>
        </a:defRPr>
      </a:lvl4pPr>
      <a:lvl5pPr marL="2057400" indent="-228600" algn="l" defTabSz="457200" rtl="0" eaLnBrk="1" latinLnBrk="0" hangingPunct="1">
        <a:spcBef>
          <a:spcPct val="20000"/>
        </a:spcBef>
        <a:buFont typeface="Arial"/>
        <a:buChar char="»"/>
        <a:defRPr sz="105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Vision_TopBar.png"/>
          <p:cNvPicPr>
            <a:picLocks noChangeAspect="1"/>
          </p:cNvPicPr>
          <p:nvPr userDrawn="1"/>
        </p:nvPicPr>
        <p:blipFill>
          <a:blip r:embed="rId9"/>
          <a:stretch>
            <a:fillRect/>
          </a:stretch>
        </p:blipFill>
        <p:spPr>
          <a:xfrm>
            <a:off x="472303" y="0"/>
            <a:ext cx="8199394" cy="1118653"/>
          </a:xfrm>
          <a:prstGeom prst="rect">
            <a:avLst/>
          </a:prstGeom>
        </p:spPr>
      </p:pic>
      <p:sp>
        <p:nvSpPr>
          <p:cNvPr id="2" name="Title Placeholder 1"/>
          <p:cNvSpPr>
            <a:spLocks noGrp="1"/>
          </p:cNvSpPr>
          <p:nvPr>
            <p:ph type="title"/>
          </p:nvPr>
        </p:nvSpPr>
        <p:spPr>
          <a:xfrm>
            <a:off x="735280" y="150404"/>
            <a:ext cx="7678662" cy="71024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5280" y="1470616"/>
            <a:ext cx="795152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219506" y="6354308"/>
            <a:ext cx="3350536" cy="365125"/>
          </a:xfrm>
          <a:prstGeom prst="rect">
            <a:avLst/>
          </a:prstGeom>
        </p:spPr>
        <p:txBody>
          <a:bodyPr vert="horz" lIns="91440" tIns="45720" rIns="91440" bIns="45720" rtlCol="0" anchor="t"/>
          <a:lstStyle>
            <a:lvl1pPr algn="r">
              <a:defRPr sz="1000">
                <a:solidFill>
                  <a:srgbClr val="26105C"/>
                </a:solidFill>
                <a:latin typeface="Tahoma"/>
                <a:cs typeface="Tahoma"/>
              </a:defRPr>
            </a:lvl1pPr>
          </a:lstStyle>
          <a:p>
            <a:endParaRPr lang="en-US" dirty="0"/>
          </a:p>
        </p:txBody>
      </p:sp>
      <p:sp>
        <p:nvSpPr>
          <p:cNvPr id="6" name="Slide Number Placeholder 5"/>
          <p:cNvSpPr>
            <a:spLocks noGrp="1"/>
          </p:cNvSpPr>
          <p:nvPr>
            <p:ph type="sldNum" sz="quarter" idx="4"/>
          </p:nvPr>
        </p:nvSpPr>
        <p:spPr>
          <a:xfrm>
            <a:off x="7795638" y="6356350"/>
            <a:ext cx="891161" cy="365125"/>
          </a:xfrm>
          <a:prstGeom prst="rect">
            <a:avLst/>
          </a:prstGeom>
        </p:spPr>
        <p:txBody>
          <a:bodyPr vert="horz" lIns="91440" tIns="45720" rIns="91440" bIns="45720" rtlCol="0" anchor="t"/>
          <a:lstStyle>
            <a:lvl1pPr algn="r">
              <a:defRPr sz="1000" b="1">
                <a:solidFill>
                  <a:srgbClr val="26105C"/>
                </a:solidFill>
                <a:latin typeface="Tahoma"/>
                <a:cs typeface="Tahoma"/>
              </a:defRPr>
            </a:lvl1pPr>
          </a:lstStyle>
          <a:p>
            <a:fld id="{B799E8BE-8203-E44E-B7B4-9A507008A52C}" type="slidenum">
              <a:rPr lang="en-US" smtClean="0"/>
              <a:pPr/>
              <a:t>‹#›</a:t>
            </a:fld>
            <a:endParaRPr lang="en-US" dirty="0"/>
          </a:p>
        </p:txBody>
      </p:sp>
      <p:pic>
        <p:nvPicPr>
          <p:cNvPr id="8" name="Picture 7" descr="Vison_logo_small.png"/>
          <p:cNvPicPr>
            <a:picLocks noChangeAspect="1"/>
          </p:cNvPicPr>
          <p:nvPr userDrawn="1"/>
        </p:nvPicPr>
        <p:blipFill>
          <a:blip r:embed="rId10"/>
          <a:stretch>
            <a:fillRect/>
          </a:stretch>
        </p:blipFill>
        <p:spPr>
          <a:xfrm>
            <a:off x="492972" y="6414842"/>
            <a:ext cx="853468" cy="155453"/>
          </a:xfrm>
          <a:prstGeom prst="rect">
            <a:avLst/>
          </a:prstGeom>
        </p:spPr>
      </p:pic>
      <p:cxnSp>
        <p:nvCxnSpPr>
          <p:cNvPr id="9" name="Straight Connector 8"/>
          <p:cNvCxnSpPr/>
          <p:nvPr userDrawn="1"/>
        </p:nvCxnSpPr>
        <p:spPr>
          <a:xfrm rot="10800000">
            <a:off x="492972" y="6342034"/>
            <a:ext cx="8193828"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9" r:id="rId1"/>
    <p:sldLayoutId id="2147483671" r:id="rId2"/>
    <p:sldLayoutId id="2147483672" r:id="rId3"/>
    <p:sldLayoutId id="2147483673" r:id="rId4"/>
    <p:sldLayoutId id="2147483675" r:id="rId5"/>
    <p:sldLayoutId id="2147483676" r:id="rId6"/>
    <p:sldLayoutId id="2147483677" r:id="rId7"/>
  </p:sldLayoutIdLst>
  <p:hf hdr="0"/>
  <p:txStyles>
    <p:titleStyle>
      <a:lvl1pPr algn="l" defTabSz="457200" rtl="0" eaLnBrk="1" latinLnBrk="0" hangingPunct="1">
        <a:spcBef>
          <a:spcPct val="0"/>
        </a:spcBef>
        <a:buNone/>
        <a:defRPr sz="1800" b="1" kern="1200">
          <a:solidFill>
            <a:schemeClr val="bg1"/>
          </a:solidFill>
          <a:latin typeface="Tahoma"/>
          <a:ea typeface="+mj-ea"/>
          <a:cs typeface="Tahoma"/>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Tahoma"/>
          <a:ea typeface="+mn-ea"/>
          <a:cs typeface="Tahoma"/>
        </a:defRPr>
      </a:lvl1pPr>
      <a:lvl2pPr marL="742950" indent="-285750" algn="l" defTabSz="457200" rtl="0" eaLnBrk="1" latinLnBrk="0" hangingPunct="1">
        <a:spcBef>
          <a:spcPct val="20000"/>
        </a:spcBef>
        <a:buFont typeface="Arial"/>
        <a:buChar char="–"/>
        <a:defRPr sz="180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180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1800" kern="1200">
          <a:solidFill>
            <a:schemeClr val="tx1"/>
          </a:solidFill>
          <a:latin typeface="Tahoma"/>
          <a:ea typeface="+mn-ea"/>
          <a:cs typeface="Tahoma"/>
        </a:defRPr>
      </a:lvl4pPr>
      <a:lvl5pPr marL="2057400" indent="-228600" algn="l" defTabSz="457200" rtl="0" eaLnBrk="1" latinLnBrk="0" hangingPunct="1">
        <a:spcBef>
          <a:spcPct val="20000"/>
        </a:spcBef>
        <a:buFont typeface="Arial"/>
        <a:buChar char="»"/>
        <a:defRPr sz="18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www.w3.org/TR/WCAG20-TECHS/H42.html"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hyperlink" Target="https://www.w3.org/TR/WCAG20-TECHS/G141.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w3.org/TR/WCAG20-TECHS/H30.html"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www.w3.org/TR/2016/NOTE-WCAG20-TECHS-20160317/H30.html"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hyperlink" Target="https://www.w3.org/TR/UNDERSTANDING-WCAG20/navigation-mechanisms-refs.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w3.org/TR/WCAG20-TECHS/H33"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hyperlink" Target="https://www.w3.org/TR/WCAG20-TECHS/H37.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cityofranchocordova.org/government/public-works/services-and-programs/city-residential-solid-waste-services" TargetMode="External"/><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19.jpeg"/><Relationship Id="rId5" Type="http://schemas.openxmlformats.org/officeDocument/2006/relationships/hyperlink" Target="http://www.section508.va.gov/support/tutorials/pdf/" TargetMode="External"/><Relationship Id="rId4" Type="http://schemas.openxmlformats.org/officeDocument/2006/relationships/hyperlink" Target="http://webaim.org/techniques/acrobat/"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http://www.cityofranchocordova.org/government/city-council"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 Id="rId5" Type="http://schemas.openxmlformats.org/officeDocument/2006/relationships/hyperlink" Target="https://www.w3.org/TR/WCAG20-TECHS/F49.html" TargetMode="External"/><Relationship Id="rId4" Type="http://schemas.openxmlformats.org/officeDocument/2006/relationships/hyperlink" Target="http://www.cityofranchocordova.org/government/leadership-tea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hyperlink" Target="http://www.cityofranchocordova.org/government/human-resources" TargetMode="External"/><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hyperlink" Target="http://www.cityofranchocordova.org/government/city-counci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w3.org/TR/WCAG20-TECHS/H73.html"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https://www.w3.org/TR/WCAG20-TECHS/H73.html" TargetMode="External"/><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22.gif"/></Relationships>
</file>

<file path=ppt/slides/_rels/slide38.xml.rels><?xml version="1.0" encoding="UTF-8" standalone="yes"?>
<Relationships xmlns="http://schemas.openxmlformats.org/package/2006/relationships"><Relationship Id="rId3" Type="http://schemas.openxmlformats.org/officeDocument/2006/relationships/hyperlink" Target="https://www.w3.org/TR/WCAG20-TECHS/H73.html" TargetMode="External"/><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8" Type="http://schemas.openxmlformats.org/officeDocument/2006/relationships/hyperlink" Target="http://wave.webaim.org/" TargetMode="External"/><Relationship Id="rId3" Type="http://schemas.openxmlformats.org/officeDocument/2006/relationships/hyperlink" Target="https://www.w3.org/standards/webdesign/accessibility" TargetMode="External"/><Relationship Id="rId7" Type="http://schemas.openxmlformats.org/officeDocument/2006/relationships/hyperlink" Target="http://webaim.org/resources/contrastchecker/" TargetMode="External"/><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hyperlink" Target="http://tenon.io/index.php" TargetMode="External"/><Relationship Id="rId5" Type="http://schemas.openxmlformats.org/officeDocument/2006/relationships/hyperlink" Target="http://achecker.ca/checker/index.php" TargetMode="External"/><Relationship Id="rId4" Type="http://schemas.openxmlformats.org/officeDocument/2006/relationships/hyperlink" Target="https://insight.visioninternet.com/departments/accessibility" TargetMode="External"/><Relationship Id="rId9" Type="http://schemas.openxmlformats.org/officeDocument/2006/relationships/hyperlink" Target="https://chrome.google.com/webstore/detail/wave-evaluation-tool/jbbplnpkjmmeebjpijfedlgcdilocofh?hl=en-US"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8.xml"/><Relationship Id="rId4" Type="http://schemas.openxmlformats.org/officeDocument/2006/relationships/hyperlink" Target="http://www.ada.gov/civicac.htm" TargetMode="Externa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8.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Accessibility and WCAG</a:t>
            </a:r>
            <a:br>
              <a:rPr lang="en-US" sz="2800" dirty="0" smtClean="0"/>
            </a:br>
            <a:r>
              <a:rPr lang="en-US" sz="2800" dirty="0" smtClean="0"/>
              <a:t>Lunch and Learn</a:t>
            </a:r>
            <a:endParaRPr lang="en-US" sz="2800" dirty="0"/>
          </a:p>
        </p:txBody>
      </p:sp>
      <p:sp>
        <p:nvSpPr>
          <p:cNvPr id="3" name="Date Placeholder 2"/>
          <p:cNvSpPr>
            <a:spLocks noGrp="1"/>
          </p:cNvSpPr>
          <p:nvPr>
            <p:ph type="dt" sz="half" idx="10"/>
          </p:nvPr>
        </p:nvSpPr>
        <p:spPr/>
        <p:txBody>
          <a:bodyPr/>
          <a:lstStyle/>
          <a:p>
            <a:r>
              <a:rPr lang="en-US" sz="1600" dirty="0" smtClean="0"/>
              <a:t>June 23, 2016</a:t>
            </a:r>
            <a:endParaRPr lang="en-US" sz="16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2FDAB6-CBA2-3245-AFD9-79F5F584E3AA}" type="slidenum">
              <a:rPr lang="en-US" smtClean="0"/>
              <a:t>1</a:t>
            </a:fld>
            <a:endParaRPr lang="en-US"/>
          </a:p>
        </p:txBody>
      </p:sp>
    </p:spTree>
    <p:extLst>
      <p:ext uri="{BB962C8B-B14F-4D97-AF65-F5344CB8AC3E}">
        <p14:creationId xmlns:p14="http://schemas.microsoft.com/office/powerpoint/2010/main" val="253082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I care?</a:t>
            </a:r>
            <a:endParaRPr lang="en-US" dirty="0"/>
          </a:p>
        </p:txBody>
      </p:sp>
      <p:sp>
        <p:nvSpPr>
          <p:cNvPr id="3" name="Content Placeholder 2"/>
          <p:cNvSpPr>
            <a:spLocks noGrp="1"/>
          </p:cNvSpPr>
          <p:nvPr>
            <p:ph idx="1"/>
          </p:nvPr>
        </p:nvSpPr>
        <p:spPr/>
        <p:txBody>
          <a:bodyPr>
            <a:normAutofit lnSpcReduction="10000"/>
          </a:bodyPr>
          <a:lstStyle/>
          <a:p>
            <a:pPr defTabSz="914400"/>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Incorporating accessibility into our </a:t>
            </a: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customers’ websites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is the responsible and right thing to </a:t>
            </a: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do</a:t>
            </a:r>
          </a:p>
          <a:p>
            <a:pPr defTabSz="914400"/>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We want to continue to show thought leadership around website accessibility</a:t>
            </a: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914400"/>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DoJ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accessibility settlements with local government have been increasing in recent years, with 15 settlements in 2015</a:t>
            </a:r>
          </a:p>
          <a:p>
            <a:pPr marL="0" lvl="0" indent="0" defTabSz="914400">
              <a:buNone/>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defTabSz="914400">
              <a:buNone/>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But </a:t>
            </a: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it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w</a:t>
            </a: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ill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b</a:t>
            </a: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e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a </a:t>
            </a: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while until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the n</a:t>
            </a: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ew guidelines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are </a:t>
            </a: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official:</a:t>
            </a: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defTabSz="914400"/>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New DoJ regulations</a:t>
            </a:r>
          </a:p>
          <a:p>
            <a:pPr lvl="1" defTabSz="914400"/>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W</a:t>
            </a: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ill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incorporate WCAG 2.0, Level A and AA </a:t>
            </a: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Guidelines</a:t>
            </a:r>
          </a:p>
          <a:p>
            <a:pPr lvl="1" defTabSz="914400"/>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A</a:t>
            </a: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nnounced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in April that its final website accessibility regulations are not expected to be passed until </a:t>
            </a: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2018</a:t>
            </a:r>
          </a:p>
          <a:p>
            <a:pPr defTabSz="914400"/>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Section </a:t>
            </a: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508</a:t>
            </a:r>
          </a:p>
          <a:p>
            <a:pPr lvl="1" defTabSz="914400"/>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Plan to adopt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WCAG </a:t>
            </a: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2.0 as new standard,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but there is no revised timeline</a:t>
            </a:r>
          </a:p>
          <a:p>
            <a:pPr marL="0" indent="0" defTabSz="914400">
              <a:buNone/>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a:p>
            <a:pPr marL="0" indent="0">
              <a:buNone/>
            </a:pPr>
            <a:endParaRPr lang="en-US" dirty="0"/>
          </a:p>
          <a:p>
            <a:pPr lvl="1"/>
            <a:endParaRPr lang="en-US" dirty="0" smtClean="0"/>
          </a:p>
        </p:txBody>
      </p:sp>
      <p:sp>
        <p:nvSpPr>
          <p:cNvPr id="4" name="Footer Placeholder 3"/>
          <p:cNvSpPr>
            <a:spLocks noGrp="1"/>
          </p:cNvSpPr>
          <p:nvPr>
            <p:ph type="ftr" sz="quarter" idx="11"/>
          </p:nvPr>
        </p:nvSpPr>
        <p:spPr/>
        <p:txBody>
          <a:bodyPr/>
          <a:lstStyle/>
          <a:p>
            <a:r>
              <a:rPr lang="en-US" dirty="0" smtClean="0"/>
              <a:t>Accessibility and WCAG Lunch and Learn</a:t>
            </a:r>
            <a:endParaRPr lang="en-US" dirty="0"/>
          </a:p>
        </p:txBody>
      </p:sp>
      <p:sp>
        <p:nvSpPr>
          <p:cNvPr id="5" name="Slide Number Placeholder 4"/>
          <p:cNvSpPr>
            <a:spLocks noGrp="1"/>
          </p:cNvSpPr>
          <p:nvPr>
            <p:ph type="sldNum" sz="quarter" idx="12"/>
          </p:nvPr>
        </p:nvSpPr>
        <p:spPr/>
        <p:txBody>
          <a:bodyPr/>
          <a:lstStyle/>
          <a:p>
            <a:fld id="{B799E8BE-8203-E44E-B7B4-9A507008A52C}" type="slidenum">
              <a:rPr lang="en-US" smtClean="0"/>
              <a:t>10</a:t>
            </a:fld>
            <a:endParaRPr lang="en-US" dirty="0"/>
          </a:p>
        </p:txBody>
      </p:sp>
    </p:spTree>
    <p:extLst>
      <p:ext uri="{BB962C8B-B14F-4D97-AF65-F5344CB8AC3E}">
        <p14:creationId xmlns:p14="http://schemas.microsoft.com/office/powerpoint/2010/main" val="207198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our competition saying and doing?</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a:p>
            <a:pPr lvl="1"/>
            <a:endParaRPr lang="en-US" dirty="0" smtClean="0"/>
          </a:p>
        </p:txBody>
      </p:sp>
      <p:sp>
        <p:nvSpPr>
          <p:cNvPr id="4" name="Footer Placeholder 3"/>
          <p:cNvSpPr>
            <a:spLocks noGrp="1"/>
          </p:cNvSpPr>
          <p:nvPr>
            <p:ph type="ftr" sz="quarter" idx="11"/>
          </p:nvPr>
        </p:nvSpPr>
        <p:spPr/>
        <p:txBody>
          <a:bodyPr/>
          <a:lstStyle/>
          <a:p>
            <a:r>
              <a:rPr lang="en-US" dirty="0" smtClean="0"/>
              <a:t>Accessibility and WCAG Lunch and Learn</a:t>
            </a:r>
            <a:endParaRPr lang="en-US" dirty="0"/>
          </a:p>
        </p:txBody>
      </p:sp>
      <p:sp>
        <p:nvSpPr>
          <p:cNvPr id="5" name="Slide Number Placeholder 4"/>
          <p:cNvSpPr>
            <a:spLocks noGrp="1"/>
          </p:cNvSpPr>
          <p:nvPr>
            <p:ph type="sldNum" sz="quarter" idx="12"/>
          </p:nvPr>
        </p:nvSpPr>
        <p:spPr/>
        <p:txBody>
          <a:bodyPr/>
          <a:lstStyle/>
          <a:p>
            <a:fld id="{B799E8BE-8203-E44E-B7B4-9A507008A52C}" type="slidenum">
              <a:rPr lang="en-US" smtClean="0"/>
              <a:t>11</a:t>
            </a:fld>
            <a:endParaRPr lang="en-US" dirty="0"/>
          </a:p>
        </p:txBody>
      </p:sp>
      <p:sp>
        <p:nvSpPr>
          <p:cNvPr id="7" name="TextBox 6"/>
          <p:cNvSpPr txBox="1"/>
          <p:nvPr/>
        </p:nvSpPr>
        <p:spPr>
          <a:xfrm>
            <a:off x="663996" y="1563329"/>
            <a:ext cx="8094088" cy="4154984"/>
          </a:xfrm>
          <a:prstGeom prst="rect">
            <a:avLst/>
          </a:prstGeom>
          <a:noFill/>
        </p:spPr>
        <p:txBody>
          <a:bodyPr wrap="square" rtlCol="0">
            <a:spAutoFit/>
          </a:bodyPr>
          <a:lstStyle/>
          <a:p>
            <a:r>
              <a:rPr lang="en-US" b="1" dirty="0" smtClean="0">
                <a:latin typeface="Tahoma" panose="020B0604030504040204" pitchFamily="34" charset="0"/>
                <a:ea typeface="Tahoma" panose="020B0604030504040204" pitchFamily="34" charset="0"/>
                <a:cs typeface="Tahoma" panose="020B0604030504040204" pitchFamily="34" charset="0"/>
              </a:rPr>
              <a:t>CivicPlus (from their website)</a:t>
            </a:r>
          </a:p>
          <a:p>
            <a:pPr lvl="1"/>
            <a:r>
              <a:rPr lang="en-US" sz="1400" b="1" dirty="0" smtClean="0">
                <a:latin typeface="Tahoma" panose="020B0604030504040204" pitchFamily="34" charset="0"/>
                <a:ea typeface="Tahoma" panose="020B0604030504040204" pitchFamily="34" charset="0"/>
                <a:cs typeface="Tahoma" panose="020B0604030504040204" pitchFamily="34" charset="0"/>
              </a:rPr>
              <a:t>At </a:t>
            </a:r>
            <a:r>
              <a:rPr lang="en-US" sz="1400" b="1" dirty="0">
                <a:latin typeface="Tahoma" panose="020B0604030504040204" pitchFamily="34" charset="0"/>
                <a:ea typeface="Tahoma" panose="020B0604030504040204" pitchFamily="34" charset="0"/>
                <a:cs typeface="Tahoma" panose="020B0604030504040204" pitchFamily="34" charset="0"/>
              </a:rPr>
              <a:t>Site Launch</a:t>
            </a:r>
            <a:br>
              <a:rPr lang="en-US" sz="1400" b="1" dirty="0">
                <a:latin typeface="Tahoma" panose="020B0604030504040204" pitchFamily="34" charset="0"/>
                <a:ea typeface="Tahoma" panose="020B0604030504040204" pitchFamily="34" charset="0"/>
                <a:cs typeface="Tahoma" panose="020B0604030504040204" pitchFamily="34" charset="0"/>
              </a:rPr>
            </a:br>
            <a:r>
              <a:rPr lang="en-US" sz="1400" dirty="0">
                <a:latin typeface="Tahoma" panose="020B0604030504040204" pitchFamily="34" charset="0"/>
                <a:ea typeface="Tahoma" panose="020B0604030504040204" pitchFamily="34" charset="0"/>
                <a:cs typeface="Tahoma" panose="020B0604030504040204" pitchFamily="34" charset="0"/>
              </a:rPr>
              <a:t>CivicPlus launches a highly compliant site in terms of code-base and content standards referencing WCAG 2.0 A and AA. </a:t>
            </a:r>
          </a:p>
          <a:p>
            <a:pPr lvl="1"/>
            <a:endParaRPr lang="en-US" sz="1400" b="1" dirty="0" smtClean="0">
              <a:latin typeface="Tahoma" panose="020B0604030504040204" pitchFamily="34" charset="0"/>
              <a:ea typeface="Tahoma" panose="020B0604030504040204" pitchFamily="34" charset="0"/>
              <a:cs typeface="Tahoma" panose="020B0604030504040204" pitchFamily="34" charset="0"/>
            </a:endParaRPr>
          </a:p>
          <a:p>
            <a:pPr lvl="1"/>
            <a:r>
              <a:rPr lang="en-US" sz="1400" b="1" dirty="0" smtClean="0">
                <a:latin typeface="Tahoma" panose="020B0604030504040204" pitchFamily="34" charset="0"/>
                <a:ea typeface="Tahoma" panose="020B0604030504040204" pitchFamily="34" charset="0"/>
                <a:cs typeface="Tahoma" panose="020B0604030504040204" pitchFamily="34" charset="0"/>
              </a:rPr>
              <a:t>Post </a:t>
            </a:r>
            <a:r>
              <a:rPr lang="en-US" sz="1400" b="1" dirty="0">
                <a:latin typeface="Tahoma" panose="020B0604030504040204" pitchFamily="34" charset="0"/>
                <a:ea typeface="Tahoma" panose="020B0604030504040204" pitchFamily="34" charset="0"/>
                <a:cs typeface="Tahoma" panose="020B0604030504040204" pitchFamily="34" charset="0"/>
              </a:rPr>
              <a:t>Site Launch</a:t>
            </a:r>
            <a:r>
              <a:rPr lang="en-US" sz="1400" dirty="0">
                <a:latin typeface="Tahoma" panose="020B0604030504040204" pitchFamily="34" charset="0"/>
                <a:ea typeface="Tahoma" panose="020B0604030504040204" pitchFamily="34" charset="0"/>
                <a:cs typeface="Tahoma" panose="020B0604030504040204" pitchFamily="34" charset="0"/>
              </a:rPr>
              <a:t/>
            </a:r>
            <a:br>
              <a:rPr lang="en-US" sz="1400" dirty="0">
                <a:latin typeface="Tahoma" panose="020B0604030504040204" pitchFamily="34" charset="0"/>
                <a:ea typeface="Tahoma" panose="020B0604030504040204" pitchFamily="34" charset="0"/>
                <a:cs typeface="Tahoma" panose="020B0604030504040204" pitchFamily="34" charset="0"/>
              </a:rPr>
            </a:br>
            <a:r>
              <a:rPr lang="en-US" sz="1400" dirty="0">
                <a:latin typeface="Tahoma" panose="020B0604030504040204" pitchFamily="34" charset="0"/>
                <a:ea typeface="Tahoma" panose="020B0604030504040204" pitchFamily="34" charset="0"/>
                <a:cs typeface="Tahoma" panose="020B0604030504040204" pitchFamily="34" charset="0"/>
              </a:rPr>
              <a:t>CivicPlus provides regular code-base updates to keep sites highly compliant and accessible. It is the responsibility of the client to maintain content compliance. </a:t>
            </a: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lvl="1"/>
            <a:endParaRPr lang="en-US" sz="1400" dirty="0" smtClean="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b="1" dirty="0" smtClean="0">
                <a:latin typeface="Tahoma" panose="020B0604030504040204" pitchFamily="34" charset="0"/>
                <a:ea typeface="Tahoma" panose="020B0604030504040204" pitchFamily="34" charset="0"/>
                <a:cs typeface="Tahoma" panose="020B0604030504040204" pitchFamily="34" charset="0"/>
              </a:rPr>
              <a:t>CivicLive (from their proposal)</a:t>
            </a:r>
          </a:p>
          <a:p>
            <a:pPr lvl="1"/>
            <a:r>
              <a:rPr lang="en-US" sz="1400" dirty="0" err="1">
                <a:latin typeface="Tahoma" panose="020B0604030504040204" pitchFamily="34" charset="0"/>
                <a:ea typeface="Tahoma" panose="020B0604030504040204" pitchFamily="34" charset="0"/>
                <a:cs typeface="Tahoma" panose="020B0604030504040204" pitchFamily="34" charset="0"/>
              </a:rPr>
              <a:t>Civiclive</a:t>
            </a:r>
            <a:r>
              <a:rPr lang="en-US" sz="1400" dirty="0">
                <a:latin typeface="Tahoma" panose="020B0604030504040204" pitchFamily="34" charset="0"/>
                <a:ea typeface="Tahoma" panose="020B0604030504040204" pitchFamily="34" charset="0"/>
                <a:cs typeface="Tahoma" panose="020B0604030504040204" pitchFamily="34" charset="0"/>
              </a:rPr>
              <a:t> is committed to maintaining website accessibility no matter what kind of limitations a user may face, which is why the websites we build are designed to conform to W3C and ADA guidelines at multiple levels. </a:t>
            </a: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lvl="1"/>
            <a:endParaRPr lang="en-US" sz="1400" dirty="0">
              <a:latin typeface="Tahoma" panose="020B0604030504040204" pitchFamily="34" charset="0"/>
              <a:ea typeface="Tahoma" panose="020B0604030504040204" pitchFamily="34" charset="0"/>
              <a:cs typeface="Tahoma" panose="020B0604030504040204" pitchFamily="34" charset="0"/>
            </a:endParaRPr>
          </a:p>
          <a:p>
            <a:pPr lvl="1"/>
            <a:r>
              <a:rPr lang="en-US" sz="1400" dirty="0">
                <a:latin typeface="Tahoma" panose="020B0604030504040204" pitchFamily="34" charset="0"/>
                <a:ea typeface="Tahoma" panose="020B0604030504040204" pitchFamily="34" charset="0"/>
                <a:cs typeface="Tahoma" panose="020B0604030504040204" pitchFamily="34" charset="0"/>
              </a:rPr>
              <a:t>Meeting W3C, WCAG, and Section 508 guidelines is always a priority for organization websites, so </a:t>
            </a:r>
            <a:r>
              <a:rPr lang="en-US" sz="1400" dirty="0" err="1">
                <a:latin typeface="Tahoma" panose="020B0604030504040204" pitchFamily="34" charset="0"/>
                <a:ea typeface="Tahoma" panose="020B0604030504040204" pitchFamily="34" charset="0"/>
                <a:cs typeface="Tahoma" panose="020B0604030504040204" pitchFamily="34" charset="0"/>
              </a:rPr>
              <a:t>SitePublish</a:t>
            </a:r>
            <a:r>
              <a:rPr lang="en-US" sz="1400" dirty="0">
                <a:latin typeface="Tahoma" panose="020B0604030504040204" pitchFamily="34" charset="0"/>
                <a:ea typeface="Tahoma" panose="020B0604030504040204" pitchFamily="34" charset="0"/>
                <a:cs typeface="Tahoma" panose="020B0604030504040204" pitchFamily="34" charset="0"/>
              </a:rPr>
              <a:t> includes an Accessibility Checker to ensure your page meets all legal requirements for accessibility on an ongoing basis. </a:t>
            </a:r>
          </a:p>
        </p:txBody>
      </p:sp>
    </p:spTree>
    <p:extLst>
      <p:ext uri="{BB962C8B-B14F-4D97-AF65-F5344CB8AC3E}">
        <p14:creationId xmlns:p14="http://schemas.microsoft.com/office/powerpoint/2010/main" val="1313172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Vision’s Approach</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2FDAB6-CBA2-3245-AFD9-79F5F584E3AA}" type="slidenum">
              <a:rPr lang="en-US" smtClean="0"/>
              <a:t>12</a:t>
            </a:fld>
            <a:endParaRPr lang="en-US"/>
          </a:p>
        </p:txBody>
      </p:sp>
    </p:spTree>
    <p:extLst>
      <p:ext uri="{BB962C8B-B14F-4D97-AF65-F5344CB8AC3E}">
        <p14:creationId xmlns:p14="http://schemas.microsoft.com/office/powerpoint/2010/main" val="487074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do I really need to know?</a:t>
            </a:r>
            <a:endParaRPr lang="en-US" dirty="0"/>
          </a:p>
        </p:txBody>
      </p:sp>
      <p:sp>
        <p:nvSpPr>
          <p:cNvPr id="3" name="Content Placeholder 2"/>
          <p:cNvSpPr>
            <a:spLocks noGrp="1"/>
          </p:cNvSpPr>
          <p:nvPr>
            <p:ph idx="1"/>
          </p:nvPr>
        </p:nvSpPr>
        <p:spPr/>
        <p:txBody>
          <a:bodyPr>
            <a:normAutofit lnSpcReduction="10000"/>
          </a:bodyPr>
          <a:lstStyle/>
          <a:p>
            <a:endParaRPr lang="en-US" dirty="0"/>
          </a:p>
          <a:p>
            <a:pPr marL="0" indent="0">
              <a:buNone/>
            </a:pPr>
            <a:r>
              <a:rPr lang="en-US" b="1" dirty="0" smtClean="0"/>
              <a:t>What do I tell my prospect/client?</a:t>
            </a:r>
          </a:p>
          <a:p>
            <a:pPr marL="0" indent="0">
              <a:buNone/>
            </a:pPr>
            <a:endParaRPr lang="en-US" b="1" dirty="0" smtClean="0"/>
          </a:p>
          <a:p>
            <a:pPr defTabSz="914400">
              <a:buFont typeface="Arial" panose="020B0604020202020204" pitchFamily="34" charset="0"/>
              <a:buChar char="•"/>
            </a:pP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Accessibility at launch</a:t>
            </a:r>
          </a:p>
          <a:p>
            <a:pPr lvl="1" defTabSz="914400"/>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N</a:t>
            </a: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ew projects (when Vision migrates content)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are WCAG 2.0 </a:t>
            </a: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A when they launch</a:t>
            </a:r>
          </a:p>
          <a:p>
            <a:pPr lvl="2" defTabSz="914400"/>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Content that the client migrates may not be accessible, but can be updated for accessibility</a:t>
            </a: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1"/>
            <a:r>
              <a:rPr lang="en-US" dirty="0" smtClean="0"/>
              <a:t>We </a:t>
            </a:r>
            <a:r>
              <a:rPr lang="en-US" dirty="0"/>
              <a:t>have an optional service for WCAG 2.0 AA</a:t>
            </a:r>
          </a:p>
          <a:p>
            <a:pPr defTabSz="914400">
              <a:buFont typeface="Arial" panose="020B0604020202020204" pitchFamily="34" charset="0"/>
              <a:buChar char="•"/>
            </a:pP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Ongoing accessibility</a:t>
            </a:r>
          </a:p>
          <a:p>
            <a:pPr lvl="1" defTabSz="914400"/>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Client is responsible for maintaining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content accessibility after </a:t>
            </a: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launch</a:t>
            </a:r>
          </a:p>
          <a:p>
            <a:pPr lvl="1" defTabSz="914400"/>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It takes discipline and knowledge to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maintain </a:t>
            </a: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accessibility</a:t>
            </a:r>
          </a:p>
          <a:p>
            <a:pPr lvl="1" defTabSz="914400"/>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It can be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expensive (clients must be serious about </a:t>
            </a: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it)</a:t>
            </a:r>
          </a:p>
          <a:p>
            <a:pPr lvl="1" defTabSz="914400"/>
            <a:endPar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1" indent="0" algn="ctr">
              <a:buNone/>
            </a:pPr>
            <a:r>
              <a:rPr lang="en-US" b="1" dirty="0"/>
              <a:t>Vision can provide support</a:t>
            </a:r>
          </a:p>
          <a:p>
            <a:pPr lvl="1"/>
            <a:endParaRPr lang="en-US" dirty="0" smtClean="0"/>
          </a:p>
        </p:txBody>
      </p:sp>
      <p:sp>
        <p:nvSpPr>
          <p:cNvPr id="4" name="Footer Placeholder 3"/>
          <p:cNvSpPr>
            <a:spLocks noGrp="1"/>
          </p:cNvSpPr>
          <p:nvPr>
            <p:ph type="ftr" sz="quarter" idx="11"/>
          </p:nvPr>
        </p:nvSpPr>
        <p:spPr/>
        <p:txBody>
          <a:bodyPr/>
          <a:lstStyle/>
          <a:p>
            <a:r>
              <a:rPr lang="en-US" dirty="0" smtClean="0"/>
              <a:t>Accessibility and WCAG Lunch and Learn</a:t>
            </a:r>
            <a:endParaRPr lang="en-US" dirty="0"/>
          </a:p>
        </p:txBody>
      </p:sp>
      <p:sp>
        <p:nvSpPr>
          <p:cNvPr id="5" name="Slide Number Placeholder 4"/>
          <p:cNvSpPr>
            <a:spLocks noGrp="1"/>
          </p:cNvSpPr>
          <p:nvPr>
            <p:ph type="sldNum" sz="quarter" idx="12"/>
          </p:nvPr>
        </p:nvSpPr>
        <p:spPr/>
        <p:txBody>
          <a:bodyPr/>
          <a:lstStyle/>
          <a:p>
            <a:fld id="{B799E8BE-8203-E44E-B7B4-9A507008A52C}" type="slidenum">
              <a:rPr lang="en-US" smtClean="0"/>
              <a:t>13</a:t>
            </a:fld>
            <a:endParaRPr lang="en-US" dirty="0"/>
          </a:p>
        </p:txBody>
      </p:sp>
    </p:spTree>
    <p:extLst>
      <p:ext uri="{BB962C8B-B14F-4D97-AF65-F5344CB8AC3E}">
        <p14:creationId xmlns:p14="http://schemas.microsoft.com/office/powerpoint/2010/main" val="250260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Vision doing about all of this?</a:t>
            </a:r>
            <a:endParaRPr lang="en-US" dirty="0"/>
          </a:p>
        </p:txBody>
      </p:sp>
      <p:sp>
        <p:nvSpPr>
          <p:cNvPr id="3" name="Content Placeholder 2"/>
          <p:cNvSpPr>
            <a:spLocks noGrp="1"/>
          </p:cNvSpPr>
          <p:nvPr>
            <p:ph idx="1"/>
          </p:nvPr>
        </p:nvSpPr>
        <p:spPr/>
        <p:txBody>
          <a:bodyPr>
            <a:normAutofit/>
          </a:bodyPr>
          <a:lstStyle/>
          <a:p>
            <a:pPr marL="0" indent="0">
              <a:buNone/>
            </a:pPr>
            <a:r>
              <a:rPr lang="en-US" sz="1900" b="1" dirty="0" smtClean="0"/>
              <a:t>We’re focusing on WCAG 2.0 because settlements focus on public access to websites, rather than backend user needs</a:t>
            </a:r>
          </a:p>
          <a:p>
            <a:r>
              <a:rPr lang="en-US" dirty="0" smtClean="0"/>
              <a:t>We are not meeting ATAG guidelines at this point and have no plans to do so at this time</a:t>
            </a:r>
          </a:p>
          <a:p>
            <a:endParaRPr lang="en-US" dirty="0"/>
          </a:p>
          <a:p>
            <a:pPr marL="0" indent="0">
              <a:buNone/>
            </a:pPr>
            <a:r>
              <a:rPr lang="en-US" sz="1900" b="1" dirty="0"/>
              <a:t>What have we done</a:t>
            </a:r>
            <a:r>
              <a:rPr lang="en-US" sz="1900" b="1" dirty="0" smtClean="0"/>
              <a:t>?</a:t>
            </a:r>
          </a:p>
          <a:p>
            <a:r>
              <a:rPr lang="en-US" dirty="0" smtClean="0"/>
              <a:t>Updated the CMS code to ensure that the front end of our websites is WCAG 2.0 AA accessible</a:t>
            </a:r>
          </a:p>
          <a:p>
            <a:pPr lvl="1"/>
            <a:r>
              <a:rPr lang="en-US" dirty="0" smtClean="0"/>
              <a:t>WCAG 2.0 Tooltips added (SysAdmin level System Variable)</a:t>
            </a:r>
          </a:p>
          <a:p>
            <a:pPr lvl="1"/>
            <a:r>
              <a:rPr lang="en-US" dirty="0" smtClean="0"/>
              <a:t>As </a:t>
            </a:r>
            <a:r>
              <a:rPr lang="en-US" dirty="0"/>
              <a:t>new components and functionality are added, we are testing and ensuring </a:t>
            </a:r>
            <a:r>
              <a:rPr lang="en-US" dirty="0" smtClean="0"/>
              <a:t>WCAG 2.0 AA </a:t>
            </a:r>
            <a:r>
              <a:rPr lang="en-US" dirty="0"/>
              <a:t>compliance</a:t>
            </a:r>
          </a:p>
          <a:p>
            <a:r>
              <a:rPr lang="en-US" dirty="0" smtClean="0"/>
              <a:t>Updated processes to address accessibility needs</a:t>
            </a:r>
            <a:endParaRPr lang="en-US" dirty="0"/>
          </a:p>
          <a:p>
            <a:pPr lvl="1"/>
            <a:endParaRPr lang="en-US" dirty="0" smtClean="0"/>
          </a:p>
        </p:txBody>
      </p:sp>
      <p:sp>
        <p:nvSpPr>
          <p:cNvPr id="4" name="Footer Placeholder 3"/>
          <p:cNvSpPr>
            <a:spLocks noGrp="1"/>
          </p:cNvSpPr>
          <p:nvPr>
            <p:ph type="ftr" sz="quarter" idx="11"/>
          </p:nvPr>
        </p:nvSpPr>
        <p:spPr/>
        <p:txBody>
          <a:bodyPr/>
          <a:lstStyle/>
          <a:p>
            <a:r>
              <a:rPr lang="en-US" dirty="0" smtClean="0"/>
              <a:t>Accessibility and WCAG Lunch and Learn</a:t>
            </a:r>
            <a:endParaRPr lang="en-US" dirty="0"/>
          </a:p>
        </p:txBody>
      </p:sp>
      <p:sp>
        <p:nvSpPr>
          <p:cNvPr id="5" name="Slide Number Placeholder 4"/>
          <p:cNvSpPr>
            <a:spLocks noGrp="1"/>
          </p:cNvSpPr>
          <p:nvPr>
            <p:ph type="sldNum" sz="quarter" idx="12"/>
          </p:nvPr>
        </p:nvSpPr>
        <p:spPr/>
        <p:txBody>
          <a:bodyPr/>
          <a:lstStyle/>
          <a:p>
            <a:fld id="{B799E8BE-8203-E44E-B7B4-9A507008A52C}" type="slidenum">
              <a:rPr lang="en-US" smtClean="0"/>
              <a:t>14</a:t>
            </a:fld>
            <a:endParaRPr lang="en-US" dirty="0"/>
          </a:p>
        </p:txBody>
      </p:sp>
    </p:spTree>
    <p:extLst>
      <p:ext uri="{BB962C8B-B14F-4D97-AF65-F5344CB8AC3E}">
        <p14:creationId xmlns:p14="http://schemas.microsoft.com/office/powerpoint/2010/main" val="115138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Vision doing about all of this?</a:t>
            </a:r>
            <a:endParaRPr lang="en-US" dirty="0"/>
          </a:p>
        </p:txBody>
      </p:sp>
      <p:sp>
        <p:nvSpPr>
          <p:cNvPr id="4" name="Footer Placeholder 3"/>
          <p:cNvSpPr>
            <a:spLocks noGrp="1"/>
          </p:cNvSpPr>
          <p:nvPr>
            <p:ph type="ftr" sz="quarter" idx="11"/>
          </p:nvPr>
        </p:nvSpPr>
        <p:spPr/>
        <p:txBody>
          <a:bodyPr/>
          <a:lstStyle/>
          <a:p>
            <a:r>
              <a:rPr lang="en-US" dirty="0" smtClean="0"/>
              <a:t>Accessibility and WCAG Lunch and Learn</a:t>
            </a:r>
            <a:endParaRPr lang="en-US" dirty="0"/>
          </a:p>
        </p:txBody>
      </p:sp>
      <p:sp>
        <p:nvSpPr>
          <p:cNvPr id="5" name="Slide Number Placeholder 4"/>
          <p:cNvSpPr>
            <a:spLocks noGrp="1"/>
          </p:cNvSpPr>
          <p:nvPr>
            <p:ph type="sldNum" sz="quarter" idx="12"/>
          </p:nvPr>
        </p:nvSpPr>
        <p:spPr/>
        <p:txBody>
          <a:bodyPr/>
          <a:lstStyle/>
          <a:p>
            <a:fld id="{B799E8BE-8203-E44E-B7B4-9A507008A52C}" type="slidenum">
              <a:rPr lang="en-US" smtClean="0"/>
              <a:t>15</a:t>
            </a:fld>
            <a:endParaRPr lang="en-US" dirty="0"/>
          </a:p>
        </p:txBody>
      </p:sp>
      <p:graphicFrame>
        <p:nvGraphicFramePr>
          <p:cNvPr id="6" name="Diagram 5"/>
          <p:cNvGraphicFramePr/>
          <p:nvPr>
            <p:extLst>
              <p:ext uri="{D42A27DB-BD31-4B8C-83A1-F6EECF244321}">
                <p14:modId xmlns:p14="http://schemas.microsoft.com/office/powerpoint/2010/main" val="2493772131"/>
              </p:ext>
            </p:extLst>
          </p:nvPr>
        </p:nvGraphicFramePr>
        <p:xfrm>
          <a:off x="682058" y="1538900"/>
          <a:ext cx="7836300" cy="4650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1691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Management</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2FDAB6-CBA2-3245-AFD9-79F5F584E3AA}" type="slidenum">
              <a:rPr lang="en-US" smtClean="0"/>
              <a:t>16</a:t>
            </a:fld>
            <a:endParaRPr lang="en-US"/>
          </a:p>
        </p:txBody>
      </p:sp>
    </p:spTree>
    <p:extLst>
      <p:ext uri="{BB962C8B-B14F-4D97-AF65-F5344CB8AC3E}">
        <p14:creationId xmlns:p14="http://schemas.microsoft.com/office/powerpoint/2010/main" val="5619227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Content: Keys to Accessibility</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a:t>Headings</a:t>
            </a:r>
          </a:p>
          <a:p>
            <a:pPr marL="457200" indent="-457200">
              <a:buFont typeface="+mj-lt"/>
              <a:buAutoNum type="arabicPeriod"/>
            </a:pPr>
            <a:r>
              <a:rPr lang="en-US" sz="2400" dirty="0"/>
              <a:t>Links</a:t>
            </a:r>
          </a:p>
          <a:p>
            <a:pPr marL="457200" indent="-457200">
              <a:buFont typeface="+mj-lt"/>
              <a:buAutoNum type="arabicPeriod"/>
            </a:pPr>
            <a:r>
              <a:rPr lang="en-US" sz="2400" dirty="0"/>
              <a:t>Bullet Points</a:t>
            </a:r>
          </a:p>
          <a:p>
            <a:pPr marL="457200" indent="-457200">
              <a:buFont typeface="+mj-lt"/>
              <a:buAutoNum type="arabicPeriod"/>
            </a:pPr>
            <a:r>
              <a:rPr lang="en-US" sz="2400" dirty="0"/>
              <a:t>Images</a:t>
            </a:r>
          </a:p>
          <a:p>
            <a:pPr marL="457200" indent="-457200">
              <a:buFont typeface="+mj-lt"/>
              <a:buAutoNum type="arabicPeriod"/>
            </a:pPr>
            <a:r>
              <a:rPr lang="en-US" sz="2400" dirty="0"/>
              <a:t>Tables</a:t>
            </a:r>
          </a:p>
          <a:p>
            <a:pPr marL="457200" indent="-457200">
              <a:buFont typeface="+mj-lt"/>
              <a:buAutoNum type="arabicPeriod"/>
            </a:pPr>
            <a:r>
              <a:rPr lang="en-US" sz="2400" dirty="0" err="1"/>
              <a:t>iFrames</a:t>
            </a:r>
            <a:endParaRPr lang="en-US" sz="2400" dirty="0"/>
          </a:p>
          <a:p>
            <a:pPr marL="457200" indent="-457200">
              <a:buFont typeface="+mj-lt"/>
              <a:buAutoNum type="arabicPeriod"/>
            </a:pPr>
            <a:r>
              <a:rPr lang="en-US" sz="2400" dirty="0"/>
              <a:t>Page Language</a:t>
            </a:r>
          </a:p>
          <a:p>
            <a:endParaRPr lang="en-US" dirty="0"/>
          </a:p>
        </p:txBody>
      </p:sp>
      <p:sp>
        <p:nvSpPr>
          <p:cNvPr id="5" name="Footer Placeholder 3"/>
          <p:cNvSpPr>
            <a:spLocks noGrp="1"/>
          </p:cNvSpPr>
          <p:nvPr>
            <p:ph type="ftr" sz="quarter" idx="11"/>
          </p:nvPr>
        </p:nvSpPr>
        <p:spPr>
          <a:xfrm>
            <a:off x="4219506" y="6354308"/>
            <a:ext cx="3350536" cy="365125"/>
          </a:xfrm>
        </p:spPr>
        <p:txBody>
          <a:bodyPr/>
          <a:lstStyle/>
          <a:p>
            <a:pPr marL="0" indent="0" algn="r">
              <a:buNone/>
            </a:pPr>
            <a:r>
              <a:rPr lang="en-US" sz="1000" dirty="0">
                <a:solidFill>
                  <a:srgbClr val="26105C"/>
                </a:solidFill>
                <a:latin typeface="Tahoma"/>
              </a:rPr>
              <a:t>Accessibility and WCAG Lunch and Learn</a:t>
            </a:r>
          </a:p>
        </p:txBody>
      </p:sp>
      <p:sp>
        <p:nvSpPr>
          <p:cNvPr id="6" name="Slide Number Placeholder 5"/>
          <p:cNvSpPr>
            <a:spLocks noGrp="1"/>
          </p:cNvSpPr>
          <p:nvPr>
            <p:ph type="sldNum" sz="quarter" idx="12"/>
          </p:nvPr>
        </p:nvSpPr>
        <p:spPr/>
        <p:txBody>
          <a:bodyPr/>
          <a:lstStyle/>
          <a:p>
            <a:fld id="{B799E8BE-8203-E44E-B7B4-9A507008A52C}" type="slidenum">
              <a:rPr lang="en-US" smtClean="0"/>
              <a:t>17</a:t>
            </a:fld>
            <a:endParaRPr lang="en-US"/>
          </a:p>
        </p:txBody>
      </p:sp>
    </p:spTree>
    <p:extLst>
      <p:ext uri="{BB962C8B-B14F-4D97-AF65-F5344CB8AC3E}">
        <p14:creationId xmlns:p14="http://schemas.microsoft.com/office/powerpoint/2010/main" val="2152711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Headings</a:t>
            </a:r>
            <a:endParaRPr lang="en-US" dirty="0"/>
          </a:p>
        </p:txBody>
      </p:sp>
      <p:sp>
        <p:nvSpPr>
          <p:cNvPr id="3" name="Content Placeholder 2"/>
          <p:cNvSpPr>
            <a:spLocks noGrp="1"/>
          </p:cNvSpPr>
          <p:nvPr>
            <p:ph idx="1"/>
          </p:nvPr>
        </p:nvSpPr>
        <p:spPr>
          <a:xfrm>
            <a:off x="628650" y="2842460"/>
            <a:ext cx="7886700" cy="2647512"/>
          </a:xfrm>
        </p:spPr>
        <p:txBody>
          <a:bodyPr/>
          <a:lstStyle/>
          <a:p>
            <a:r>
              <a:rPr lang="en-US" dirty="0" smtClean="0"/>
              <a:t>Help to break up page into sections</a:t>
            </a:r>
          </a:p>
          <a:p>
            <a:r>
              <a:rPr lang="en-US" dirty="0" smtClean="0"/>
              <a:t>Allows screen reader users to skip from section to section</a:t>
            </a:r>
          </a:p>
          <a:p>
            <a:r>
              <a:rPr lang="en-US" dirty="0" smtClean="0"/>
              <a:t>Must be sequential and properly nested</a:t>
            </a:r>
          </a:p>
          <a:p>
            <a:pPr lvl="1"/>
            <a:r>
              <a:rPr lang="en-US" dirty="0" smtClean="0"/>
              <a:t>Cannot “skip” headings</a:t>
            </a:r>
          </a:p>
        </p:txBody>
      </p:sp>
      <p:sp>
        <p:nvSpPr>
          <p:cNvPr id="4" name="Footer Placeholder 3"/>
          <p:cNvSpPr>
            <a:spLocks noGrp="1"/>
          </p:cNvSpPr>
          <p:nvPr>
            <p:ph type="ftr" sz="quarter" idx="11"/>
          </p:nvPr>
        </p:nvSpPr>
        <p:spPr/>
        <p:txBody>
          <a:bodyPr/>
          <a:lstStyle/>
          <a:p>
            <a:r>
              <a:rPr lang="en-US" dirty="0" smtClean="0">
                <a:hlinkClick r:id="rId3"/>
              </a:rPr>
              <a:t>https://www.w3.org/TR/WCAG20-TECHS/H42.html</a:t>
            </a:r>
            <a:endParaRPr lang="en-US" dirty="0" smtClean="0"/>
          </a:p>
          <a:p>
            <a:r>
              <a:rPr lang="en-US" dirty="0">
                <a:hlinkClick r:id="rId4"/>
              </a:rPr>
              <a:t>https://</a:t>
            </a:r>
            <a:r>
              <a:rPr lang="en-US" dirty="0" smtClean="0">
                <a:hlinkClick r:id="rId4"/>
              </a:rPr>
              <a:t>www.w3.org/TR/WCAG20-TECHS/G141.html</a:t>
            </a:r>
            <a:r>
              <a:rPr lang="en-US" dirty="0" smtClean="0"/>
              <a:t> </a:t>
            </a:r>
            <a:endParaRPr lang="en-US" dirty="0"/>
          </a:p>
        </p:txBody>
      </p:sp>
      <p:sp>
        <p:nvSpPr>
          <p:cNvPr id="6" name="Slide Number Placeholder 5"/>
          <p:cNvSpPr>
            <a:spLocks noGrp="1"/>
          </p:cNvSpPr>
          <p:nvPr>
            <p:ph type="sldNum" sz="quarter" idx="12"/>
          </p:nvPr>
        </p:nvSpPr>
        <p:spPr/>
        <p:txBody>
          <a:bodyPr/>
          <a:lstStyle/>
          <a:p>
            <a:fld id="{B799E8BE-8203-E44E-B7B4-9A507008A52C}" type="slidenum">
              <a:rPr lang="en-US" smtClean="0"/>
              <a:t>18</a:t>
            </a:fld>
            <a:endParaRPr lang="en-US"/>
          </a:p>
        </p:txBody>
      </p:sp>
    </p:spTree>
    <p:extLst>
      <p:ext uri="{BB962C8B-B14F-4D97-AF65-F5344CB8AC3E}">
        <p14:creationId xmlns:p14="http://schemas.microsoft.com/office/powerpoint/2010/main" val="2532624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Headings: Overusing font formatting</a:t>
            </a:r>
            <a:endParaRPr lang="en-US" dirty="0"/>
          </a:p>
        </p:txBody>
      </p:sp>
      <p:pic>
        <p:nvPicPr>
          <p:cNvPr id="6" name="Picture 5"/>
          <p:cNvPicPr>
            <a:picLocks noChangeAspect="1"/>
          </p:cNvPicPr>
          <p:nvPr/>
        </p:nvPicPr>
        <p:blipFill>
          <a:blip r:embed="rId3"/>
          <a:stretch>
            <a:fillRect/>
          </a:stretch>
        </p:blipFill>
        <p:spPr>
          <a:xfrm>
            <a:off x="311487" y="1977172"/>
            <a:ext cx="4243331" cy="3821144"/>
          </a:xfrm>
          <a:prstGeom prst="rect">
            <a:avLst/>
          </a:prstGeom>
        </p:spPr>
      </p:pic>
      <p:pic>
        <p:nvPicPr>
          <p:cNvPr id="7" name="Picture 6"/>
          <p:cNvPicPr>
            <a:picLocks noChangeAspect="1"/>
          </p:cNvPicPr>
          <p:nvPr/>
        </p:nvPicPr>
        <p:blipFill>
          <a:blip r:embed="rId4"/>
          <a:stretch>
            <a:fillRect/>
          </a:stretch>
        </p:blipFill>
        <p:spPr>
          <a:xfrm>
            <a:off x="4791649" y="1977172"/>
            <a:ext cx="4040864" cy="3823280"/>
          </a:xfrm>
          <a:prstGeom prst="rect">
            <a:avLst/>
          </a:prstGeom>
        </p:spPr>
      </p:pic>
      <p:sp>
        <p:nvSpPr>
          <p:cNvPr id="9" name="Right Arrow 8"/>
          <p:cNvSpPr/>
          <p:nvPr/>
        </p:nvSpPr>
        <p:spPr>
          <a:xfrm>
            <a:off x="4180902" y="3897905"/>
            <a:ext cx="958468" cy="685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0" name="Footer Placeholder 3"/>
          <p:cNvSpPr>
            <a:spLocks noGrp="1"/>
          </p:cNvSpPr>
          <p:nvPr>
            <p:ph type="ftr" sz="quarter" idx="11"/>
          </p:nvPr>
        </p:nvSpPr>
        <p:spPr>
          <a:xfrm>
            <a:off x="4219506" y="6354308"/>
            <a:ext cx="3350536" cy="365125"/>
          </a:xfrm>
        </p:spPr>
        <p:txBody>
          <a:bodyPr/>
          <a:lstStyle/>
          <a:p>
            <a:pPr marL="0" indent="0" algn="r">
              <a:buNone/>
            </a:pPr>
            <a:r>
              <a:rPr lang="en-US" sz="1000" dirty="0">
                <a:solidFill>
                  <a:srgbClr val="26105C"/>
                </a:solidFill>
                <a:latin typeface="Tahoma"/>
              </a:rPr>
              <a:t>Accessibility and WCAG Lunch and Learn</a:t>
            </a:r>
          </a:p>
        </p:txBody>
      </p:sp>
      <p:sp>
        <p:nvSpPr>
          <p:cNvPr id="3" name="Slide Number Placeholder 2"/>
          <p:cNvSpPr>
            <a:spLocks noGrp="1"/>
          </p:cNvSpPr>
          <p:nvPr>
            <p:ph type="sldNum" sz="quarter" idx="12"/>
          </p:nvPr>
        </p:nvSpPr>
        <p:spPr/>
        <p:txBody>
          <a:bodyPr/>
          <a:lstStyle/>
          <a:p>
            <a:fld id="{B799E8BE-8203-E44E-B7B4-9A507008A52C}" type="slidenum">
              <a:rPr lang="en-US" smtClean="0"/>
              <a:t>19</a:t>
            </a:fld>
            <a:endParaRPr lang="en-US"/>
          </a:p>
        </p:txBody>
      </p:sp>
    </p:spTree>
    <p:extLst>
      <p:ext uri="{BB962C8B-B14F-4D97-AF65-F5344CB8AC3E}">
        <p14:creationId xmlns:p14="http://schemas.microsoft.com/office/powerpoint/2010/main" val="938720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sz="1900" dirty="0" smtClean="0"/>
              <a:t>Background </a:t>
            </a:r>
          </a:p>
          <a:p>
            <a:pPr lvl="1"/>
            <a:r>
              <a:rPr lang="en-US" sz="1900" dirty="0" smtClean="0"/>
              <a:t>What is accessibility?</a:t>
            </a:r>
          </a:p>
          <a:p>
            <a:pPr lvl="1"/>
            <a:r>
              <a:rPr lang="en-US" sz="1900" dirty="0" smtClean="0"/>
              <a:t>Why should I care?</a:t>
            </a:r>
          </a:p>
          <a:p>
            <a:pPr lvl="1"/>
            <a:r>
              <a:rPr lang="en-US" sz="1900" dirty="0" smtClean="0"/>
              <a:t>Competition </a:t>
            </a:r>
          </a:p>
          <a:p>
            <a:endParaRPr lang="en-US" sz="1900" dirty="0"/>
          </a:p>
          <a:p>
            <a:r>
              <a:rPr lang="en-US" sz="1900" dirty="0" smtClean="0"/>
              <a:t>Vision’s Approach </a:t>
            </a:r>
          </a:p>
          <a:p>
            <a:pPr lvl="1"/>
            <a:r>
              <a:rPr lang="en-US" sz="1900" dirty="0"/>
              <a:t>What do I really need to know?</a:t>
            </a:r>
          </a:p>
          <a:p>
            <a:pPr lvl="1"/>
            <a:r>
              <a:rPr lang="en-US" sz="1900" dirty="0" smtClean="0"/>
              <a:t>What </a:t>
            </a:r>
            <a:r>
              <a:rPr lang="en-US" sz="1900" dirty="0"/>
              <a:t>h</a:t>
            </a:r>
            <a:r>
              <a:rPr lang="en-US" sz="1900" dirty="0" smtClean="0"/>
              <a:t>ave </a:t>
            </a:r>
            <a:r>
              <a:rPr lang="en-US" sz="1900" dirty="0"/>
              <a:t>w</a:t>
            </a:r>
            <a:r>
              <a:rPr lang="en-US" sz="1900" dirty="0" smtClean="0"/>
              <a:t>e </a:t>
            </a:r>
            <a:r>
              <a:rPr lang="en-US" sz="1900" dirty="0"/>
              <a:t>d</a:t>
            </a:r>
            <a:r>
              <a:rPr lang="en-US" sz="1900" dirty="0" smtClean="0"/>
              <a:t>one?</a:t>
            </a:r>
          </a:p>
          <a:p>
            <a:pPr lvl="1"/>
            <a:r>
              <a:rPr lang="en-US" sz="1900" dirty="0" smtClean="0"/>
              <a:t>Current Process</a:t>
            </a:r>
          </a:p>
          <a:p>
            <a:pPr lvl="1"/>
            <a:endParaRPr lang="en-US" sz="1900" dirty="0"/>
          </a:p>
          <a:p>
            <a:r>
              <a:rPr lang="en-US" sz="1900" dirty="0" smtClean="0"/>
              <a:t>Content Management</a:t>
            </a:r>
          </a:p>
          <a:p>
            <a:endParaRPr lang="en-US" sz="1900" dirty="0" smtClean="0"/>
          </a:p>
          <a:p>
            <a:r>
              <a:rPr lang="en-US" sz="1900" dirty="0" smtClean="0"/>
              <a:t>Resources </a:t>
            </a:r>
            <a:endParaRPr lang="en-US" sz="1900" dirty="0"/>
          </a:p>
          <a:p>
            <a:pPr marL="0" indent="0">
              <a:buNone/>
            </a:pPr>
            <a:endParaRPr lang="en-US" dirty="0"/>
          </a:p>
          <a:p>
            <a:pPr lvl="1"/>
            <a:endParaRPr lang="en-US" dirty="0" smtClean="0"/>
          </a:p>
        </p:txBody>
      </p:sp>
      <p:sp>
        <p:nvSpPr>
          <p:cNvPr id="4" name="Footer Placeholder 3"/>
          <p:cNvSpPr>
            <a:spLocks noGrp="1"/>
          </p:cNvSpPr>
          <p:nvPr>
            <p:ph type="ftr" sz="quarter" idx="11"/>
          </p:nvPr>
        </p:nvSpPr>
        <p:spPr/>
        <p:txBody>
          <a:bodyPr/>
          <a:lstStyle/>
          <a:p>
            <a:r>
              <a:rPr lang="en-US" dirty="0" smtClean="0"/>
              <a:t>Accessibility and WCAG Lunch and Learn</a:t>
            </a:r>
            <a:endParaRPr lang="en-US" dirty="0"/>
          </a:p>
        </p:txBody>
      </p:sp>
      <p:sp>
        <p:nvSpPr>
          <p:cNvPr id="5" name="Slide Number Placeholder 4"/>
          <p:cNvSpPr>
            <a:spLocks noGrp="1"/>
          </p:cNvSpPr>
          <p:nvPr>
            <p:ph type="sldNum" sz="quarter" idx="12"/>
          </p:nvPr>
        </p:nvSpPr>
        <p:spPr/>
        <p:txBody>
          <a:bodyPr/>
          <a:lstStyle/>
          <a:p>
            <a:fld id="{B799E8BE-8203-E44E-B7B4-9A507008A52C}" type="slidenum">
              <a:rPr lang="en-US" smtClean="0"/>
              <a:t>2</a:t>
            </a:fld>
            <a:endParaRPr lang="en-US" dirty="0"/>
          </a:p>
        </p:txBody>
      </p:sp>
    </p:spTree>
    <p:extLst>
      <p:ext uri="{BB962C8B-B14F-4D97-AF65-F5344CB8AC3E}">
        <p14:creationId xmlns:p14="http://schemas.microsoft.com/office/powerpoint/2010/main" val="1402750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Headings: Improper </a:t>
            </a:r>
            <a:r>
              <a:rPr lang="en-US" dirty="0"/>
              <a:t>H</a:t>
            </a:r>
            <a:r>
              <a:rPr lang="en-US" dirty="0" smtClean="0"/>
              <a:t>eading Nesting</a:t>
            </a:r>
            <a:endParaRPr lang="en-US" dirty="0"/>
          </a:p>
        </p:txBody>
      </p:sp>
      <p:sp>
        <p:nvSpPr>
          <p:cNvPr id="4" name="TextBox 3"/>
          <p:cNvSpPr txBox="1"/>
          <p:nvPr/>
        </p:nvSpPr>
        <p:spPr>
          <a:xfrm>
            <a:off x="287079" y="2039986"/>
            <a:ext cx="8654901" cy="3331681"/>
          </a:xfrm>
          <a:prstGeom prst="rect">
            <a:avLst/>
          </a:prstGeom>
          <a:noFill/>
          <a:ln>
            <a:solidFill>
              <a:schemeClr val="tx1"/>
            </a:solidFill>
          </a:ln>
        </p:spPr>
        <p:txBody>
          <a:bodyPr wrap="square" rtlCol="0">
            <a:spAutoFit/>
          </a:bodyPr>
          <a:lstStyle/>
          <a:p>
            <a:pPr algn="ct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&lt;h1&gt;Page title </a:t>
            </a:r>
            <a:r>
              <a:rPr lang="en-US" sz="3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as defined </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in CMS&lt;/h1&gt;</a:t>
            </a:r>
          </a:p>
          <a:p>
            <a:pPr algn="ctr"/>
            <a:endParaRPr lang="en-US" sz="135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r>
              <a:rPr lang="en-US" sz="3000" b="1" dirty="0">
                <a:solidFill>
                  <a:srgbClr val="FF9900"/>
                </a:solidFill>
                <a:latin typeface="Tahoma" panose="020B0604030504040204" pitchFamily="34" charset="0"/>
                <a:ea typeface="Tahoma" panose="020B0604030504040204" pitchFamily="34" charset="0"/>
                <a:cs typeface="Tahoma" panose="020B0604030504040204" pitchFamily="34" charset="0"/>
              </a:rPr>
              <a:t>&lt;h2&gt; Subtitle/first section &lt;/h2&gt;</a:t>
            </a:r>
          </a:p>
          <a:p>
            <a:pPr algn="ctr"/>
            <a:endParaRPr lang="en-US" sz="135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algn="ctr"/>
            <a:r>
              <a:rPr lang="en-US" sz="2800" b="1" dirty="0">
                <a:solidFill>
                  <a:srgbClr val="77C1E3"/>
                </a:solidFill>
                <a:latin typeface="Tahoma" panose="020B0604030504040204" pitchFamily="34" charset="0"/>
                <a:ea typeface="Tahoma" panose="020B0604030504040204" pitchFamily="34" charset="0"/>
                <a:cs typeface="Tahoma" panose="020B0604030504040204" pitchFamily="34" charset="0"/>
              </a:rPr>
              <a:t>&lt;h3&gt;… follows h2&lt;/h3&gt;</a:t>
            </a:r>
          </a:p>
          <a:p>
            <a:pPr algn="ctr"/>
            <a:endParaRPr lang="en-US" sz="1350" b="1" dirty="0">
              <a:solidFill>
                <a:schemeClr val="accent4">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US" sz="2600" b="1" dirty="0">
                <a:solidFill>
                  <a:srgbClr val="00B050"/>
                </a:solidFill>
                <a:latin typeface="Tahoma" panose="020B0604030504040204" pitchFamily="34" charset="0"/>
                <a:ea typeface="Tahoma" panose="020B0604030504040204" pitchFamily="34" charset="0"/>
                <a:cs typeface="Tahoma" panose="020B0604030504040204" pitchFamily="34" charset="0"/>
              </a:rPr>
              <a:t>&lt;h4&gt;…follows h3&lt;/h4&gt;</a:t>
            </a:r>
          </a:p>
          <a:p>
            <a:pPr algn="ctr"/>
            <a:endParaRPr lang="en-US" sz="1350" b="1" dirty="0">
              <a:solidFill>
                <a:srgbClr val="00B050"/>
              </a:solidFill>
              <a:latin typeface="Tahoma" panose="020B0604030504040204" pitchFamily="34" charset="0"/>
              <a:ea typeface="Tahoma" panose="020B0604030504040204" pitchFamily="34" charset="0"/>
              <a:cs typeface="Tahoma" panose="020B0604030504040204" pitchFamily="34" charset="0"/>
            </a:endParaRPr>
          </a:p>
          <a:p>
            <a:pPr algn="ctr"/>
            <a:r>
              <a:rPr lang="en-US" sz="2400" b="1" dirty="0">
                <a:solidFill>
                  <a:srgbClr val="381F6B"/>
                </a:solidFill>
                <a:latin typeface="Tahoma" panose="020B0604030504040204" pitchFamily="34" charset="0"/>
                <a:ea typeface="Tahoma" panose="020B0604030504040204" pitchFamily="34" charset="0"/>
                <a:cs typeface="Tahoma" panose="020B0604030504040204" pitchFamily="34" charset="0"/>
              </a:rPr>
              <a:t>&lt;h5&gt;…follows h4&lt;/h5&gt;</a:t>
            </a:r>
          </a:p>
          <a:p>
            <a:pPr algn="ctr"/>
            <a:endParaRPr lang="en-US" sz="1350" dirty="0"/>
          </a:p>
        </p:txBody>
      </p:sp>
      <p:sp>
        <p:nvSpPr>
          <p:cNvPr id="5" name="Footer Placeholder 3"/>
          <p:cNvSpPr>
            <a:spLocks noGrp="1"/>
          </p:cNvSpPr>
          <p:nvPr>
            <p:ph type="ftr" sz="quarter" idx="11"/>
          </p:nvPr>
        </p:nvSpPr>
        <p:spPr>
          <a:xfrm>
            <a:off x="4219506" y="6354308"/>
            <a:ext cx="3350536" cy="365125"/>
          </a:xfrm>
        </p:spPr>
        <p:txBody>
          <a:bodyPr/>
          <a:lstStyle/>
          <a:p>
            <a:pPr marL="0" indent="0" algn="r">
              <a:buNone/>
            </a:pPr>
            <a:r>
              <a:rPr lang="en-US" sz="1000" dirty="0">
                <a:solidFill>
                  <a:srgbClr val="26105C"/>
                </a:solidFill>
                <a:latin typeface="Tahoma"/>
              </a:rPr>
              <a:t>Accessibility and WCAG Lunch and Learn</a:t>
            </a:r>
          </a:p>
        </p:txBody>
      </p:sp>
      <p:sp>
        <p:nvSpPr>
          <p:cNvPr id="3" name="Slide Number Placeholder 2"/>
          <p:cNvSpPr>
            <a:spLocks noGrp="1"/>
          </p:cNvSpPr>
          <p:nvPr>
            <p:ph type="sldNum" sz="quarter" idx="12"/>
          </p:nvPr>
        </p:nvSpPr>
        <p:spPr/>
        <p:txBody>
          <a:bodyPr/>
          <a:lstStyle/>
          <a:p>
            <a:fld id="{B799E8BE-8203-E44E-B7B4-9A507008A52C}" type="slidenum">
              <a:rPr lang="en-US" smtClean="0"/>
              <a:t>20</a:t>
            </a:fld>
            <a:endParaRPr lang="en-US"/>
          </a:p>
        </p:txBody>
      </p:sp>
    </p:spTree>
    <p:extLst>
      <p:ext uri="{BB962C8B-B14F-4D97-AF65-F5344CB8AC3E}">
        <p14:creationId xmlns:p14="http://schemas.microsoft.com/office/powerpoint/2010/main" val="4111284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132" y="1034653"/>
            <a:ext cx="7886700" cy="994172"/>
          </a:xfrm>
        </p:spPr>
        <p:txBody>
          <a:bodyPr/>
          <a:lstStyle/>
          <a:p>
            <a:r>
              <a:rPr lang="en-US" dirty="0" smtClean="0"/>
              <a:t>1. Headings: Not Accessible</a:t>
            </a:r>
            <a:endParaRPr lang="en-US" dirty="0"/>
          </a:p>
        </p:txBody>
      </p:sp>
      <p:sp>
        <p:nvSpPr>
          <p:cNvPr id="4" name="TextBox 3"/>
          <p:cNvSpPr txBox="1"/>
          <p:nvPr/>
        </p:nvSpPr>
        <p:spPr>
          <a:xfrm>
            <a:off x="225029" y="1943545"/>
            <a:ext cx="8743950" cy="4339650"/>
          </a:xfrm>
          <a:prstGeom prst="rect">
            <a:avLst/>
          </a:prstGeom>
          <a:noFill/>
          <a:ln>
            <a:solidFill>
              <a:schemeClr val="tx1"/>
            </a:solidFill>
          </a:ln>
        </p:spPr>
        <p:txBody>
          <a:bodyPr wrap="square" rtlCol="0">
            <a:spAutoFit/>
          </a:bodyPr>
          <a:lstStyle/>
          <a:p>
            <a:r>
              <a:rPr lang="en-US" sz="3000" b="1" dirty="0">
                <a:solidFill>
                  <a:srgbClr val="FF9900"/>
                </a:solidFill>
                <a:latin typeface="Tahoma" panose="020B0604030504040204" pitchFamily="34" charset="0"/>
                <a:ea typeface="Tahoma" panose="020B0604030504040204" pitchFamily="34" charset="0"/>
                <a:cs typeface="Tahoma" panose="020B0604030504040204" pitchFamily="34" charset="0"/>
              </a:rPr>
              <a:t>&lt;h2&gt; Grants and Scholarships</a:t>
            </a:r>
          </a:p>
          <a:p>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&lt;h1&gt; How can I apply?</a:t>
            </a:r>
          </a:p>
          <a:p>
            <a:r>
              <a:rPr lang="en-US" sz="1050" dirty="0">
                <a:latin typeface="Tahoma" panose="020B0604030504040204" pitchFamily="34" charset="0"/>
                <a:ea typeface="Tahoma" panose="020B0604030504040204" pitchFamily="34" charset="0"/>
                <a:cs typeface="Tahoma" panose="020B0604030504040204" pitchFamily="34" charset="0"/>
              </a:rPr>
              <a:t>Lorem ipsum dolor sit </a:t>
            </a:r>
            <a:r>
              <a:rPr lang="en-US" sz="1050" dirty="0" err="1">
                <a:latin typeface="Tahoma" panose="020B0604030504040204" pitchFamily="34" charset="0"/>
                <a:ea typeface="Tahoma" panose="020B0604030504040204" pitchFamily="34" charset="0"/>
                <a:cs typeface="Tahoma" panose="020B0604030504040204" pitchFamily="34" charset="0"/>
              </a:rPr>
              <a:t>amet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consectetur</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adipiscing</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elit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sed</a:t>
            </a:r>
            <a:r>
              <a:rPr lang="en-US" sz="1050" dirty="0">
                <a:latin typeface="Tahoma" panose="020B0604030504040204" pitchFamily="34" charset="0"/>
                <a:ea typeface="Tahoma" panose="020B0604030504040204" pitchFamily="34" charset="0"/>
                <a:cs typeface="Tahoma" panose="020B0604030504040204" pitchFamily="34" charset="0"/>
              </a:rPr>
              <a:t> do </a:t>
            </a:r>
            <a:r>
              <a:rPr lang="en-US" sz="1050" dirty="0" err="1">
                <a:latin typeface="Tahoma" panose="020B0604030504040204" pitchFamily="34" charset="0"/>
                <a:ea typeface="Tahoma" panose="020B0604030504040204" pitchFamily="34" charset="0"/>
                <a:cs typeface="Tahoma" panose="020B0604030504040204" pitchFamily="34" charset="0"/>
              </a:rPr>
              <a:t>eiusmod</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tempor</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incididunt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ut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labore</a:t>
            </a:r>
            <a:r>
              <a:rPr lang="en-US" sz="1050" dirty="0">
                <a:latin typeface="Tahoma" panose="020B0604030504040204" pitchFamily="34" charset="0"/>
                <a:ea typeface="Tahoma" panose="020B0604030504040204" pitchFamily="34" charset="0"/>
                <a:cs typeface="Tahoma" panose="020B0604030504040204" pitchFamily="34" charset="0"/>
              </a:rPr>
              <a:t> et </a:t>
            </a:r>
            <a:r>
              <a:rPr lang="en-US" sz="1050" dirty="0" err="1">
                <a:latin typeface="Tahoma" panose="020B0604030504040204" pitchFamily="34" charset="0"/>
                <a:ea typeface="Tahoma" panose="020B0604030504040204" pitchFamily="34" charset="0"/>
                <a:cs typeface="Tahoma" panose="020B0604030504040204" pitchFamily="34" charset="0"/>
              </a:rPr>
              <a:t>dolore</a:t>
            </a:r>
            <a:r>
              <a:rPr lang="en-US" sz="1050" dirty="0">
                <a:latin typeface="Tahoma" panose="020B0604030504040204" pitchFamily="34" charset="0"/>
                <a:ea typeface="Tahoma" panose="020B0604030504040204" pitchFamily="34" charset="0"/>
                <a:cs typeface="Tahoma" panose="020B0604030504040204" pitchFamily="34" charset="0"/>
              </a:rPr>
              <a:t> magna </a:t>
            </a:r>
            <a:r>
              <a:rPr lang="en-US" sz="1050" dirty="0" err="1">
                <a:latin typeface="Tahoma" panose="020B0604030504040204" pitchFamily="34" charset="0"/>
                <a:ea typeface="Tahoma" panose="020B0604030504040204" pitchFamily="34" charset="0"/>
                <a:cs typeface="Tahoma" panose="020B0604030504040204" pitchFamily="34" charset="0"/>
              </a:rPr>
              <a:t>aliqua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Ut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enim</a:t>
            </a:r>
            <a:r>
              <a:rPr lang="en-US" sz="1050" dirty="0">
                <a:latin typeface="Tahoma" panose="020B0604030504040204" pitchFamily="34" charset="0"/>
                <a:ea typeface="Tahoma" panose="020B0604030504040204" pitchFamily="34" charset="0"/>
                <a:cs typeface="Tahoma" panose="020B0604030504040204" pitchFamily="34" charset="0"/>
              </a:rPr>
              <a:t> ad minim </a:t>
            </a:r>
            <a:r>
              <a:rPr lang="en-US" sz="1050" dirty="0" err="1">
                <a:latin typeface="Tahoma" panose="020B0604030504040204" pitchFamily="34" charset="0"/>
                <a:ea typeface="Tahoma" panose="020B0604030504040204" pitchFamily="34" charset="0"/>
                <a:cs typeface="Tahoma" panose="020B0604030504040204" pitchFamily="34" charset="0"/>
              </a:rPr>
              <a:t>veniam</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quis</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nostrud</a:t>
            </a:r>
            <a:r>
              <a:rPr lang="en-US" sz="1050" dirty="0">
                <a:latin typeface="Tahoma" panose="020B0604030504040204" pitchFamily="34" charset="0"/>
                <a:ea typeface="Tahoma" panose="020B0604030504040204" pitchFamily="34" charset="0"/>
                <a:cs typeface="Tahoma" panose="020B0604030504040204" pitchFamily="34" charset="0"/>
              </a:rPr>
              <a:t> exercitation </a:t>
            </a:r>
            <a:r>
              <a:rPr lang="en-US" sz="1050" dirty="0" err="1">
                <a:latin typeface="Tahoma" panose="020B0604030504040204" pitchFamily="34" charset="0"/>
                <a:ea typeface="Tahoma" panose="020B0604030504040204" pitchFamily="34" charset="0"/>
                <a:cs typeface="Tahoma" panose="020B0604030504040204" pitchFamily="34" charset="0"/>
              </a:rPr>
              <a:t>ullamco</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laboris</a:t>
            </a:r>
            <a:r>
              <a:rPr lang="en-US" sz="1050" dirty="0">
                <a:latin typeface="Tahoma" panose="020B0604030504040204" pitchFamily="34" charset="0"/>
                <a:ea typeface="Tahoma" panose="020B0604030504040204" pitchFamily="34" charset="0"/>
                <a:cs typeface="Tahoma" panose="020B0604030504040204" pitchFamily="34" charset="0"/>
              </a:rPr>
              <a:t> nisi </a:t>
            </a:r>
            <a:r>
              <a:rPr lang="en-US" sz="1050" dirty="0" err="1">
                <a:latin typeface="Tahoma" panose="020B0604030504040204" pitchFamily="34" charset="0"/>
                <a:ea typeface="Tahoma" panose="020B0604030504040204" pitchFamily="34" charset="0"/>
                <a:cs typeface="Tahoma" panose="020B0604030504040204" pitchFamily="34" charset="0"/>
              </a:rPr>
              <a:t>ut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aliquip</a:t>
            </a:r>
            <a:r>
              <a:rPr lang="en-US" sz="1050" dirty="0">
                <a:latin typeface="Tahoma" panose="020B0604030504040204" pitchFamily="34" charset="0"/>
                <a:ea typeface="Tahoma" panose="020B0604030504040204" pitchFamily="34" charset="0"/>
                <a:cs typeface="Tahoma" panose="020B0604030504040204" pitchFamily="34" charset="0"/>
              </a:rPr>
              <a:t> ex </a:t>
            </a:r>
            <a:r>
              <a:rPr lang="en-US" sz="1050" dirty="0" err="1">
                <a:latin typeface="Tahoma" panose="020B0604030504040204" pitchFamily="34" charset="0"/>
                <a:ea typeface="Tahoma" panose="020B0604030504040204" pitchFamily="34" charset="0"/>
                <a:cs typeface="Tahoma" panose="020B0604030504040204" pitchFamily="34" charset="0"/>
              </a:rPr>
              <a:t>ea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commodo</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consequat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Duis</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aute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irure</a:t>
            </a:r>
            <a:r>
              <a:rPr lang="en-US" sz="1050" dirty="0">
                <a:latin typeface="Tahoma" panose="020B0604030504040204" pitchFamily="34" charset="0"/>
                <a:ea typeface="Tahoma" panose="020B0604030504040204" pitchFamily="34" charset="0"/>
                <a:cs typeface="Tahoma" panose="020B0604030504040204" pitchFamily="34" charset="0"/>
              </a:rPr>
              <a:t> dolor in </a:t>
            </a:r>
            <a:r>
              <a:rPr lang="en-US" sz="1050" dirty="0" err="1">
                <a:latin typeface="Tahoma" panose="020B0604030504040204" pitchFamily="34" charset="0"/>
                <a:ea typeface="Tahoma" panose="020B0604030504040204" pitchFamily="34" charset="0"/>
                <a:cs typeface="Tahoma" panose="020B0604030504040204" pitchFamily="34" charset="0"/>
              </a:rPr>
              <a:t>reprehenderit</a:t>
            </a:r>
            <a:r>
              <a:rPr lang="en-US" sz="1050" dirty="0">
                <a:latin typeface="Tahoma" panose="020B0604030504040204" pitchFamily="34" charset="0"/>
                <a:ea typeface="Tahoma" panose="020B0604030504040204" pitchFamily="34" charset="0"/>
                <a:cs typeface="Tahoma" panose="020B0604030504040204" pitchFamily="34" charset="0"/>
              </a:rPr>
              <a:t> in </a:t>
            </a:r>
            <a:r>
              <a:rPr lang="en-US" sz="1050" dirty="0" err="1">
                <a:latin typeface="Tahoma" panose="020B0604030504040204" pitchFamily="34" charset="0"/>
                <a:ea typeface="Tahoma" panose="020B0604030504040204" pitchFamily="34" charset="0"/>
                <a:cs typeface="Tahoma" panose="020B0604030504040204" pitchFamily="34" charset="0"/>
              </a:rPr>
              <a:t>voluptate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velit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esse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cillum</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dolore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eu</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fugiat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nulla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pariatur</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Excepteur</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sint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occaecat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cupidatat</a:t>
            </a:r>
            <a:r>
              <a:rPr lang="en-US" sz="1050" dirty="0">
                <a:latin typeface="Tahoma" panose="020B0604030504040204" pitchFamily="34" charset="0"/>
                <a:ea typeface="Tahoma" panose="020B0604030504040204" pitchFamily="34" charset="0"/>
                <a:cs typeface="Tahoma" panose="020B0604030504040204" pitchFamily="34" charset="0"/>
              </a:rPr>
              <a:t> non </a:t>
            </a:r>
            <a:r>
              <a:rPr lang="en-US" sz="1050" dirty="0" err="1">
                <a:latin typeface="Tahoma" panose="020B0604030504040204" pitchFamily="34" charset="0"/>
                <a:ea typeface="Tahoma" panose="020B0604030504040204" pitchFamily="34" charset="0"/>
                <a:cs typeface="Tahoma" panose="020B0604030504040204" pitchFamily="34" charset="0"/>
              </a:rPr>
              <a:t>proident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sunt</a:t>
            </a:r>
            <a:r>
              <a:rPr lang="en-US" sz="1050" dirty="0">
                <a:latin typeface="Tahoma" panose="020B0604030504040204" pitchFamily="34" charset="0"/>
                <a:ea typeface="Tahoma" panose="020B0604030504040204" pitchFamily="34" charset="0"/>
                <a:cs typeface="Tahoma" panose="020B0604030504040204" pitchFamily="34" charset="0"/>
              </a:rPr>
              <a:t> in culpa qui </a:t>
            </a:r>
            <a:r>
              <a:rPr lang="en-US" sz="1050" dirty="0" err="1">
                <a:latin typeface="Tahoma" panose="020B0604030504040204" pitchFamily="34" charset="0"/>
                <a:ea typeface="Tahoma" panose="020B0604030504040204" pitchFamily="34" charset="0"/>
                <a:cs typeface="Tahoma" panose="020B0604030504040204" pitchFamily="34" charset="0"/>
              </a:rPr>
              <a:t>officia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deserunt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mollit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anim</a:t>
            </a:r>
            <a:r>
              <a:rPr lang="en-US" sz="1050" dirty="0">
                <a:latin typeface="Tahoma" panose="020B0604030504040204" pitchFamily="34" charset="0"/>
                <a:ea typeface="Tahoma" panose="020B0604030504040204" pitchFamily="34" charset="0"/>
                <a:cs typeface="Tahoma" panose="020B0604030504040204" pitchFamily="34" charset="0"/>
              </a:rPr>
              <a:t> id </a:t>
            </a:r>
            <a:r>
              <a:rPr lang="en-US" sz="1050" dirty="0" err="1">
                <a:latin typeface="Tahoma" panose="020B0604030504040204" pitchFamily="34" charset="0"/>
                <a:ea typeface="Tahoma" panose="020B0604030504040204" pitchFamily="34" charset="0"/>
                <a:cs typeface="Tahoma" panose="020B0604030504040204" pitchFamily="34" charset="0"/>
              </a:rPr>
              <a:t>est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laborum</a:t>
            </a:r>
            <a:r>
              <a:rPr lang="en-US" sz="1050" dirty="0">
                <a:latin typeface="Tahoma" panose="020B0604030504040204" pitchFamily="34" charset="0"/>
                <a:ea typeface="Tahoma" panose="020B0604030504040204" pitchFamily="34" charset="0"/>
                <a:cs typeface="Tahoma" panose="020B0604030504040204" pitchFamily="34" charset="0"/>
              </a:rPr>
              <a:t>.</a:t>
            </a:r>
          </a:p>
          <a:p>
            <a:endParaRPr lang="en-US" sz="1050" dirty="0">
              <a:latin typeface="Tahoma" panose="020B0604030504040204" pitchFamily="34" charset="0"/>
              <a:ea typeface="Tahoma" panose="020B0604030504040204" pitchFamily="34" charset="0"/>
              <a:cs typeface="Tahoma" panose="020B0604030504040204" pitchFamily="34" charset="0"/>
            </a:endParaRPr>
          </a:p>
          <a:p>
            <a:r>
              <a:rPr lang="en-US" sz="2100" b="1" dirty="0">
                <a:solidFill>
                  <a:srgbClr val="77C1E3"/>
                </a:solidFill>
                <a:latin typeface="Tahoma" panose="020B0604030504040204" pitchFamily="34" charset="0"/>
                <a:ea typeface="Tahoma" panose="020B0604030504040204" pitchFamily="34" charset="0"/>
                <a:cs typeface="Tahoma" panose="020B0604030504040204" pitchFamily="34" charset="0"/>
              </a:rPr>
              <a:t>&lt;h3&gt; Eligibility Requirements</a:t>
            </a:r>
          </a:p>
          <a:p>
            <a:r>
              <a:rPr lang="en-US" sz="1050" dirty="0" err="1">
                <a:latin typeface="Tahoma" panose="020B0604030504040204" pitchFamily="34" charset="0"/>
                <a:ea typeface="Tahoma" panose="020B0604030504040204" pitchFamily="34" charset="0"/>
                <a:cs typeface="Tahoma" panose="020B0604030504040204" pitchFamily="34" charset="0"/>
              </a:rPr>
              <a:t>aliquip</a:t>
            </a:r>
            <a:r>
              <a:rPr lang="en-US" sz="1050" dirty="0">
                <a:latin typeface="Tahoma" panose="020B0604030504040204" pitchFamily="34" charset="0"/>
                <a:ea typeface="Tahoma" panose="020B0604030504040204" pitchFamily="34" charset="0"/>
                <a:cs typeface="Tahoma" panose="020B0604030504040204" pitchFamily="34" charset="0"/>
              </a:rPr>
              <a:t> ex </a:t>
            </a:r>
            <a:r>
              <a:rPr lang="en-US" sz="1050" dirty="0" err="1">
                <a:latin typeface="Tahoma" panose="020B0604030504040204" pitchFamily="34" charset="0"/>
                <a:ea typeface="Tahoma" panose="020B0604030504040204" pitchFamily="34" charset="0"/>
                <a:cs typeface="Tahoma" panose="020B0604030504040204" pitchFamily="34" charset="0"/>
              </a:rPr>
              <a:t>ea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commodo</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consequat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Duis</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aute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irure</a:t>
            </a:r>
            <a:r>
              <a:rPr lang="en-US" sz="1050" dirty="0">
                <a:latin typeface="Tahoma" panose="020B0604030504040204" pitchFamily="34" charset="0"/>
                <a:ea typeface="Tahoma" panose="020B0604030504040204" pitchFamily="34" charset="0"/>
                <a:cs typeface="Tahoma" panose="020B0604030504040204" pitchFamily="34" charset="0"/>
              </a:rPr>
              <a:t> dolor in </a:t>
            </a:r>
            <a:r>
              <a:rPr lang="en-US" sz="1050" dirty="0" err="1">
                <a:latin typeface="Tahoma" panose="020B0604030504040204" pitchFamily="34" charset="0"/>
                <a:ea typeface="Tahoma" panose="020B0604030504040204" pitchFamily="34" charset="0"/>
                <a:cs typeface="Tahoma" panose="020B0604030504040204" pitchFamily="34" charset="0"/>
              </a:rPr>
              <a:t>reprehenderit</a:t>
            </a:r>
            <a:r>
              <a:rPr lang="en-US" sz="1050" dirty="0">
                <a:latin typeface="Tahoma" panose="020B0604030504040204" pitchFamily="34" charset="0"/>
                <a:ea typeface="Tahoma" panose="020B0604030504040204" pitchFamily="34" charset="0"/>
                <a:cs typeface="Tahoma" panose="020B0604030504040204" pitchFamily="34" charset="0"/>
              </a:rPr>
              <a:t> in </a:t>
            </a:r>
            <a:r>
              <a:rPr lang="en-US" sz="1050" dirty="0" err="1">
                <a:latin typeface="Tahoma" panose="020B0604030504040204" pitchFamily="34" charset="0"/>
                <a:ea typeface="Tahoma" panose="020B0604030504040204" pitchFamily="34" charset="0"/>
                <a:cs typeface="Tahoma" panose="020B0604030504040204" pitchFamily="34" charset="0"/>
              </a:rPr>
              <a:t>voluptate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velit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esse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cillum</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dolore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eu</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fugiat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nulla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pariatur</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Excepteur</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sint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occaecat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cupidatat</a:t>
            </a:r>
            <a:r>
              <a:rPr lang="en-US" sz="1050" dirty="0">
                <a:latin typeface="Tahoma" panose="020B0604030504040204" pitchFamily="34" charset="0"/>
                <a:ea typeface="Tahoma" panose="020B0604030504040204" pitchFamily="34" charset="0"/>
                <a:cs typeface="Tahoma" panose="020B0604030504040204" pitchFamily="34" charset="0"/>
              </a:rPr>
              <a:t> non </a:t>
            </a:r>
            <a:r>
              <a:rPr lang="en-US" sz="1050" dirty="0" err="1">
                <a:latin typeface="Tahoma" panose="020B0604030504040204" pitchFamily="34" charset="0"/>
                <a:ea typeface="Tahoma" panose="020B0604030504040204" pitchFamily="34" charset="0"/>
                <a:cs typeface="Tahoma" panose="020B0604030504040204" pitchFamily="34" charset="0"/>
              </a:rPr>
              <a:t>proident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sunt</a:t>
            </a:r>
            <a:r>
              <a:rPr lang="en-US" sz="1050" dirty="0">
                <a:latin typeface="Tahoma" panose="020B0604030504040204" pitchFamily="34" charset="0"/>
                <a:ea typeface="Tahoma" panose="020B0604030504040204" pitchFamily="34" charset="0"/>
                <a:cs typeface="Tahoma" panose="020B0604030504040204" pitchFamily="34" charset="0"/>
              </a:rPr>
              <a:t> in culpa qui </a:t>
            </a:r>
            <a:r>
              <a:rPr lang="en-US" sz="1050" dirty="0" err="1">
                <a:latin typeface="Tahoma" panose="020B0604030504040204" pitchFamily="34" charset="0"/>
                <a:ea typeface="Tahoma" panose="020B0604030504040204" pitchFamily="34" charset="0"/>
                <a:cs typeface="Tahoma" panose="020B0604030504040204" pitchFamily="34" charset="0"/>
              </a:rPr>
              <a:t>officia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deserunt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mollit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anim</a:t>
            </a:r>
            <a:r>
              <a:rPr lang="en-US" sz="1050" dirty="0">
                <a:latin typeface="Tahoma" panose="020B0604030504040204" pitchFamily="34" charset="0"/>
                <a:ea typeface="Tahoma" panose="020B0604030504040204" pitchFamily="34" charset="0"/>
                <a:cs typeface="Tahoma" panose="020B0604030504040204" pitchFamily="34" charset="0"/>
              </a:rPr>
              <a:t> id </a:t>
            </a:r>
            <a:r>
              <a:rPr lang="en-US" sz="1050" dirty="0" err="1">
                <a:latin typeface="Tahoma" panose="020B0604030504040204" pitchFamily="34" charset="0"/>
                <a:ea typeface="Tahoma" panose="020B0604030504040204" pitchFamily="34" charset="0"/>
                <a:cs typeface="Tahoma" panose="020B0604030504040204" pitchFamily="34" charset="0"/>
              </a:rPr>
              <a:t>est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laborum</a:t>
            </a:r>
            <a:r>
              <a:rPr lang="en-US" sz="1050" dirty="0">
                <a:latin typeface="Tahoma" panose="020B0604030504040204" pitchFamily="34" charset="0"/>
                <a:ea typeface="Tahoma" panose="020B0604030504040204" pitchFamily="34" charset="0"/>
                <a:cs typeface="Tahoma" panose="020B0604030504040204" pitchFamily="34" charset="0"/>
              </a:rPr>
              <a:t>.</a:t>
            </a:r>
          </a:p>
          <a:p>
            <a:endParaRPr lang="en-US" sz="1050" dirty="0">
              <a:latin typeface="Tahoma" panose="020B0604030504040204" pitchFamily="34" charset="0"/>
              <a:ea typeface="Tahoma" panose="020B0604030504040204" pitchFamily="34" charset="0"/>
              <a:cs typeface="Tahoma" panose="020B0604030504040204" pitchFamily="34" charset="0"/>
            </a:endParaRPr>
          </a:p>
          <a:p>
            <a:r>
              <a:rPr lang="en-US" b="1" dirty="0">
                <a:solidFill>
                  <a:srgbClr val="381F6B"/>
                </a:solidFill>
                <a:latin typeface="Tahoma" panose="020B0604030504040204" pitchFamily="34" charset="0"/>
                <a:ea typeface="Tahoma" panose="020B0604030504040204" pitchFamily="34" charset="0"/>
                <a:cs typeface="Tahoma" panose="020B0604030504040204" pitchFamily="34" charset="0"/>
              </a:rPr>
              <a:t>&lt;h5&gt; For High School Students</a:t>
            </a:r>
          </a:p>
          <a:p>
            <a:r>
              <a:rPr lang="en-US" sz="1050" dirty="0" err="1">
                <a:latin typeface="Tahoma" panose="020B0604030504040204" pitchFamily="34" charset="0"/>
                <a:ea typeface="Tahoma" panose="020B0604030504040204" pitchFamily="34" charset="0"/>
                <a:cs typeface="Tahoma" panose="020B0604030504040204" pitchFamily="34" charset="0"/>
              </a:rPr>
              <a:t>consequat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Duis</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aute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irure</a:t>
            </a:r>
            <a:r>
              <a:rPr lang="en-US" sz="1050" dirty="0">
                <a:latin typeface="Tahoma" panose="020B0604030504040204" pitchFamily="34" charset="0"/>
                <a:ea typeface="Tahoma" panose="020B0604030504040204" pitchFamily="34" charset="0"/>
                <a:cs typeface="Tahoma" panose="020B0604030504040204" pitchFamily="34" charset="0"/>
              </a:rPr>
              <a:t> dolor in </a:t>
            </a:r>
            <a:r>
              <a:rPr lang="en-US" sz="1050" dirty="0" err="1">
                <a:latin typeface="Tahoma" panose="020B0604030504040204" pitchFamily="34" charset="0"/>
                <a:ea typeface="Tahoma" panose="020B0604030504040204" pitchFamily="34" charset="0"/>
                <a:cs typeface="Tahoma" panose="020B0604030504040204" pitchFamily="34" charset="0"/>
              </a:rPr>
              <a:t>reprehenderit</a:t>
            </a:r>
            <a:r>
              <a:rPr lang="en-US" sz="1050" dirty="0">
                <a:latin typeface="Tahoma" panose="020B0604030504040204" pitchFamily="34" charset="0"/>
                <a:ea typeface="Tahoma" panose="020B0604030504040204" pitchFamily="34" charset="0"/>
                <a:cs typeface="Tahoma" panose="020B0604030504040204" pitchFamily="34" charset="0"/>
              </a:rPr>
              <a:t> in </a:t>
            </a:r>
            <a:r>
              <a:rPr lang="en-US" sz="1050" dirty="0" err="1">
                <a:latin typeface="Tahoma" panose="020B0604030504040204" pitchFamily="34" charset="0"/>
                <a:ea typeface="Tahoma" panose="020B0604030504040204" pitchFamily="34" charset="0"/>
                <a:cs typeface="Tahoma" panose="020B0604030504040204" pitchFamily="34" charset="0"/>
              </a:rPr>
              <a:t>voluptate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velit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esse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cillum</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dolore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eu</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fugiat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nulla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pariatur</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Excepteur</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sint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occaecat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cupidatat</a:t>
            </a:r>
            <a:r>
              <a:rPr lang="en-US" sz="1050" dirty="0">
                <a:latin typeface="Tahoma" panose="020B0604030504040204" pitchFamily="34" charset="0"/>
                <a:ea typeface="Tahoma" panose="020B0604030504040204" pitchFamily="34" charset="0"/>
                <a:cs typeface="Tahoma" panose="020B0604030504040204" pitchFamily="34" charset="0"/>
              </a:rPr>
              <a:t> non </a:t>
            </a:r>
            <a:r>
              <a:rPr lang="en-US" sz="1050" dirty="0" err="1">
                <a:latin typeface="Tahoma" panose="020B0604030504040204" pitchFamily="34" charset="0"/>
                <a:ea typeface="Tahoma" panose="020B0604030504040204" pitchFamily="34" charset="0"/>
                <a:cs typeface="Tahoma" panose="020B0604030504040204" pitchFamily="34" charset="0"/>
              </a:rPr>
              <a:t>proident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sunt</a:t>
            </a:r>
            <a:r>
              <a:rPr lang="en-US" sz="1050" dirty="0">
                <a:latin typeface="Tahoma" panose="020B0604030504040204" pitchFamily="34" charset="0"/>
                <a:ea typeface="Tahoma" panose="020B0604030504040204" pitchFamily="34" charset="0"/>
                <a:cs typeface="Tahoma" panose="020B0604030504040204" pitchFamily="34" charset="0"/>
              </a:rPr>
              <a:t> in culpa qui </a:t>
            </a:r>
            <a:r>
              <a:rPr lang="en-US" sz="1050" dirty="0" err="1">
                <a:latin typeface="Tahoma" panose="020B0604030504040204" pitchFamily="34" charset="0"/>
                <a:ea typeface="Tahoma" panose="020B0604030504040204" pitchFamily="34" charset="0"/>
                <a:cs typeface="Tahoma" panose="020B0604030504040204" pitchFamily="34" charset="0"/>
              </a:rPr>
              <a:t>officia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deserunt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mollit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anim</a:t>
            </a:r>
            <a:r>
              <a:rPr lang="en-US" sz="1050" dirty="0">
                <a:latin typeface="Tahoma" panose="020B0604030504040204" pitchFamily="34" charset="0"/>
                <a:ea typeface="Tahoma" panose="020B0604030504040204" pitchFamily="34" charset="0"/>
                <a:cs typeface="Tahoma" panose="020B0604030504040204" pitchFamily="34" charset="0"/>
              </a:rPr>
              <a:t> id </a:t>
            </a:r>
            <a:r>
              <a:rPr lang="en-US" sz="1050" dirty="0" err="1">
                <a:latin typeface="Tahoma" panose="020B0604030504040204" pitchFamily="34" charset="0"/>
                <a:ea typeface="Tahoma" panose="020B0604030504040204" pitchFamily="34" charset="0"/>
                <a:cs typeface="Tahoma" panose="020B0604030504040204" pitchFamily="34" charset="0"/>
              </a:rPr>
              <a:t>est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laborum</a:t>
            </a:r>
            <a:r>
              <a:rPr lang="en-US" sz="1050" dirty="0">
                <a:latin typeface="Tahoma" panose="020B0604030504040204" pitchFamily="34" charset="0"/>
                <a:ea typeface="Tahoma" panose="020B0604030504040204" pitchFamily="34" charset="0"/>
                <a:cs typeface="Tahoma" panose="020B0604030504040204" pitchFamily="34" charset="0"/>
              </a:rPr>
              <a:t>.</a:t>
            </a:r>
          </a:p>
          <a:p>
            <a:endParaRPr lang="en-US" sz="1050" dirty="0">
              <a:latin typeface="Tahoma" panose="020B0604030504040204" pitchFamily="34" charset="0"/>
              <a:ea typeface="Tahoma" panose="020B0604030504040204" pitchFamily="34" charset="0"/>
              <a:cs typeface="Tahoma" panose="020B0604030504040204" pitchFamily="34" charset="0"/>
            </a:endParaRPr>
          </a:p>
          <a:p>
            <a:r>
              <a:rPr lang="en-US" b="1" dirty="0">
                <a:solidFill>
                  <a:srgbClr val="381F6B"/>
                </a:solidFill>
                <a:latin typeface="Tahoma" panose="020B0604030504040204" pitchFamily="34" charset="0"/>
                <a:ea typeface="Tahoma" panose="020B0604030504040204" pitchFamily="34" charset="0"/>
                <a:cs typeface="Tahoma" panose="020B0604030504040204" pitchFamily="34" charset="0"/>
              </a:rPr>
              <a:t>&lt;h5&gt; For College Students</a:t>
            </a:r>
          </a:p>
          <a:p>
            <a:r>
              <a:rPr lang="en-US" sz="900" dirty="0" err="1">
                <a:latin typeface="Tahoma" panose="020B0604030504040204" pitchFamily="34" charset="0"/>
                <a:ea typeface="Tahoma" panose="020B0604030504040204" pitchFamily="34" charset="0"/>
                <a:cs typeface="Tahoma" panose="020B0604030504040204" pitchFamily="34" charset="0"/>
              </a:rPr>
              <a:t>consequat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Duis</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aute</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irure</a:t>
            </a:r>
            <a:r>
              <a:rPr lang="en-US" sz="900" dirty="0">
                <a:latin typeface="Tahoma" panose="020B0604030504040204" pitchFamily="34" charset="0"/>
                <a:ea typeface="Tahoma" panose="020B0604030504040204" pitchFamily="34" charset="0"/>
                <a:cs typeface="Tahoma" panose="020B0604030504040204" pitchFamily="34" charset="0"/>
              </a:rPr>
              <a:t> dolor in </a:t>
            </a:r>
            <a:r>
              <a:rPr lang="en-US" sz="900" dirty="0" err="1">
                <a:latin typeface="Tahoma" panose="020B0604030504040204" pitchFamily="34" charset="0"/>
                <a:ea typeface="Tahoma" panose="020B0604030504040204" pitchFamily="34" charset="0"/>
                <a:cs typeface="Tahoma" panose="020B0604030504040204" pitchFamily="34" charset="0"/>
              </a:rPr>
              <a:t>reprehenderit</a:t>
            </a:r>
            <a:r>
              <a:rPr lang="en-US" sz="900" dirty="0">
                <a:latin typeface="Tahoma" panose="020B0604030504040204" pitchFamily="34" charset="0"/>
                <a:ea typeface="Tahoma" panose="020B0604030504040204" pitchFamily="34" charset="0"/>
                <a:cs typeface="Tahoma" panose="020B0604030504040204" pitchFamily="34" charset="0"/>
              </a:rPr>
              <a:t> in </a:t>
            </a:r>
            <a:r>
              <a:rPr lang="en-US" sz="900" dirty="0" err="1">
                <a:latin typeface="Tahoma" panose="020B0604030504040204" pitchFamily="34" charset="0"/>
                <a:ea typeface="Tahoma" panose="020B0604030504040204" pitchFamily="34" charset="0"/>
                <a:cs typeface="Tahoma" panose="020B0604030504040204" pitchFamily="34" charset="0"/>
              </a:rPr>
              <a:t>voluptate</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velit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esse</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cillum</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dolore</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eu</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fugiat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nulla</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pariatur</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Excepteur</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sint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occaecat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cupidatat</a:t>
            </a:r>
            <a:r>
              <a:rPr lang="en-US" sz="900" dirty="0">
                <a:latin typeface="Tahoma" panose="020B0604030504040204" pitchFamily="34" charset="0"/>
                <a:ea typeface="Tahoma" panose="020B0604030504040204" pitchFamily="34" charset="0"/>
                <a:cs typeface="Tahoma" panose="020B0604030504040204" pitchFamily="34" charset="0"/>
              </a:rPr>
              <a:t> non </a:t>
            </a:r>
            <a:r>
              <a:rPr lang="en-US" sz="900" dirty="0" err="1">
                <a:latin typeface="Tahoma" panose="020B0604030504040204" pitchFamily="34" charset="0"/>
                <a:ea typeface="Tahoma" panose="020B0604030504040204" pitchFamily="34" charset="0"/>
                <a:cs typeface="Tahoma" panose="020B0604030504040204" pitchFamily="34" charset="0"/>
              </a:rPr>
              <a:t>proident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sunt</a:t>
            </a:r>
            <a:r>
              <a:rPr lang="en-US" sz="900" dirty="0">
                <a:latin typeface="Tahoma" panose="020B0604030504040204" pitchFamily="34" charset="0"/>
                <a:ea typeface="Tahoma" panose="020B0604030504040204" pitchFamily="34" charset="0"/>
                <a:cs typeface="Tahoma" panose="020B0604030504040204" pitchFamily="34" charset="0"/>
              </a:rPr>
              <a:t> in culpa qui </a:t>
            </a:r>
            <a:r>
              <a:rPr lang="en-US" sz="900" dirty="0" err="1">
                <a:latin typeface="Tahoma" panose="020B0604030504040204" pitchFamily="34" charset="0"/>
                <a:ea typeface="Tahoma" panose="020B0604030504040204" pitchFamily="34" charset="0"/>
                <a:cs typeface="Tahoma" panose="020B0604030504040204" pitchFamily="34" charset="0"/>
              </a:rPr>
              <a:t>officia</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deserunt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mollit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anim</a:t>
            </a:r>
            <a:r>
              <a:rPr lang="en-US" sz="900" dirty="0">
                <a:latin typeface="Tahoma" panose="020B0604030504040204" pitchFamily="34" charset="0"/>
                <a:ea typeface="Tahoma" panose="020B0604030504040204" pitchFamily="34" charset="0"/>
                <a:cs typeface="Tahoma" panose="020B0604030504040204" pitchFamily="34" charset="0"/>
              </a:rPr>
              <a:t> id </a:t>
            </a:r>
            <a:r>
              <a:rPr lang="en-US" sz="900" dirty="0" err="1">
                <a:latin typeface="Tahoma" panose="020B0604030504040204" pitchFamily="34" charset="0"/>
                <a:ea typeface="Tahoma" panose="020B0604030504040204" pitchFamily="34" charset="0"/>
                <a:cs typeface="Tahoma" panose="020B0604030504040204" pitchFamily="34" charset="0"/>
              </a:rPr>
              <a:t>est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laborum</a:t>
            </a:r>
            <a:r>
              <a:rPr lang="en-US" sz="900" dirty="0">
                <a:latin typeface="Tahoma" panose="020B0604030504040204" pitchFamily="34" charset="0"/>
                <a:ea typeface="Tahoma" panose="020B0604030504040204" pitchFamily="34" charset="0"/>
                <a:cs typeface="Tahoma" panose="020B0604030504040204" pitchFamily="34" charset="0"/>
              </a:rPr>
              <a:t>.</a:t>
            </a:r>
          </a:p>
          <a:p>
            <a:endParaRPr lang="en-US" sz="1050" dirty="0"/>
          </a:p>
          <a:p>
            <a:endParaRPr lang="en-US" sz="900" dirty="0"/>
          </a:p>
        </p:txBody>
      </p:sp>
      <p:sp>
        <p:nvSpPr>
          <p:cNvPr id="5" name="Title 1"/>
          <p:cNvSpPr txBox="1">
            <a:spLocks/>
          </p:cNvSpPr>
          <p:nvPr/>
        </p:nvSpPr>
        <p:spPr>
          <a:xfrm>
            <a:off x="735280" y="150404"/>
            <a:ext cx="7678662" cy="71024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800" b="1" kern="1200">
                <a:solidFill>
                  <a:schemeClr val="bg1"/>
                </a:solidFill>
                <a:latin typeface="Tahoma"/>
                <a:ea typeface="+mj-ea"/>
                <a:cs typeface="Tahoma"/>
              </a:defRPr>
            </a:lvl1pPr>
          </a:lstStyle>
          <a:p>
            <a:r>
              <a:rPr lang="en-US" dirty="0" smtClean="0"/>
              <a:t>1. Headings: Not Accessible</a:t>
            </a:r>
            <a:endParaRPr lang="en-US" dirty="0"/>
          </a:p>
        </p:txBody>
      </p:sp>
      <p:sp>
        <p:nvSpPr>
          <p:cNvPr id="6" name="Footer Placeholder 3"/>
          <p:cNvSpPr>
            <a:spLocks noGrp="1"/>
          </p:cNvSpPr>
          <p:nvPr>
            <p:ph type="ftr" sz="quarter" idx="11"/>
          </p:nvPr>
        </p:nvSpPr>
        <p:spPr>
          <a:xfrm>
            <a:off x="4219506" y="6354308"/>
            <a:ext cx="3350536" cy="365125"/>
          </a:xfrm>
        </p:spPr>
        <p:txBody>
          <a:bodyPr/>
          <a:lstStyle/>
          <a:p>
            <a:pPr marL="0" indent="0" algn="r">
              <a:buNone/>
            </a:pPr>
            <a:r>
              <a:rPr lang="en-US" sz="1000" dirty="0">
                <a:solidFill>
                  <a:srgbClr val="26105C"/>
                </a:solidFill>
                <a:latin typeface="Tahoma"/>
              </a:rPr>
              <a:t>Accessibility and WCAG Lunch and Learn</a:t>
            </a:r>
          </a:p>
        </p:txBody>
      </p:sp>
      <p:sp>
        <p:nvSpPr>
          <p:cNvPr id="3" name="Slide Number Placeholder 2"/>
          <p:cNvSpPr>
            <a:spLocks noGrp="1"/>
          </p:cNvSpPr>
          <p:nvPr>
            <p:ph type="sldNum" sz="quarter" idx="12"/>
          </p:nvPr>
        </p:nvSpPr>
        <p:spPr/>
        <p:txBody>
          <a:bodyPr/>
          <a:lstStyle/>
          <a:p>
            <a:fld id="{B799E8BE-8203-E44E-B7B4-9A507008A52C}" type="slidenum">
              <a:rPr lang="en-US" smtClean="0"/>
              <a:t>21</a:t>
            </a:fld>
            <a:endParaRPr lang="en-US"/>
          </a:p>
        </p:txBody>
      </p:sp>
    </p:spTree>
    <p:extLst>
      <p:ext uri="{BB962C8B-B14F-4D97-AF65-F5344CB8AC3E}">
        <p14:creationId xmlns:p14="http://schemas.microsoft.com/office/powerpoint/2010/main" val="3057917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Headings</a:t>
            </a:r>
            <a:r>
              <a:rPr lang="en-US" dirty="0" smtClean="0"/>
              <a:t>: Accessible</a:t>
            </a:r>
            <a:endParaRPr lang="en-US" dirty="0"/>
          </a:p>
        </p:txBody>
      </p:sp>
      <p:sp>
        <p:nvSpPr>
          <p:cNvPr id="4" name="TextBox 3"/>
          <p:cNvSpPr txBox="1"/>
          <p:nvPr/>
        </p:nvSpPr>
        <p:spPr>
          <a:xfrm>
            <a:off x="498514" y="2039986"/>
            <a:ext cx="8146973" cy="4162678"/>
          </a:xfrm>
          <a:prstGeom prst="rect">
            <a:avLst/>
          </a:prstGeom>
          <a:noFill/>
          <a:ln>
            <a:solidFill>
              <a:schemeClr val="tx1"/>
            </a:solidFill>
          </a:ln>
        </p:spPr>
        <p:txBody>
          <a:bodyPr wrap="square" rtlCol="0">
            <a:spAutoFit/>
          </a:bodyPr>
          <a:lstStyle/>
          <a:p>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&lt;h1&gt; Grants and Scholarships</a:t>
            </a:r>
          </a:p>
          <a:p>
            <a:r>
              <a:rPr lang="en-US" sz="3000" b="1" dirty="0">
                <a:solidFill>
                  <a:srgbClr val="FF9900"/>
                </a:solidFill>
                <a:latin typeface="Tahoma" panose="020B0604030504040204" pitchFamily="34" charset="0"/>
                <a:ea typeface="Tahoma" panose="020B0604030504040204" pitchFamily="34" charset="0"/>
                <a:cs typeface="Tahoma" panose="020B0604030504040204" pitchFamily="34" charset="0"/>
              </a:rPr>
              <a:t>&lt;h2&gt; How can I apply?</a:t>
            </a:r>
          </a:p>
          <a:p>
            <a:r>
              <a:rPr lang="en-US" sz="900" dirty="0">
                <a:latin typeface="Tahoma" panose="020B0604030504040204" pitchFamily="34" charset="0"/>
                <a:ea typeface="Tahoma" panose="020B0604030504040204" pitchFamily="34" charset="0"/>
                <a:cs typeface="Tahoma" panose="020B0604030504040204" pitchFamily="34" charset="0"/>
              </a:rPr>
              <a:t>Lorem ipsum dolor sit </a:t>
            </a:r>
            <a:r>
              <a:rPr lang="en-US" sz="900" dirty="0" err="1">
                <a:latin typeface="Tahoma" panose="020B0604030504040204" pitchFamily="34" charset="0"/>
                <a:ea typeface="Tahoma" panose="020B0604030504040204" pitchFamily="34" charset="0"/>
                <a:cs typeface="Tahoma" panose="020B0604030504040204" pitchFamily="34" charset="0"/>
              </a:rPr>
              <a:t>amet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consectetur</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adipiscing</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elit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sed</a:t>
            </a:r>
            <a:r>
              <a:rPr lang="en-US" sz="900" dirty="0">
                <a:latin typeface="Tahoma" panose="020B0604030504040204" pitchFamily="34" charset="0"/>
                <a:ea typeface="Tahoma" panose="020B0604030504040204" pitchFamily="34" charset="0"/>
                <a:cs typeface="Tahoma" panose="020B0604030504040204" pitchFamily="34" charset="0"/>
              </a:rPr>
              <a:t> do </a:t>
            </a:r>
            <a:r>
              <a:rPr lang="en-US" sz="900" dirty="0" err="1">
                <a:latin typeface="Tahoma" panose="020B0604030504040204" pitchFamily="34" charset="0"/>
                <a:ea typeface="Tahoma" panose="020B0604030504040204" pitchFamily="34" charset="0"/>
                <a:cs typeface="Tahoma" panose="020B0604030504040204" pitchFamily="34" charset="0"/>
              </a:rPr>
              <a:t>eiusmod</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tempor</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incididunt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ut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labore</a:t>
            </a:r>
            <a:r>
              <a:rPr lang="en-US" sz="900" dirty="0">
                <a:latin typeface="Tahoma" panose="020B0604030504040204" pitchFamily="34" charset="0"/>
                <a:ea typeface="Tahoma" panose="020B0604030504040204" pitchFamily="34" charset="0"/>
                <a:cs typeface="Tahoma" panose="020B0604030504040204" pitchFamily="34" charset="0"/>
              </a:rPr>
              <a:t> et </a:t>
            </a:r>
            <a:r>
              <a:rPr lang="en-US" sz="900" dirty="0" err="1">
                <a:latin typeface="Tahoma" panose="020B0604030504040204" pitchFamily="34" charset="0"/>
                <a:ea typeface="Tahoma" panose="020B0604030504040204" pitchFamily="34" charset="0"/>
                <a:cs typeface="Tahoma" panose="020B0604030504040204" pitchFamily="34" charset="0"/>
              </a:rPr>
              <a:t>dolore</a:t>
            </a:r>
            <a:r>
              <a:rPr lang="en-US" sz="900" dirty="0">
                <a:latin typeface="Tahoma" panose="020B0604030504040204" pitchFamily="34" charset="0"/>
                <a:ea typeface="Tahoma" panose="020B0604030504040204" pitchFamily="34" charset="0"/>
                <a:cs typeface="Tahoma" panose="020B0604030504040204" pitchFamily="34" charset="0"/>
              </a:rPr>
              <a:t> magna </a:t>
            </a:r>
            <a:r>
              <a:rPr lang="en-US" sz="900" dirty="0" err="1">
                <a:latin typeface="Tahoma" panose="020B0604030504040204" pitchFamily="34" charset="0"/>
                <a:ea typeface="Tahoma" panose="020B0604030504040204" pitchFamily="34" charset="0"/>
                <a:cs typeface="Tahoma" panose="020B0604030504040204" pitchFamily="34" charset="0"/>
              </a:rPr>
              <a:t>aliqua</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Ut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enim</a:t>
            </a:r>
            <a:r>
              <a:rPr lang="en-US" sz="900" dirty="0">
                <a:latin typeface="Tahoma" panose="020B0604030504040204" pitchFamily="34" charset="0"/>
                <a:ea typeface="Tahoma" panose="020B0604030504040204" pitchFamily="34" charset="0"/>
                <a:cs typeface="Tahoma" panose="020B0604030504040204" pitchFamily="34" charset="0"/>
              </a:rPr>
              <a:t> ad minim </a:t>
            </a:r>
            <a:r>
              <a:rPr lang="en-US" sz="900" dirty="0" err="1">
                <a:latin typeface="Tahoma" panose="020B0604030504040204" pitchFamily="34" charset="0"/>
                <a:ea typeface="Tahoma" panose="020B0604030504040204" pitchFamily="34" charset="0"/>
                <a:cs typeface="Tahoma" panose="020B0604030504040204" pitchFamily="34" charset="0"/>
              </a:rPr>
              <a:t>veniam</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quis</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nostrud</a:t>
            </a:r>
            <a:r>
              <a:rPr lang="en-US" sz="900" dirty="0">
                <a:latin typeface="Tahoma" panose="020B0604030504040204" pitchFamily="34" charset="0"/>
                <a:ea typeface="Tahoma" panose="020B0604030504040204" pitchFamily="34" charset="0"/>
                <a:cs typeface="Tahoma" panose="020B0604030504040204" pitchFamily="34" charset="0"/>
              </a:rPr>
              <a:t> exercitation </a:t>
            </a:r>
            <a:r>
              <a:rPr lang="en-US" sz="900" dirty="0" err="1">
                <a:latin typeface="Tahoma" panose="020B0604030504040204" pitchFamily="34" charset="0"/>
                <a:ea typeface="Tahoma" panose="020B0604030504040204" pitchFamily="34" charset="0"/>
                <a:cs typeface="Tahoma" panose="020B0604030504040204" pitchFamily="34" charset="0"/>
              </a:rPr>
              <a:t>ullamco</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laboris</a:t>
            </a:r>
            <a:r>
              <a:rPr lang="en-US" sz="900" dirty="0">
                <a:latin typeface="Tahoma" panose="020B0604030504040204" pitchFamily="34" charset="0"/>
                <a:ea typeface="Tahoma" panose="020B0604030504040204" pitchFamily="34" charset="0"/>
                <a:cs typeface="Tahoma" panose="020B0604030504040204" pitchFamily="34" charset="0"/>
              </a:rPr>
              <a:t> nisi </a:t>
            </a:r>
            <a:r>
              <a:rPr lang="en-US" sz="900" dirty="0" err="1">
                <a:latin typeface="Tahoma" panose="020B0604030504040204" pitchFamily="34" charset="0"/>
                <a:ea typeface="Tahoma" panose="020B0604030504040204" pitchFamily="34" charset="0"/>
                <a:cs typeface="Tahoma" panose="020B0604030504040204" pitchFamily="34" charset="0"/>
              </a:rPr>
              <a:t>ut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aliquip</a:t>
            </a:r>
            <a:r>
              <a:rPr lang="en-US" sz="900" dirty="0">
                <a:latin typeface="Tahoma" panose="020B0604030504040204" pitchFamily="34" charset="0"/>
                <a:ea typeface="Tahoma" panose="020B0604030504040204" pitchFamily="34" charset="0"/>
                <a:cs typeface="Tahoma" panose="020B0604030504040204" pitchFamily="34" charset="0"/>
              </a:rPr>
              <a:t> ex </a:t>
            </a:r>
            <a:r>
              <a:rPr lang="en-US" sz="900" dirty="0" err="1">
                <a:latin typeface="Tahoma" panose="020B0604030504040204" pitchFamily="34" charset="0"/>
                <a:ea typeface="Tahoma" panose="020B0604030504040204" pitchFamily="34" charset="0"/>
                <a:cs typeface="Tahoma" panose="020B0604030504040204" pitchFamily="34" charset="0"/>
              </a:rPr>
              <a:t>ea</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commodo</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consequat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Duis</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aute</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irure</a:t>
            </a:r>
            <a:r>
              <a:rPr lang="en-US" sz="900" dirty="0">
                <a:latin typeface="Tahoma" panose="020B0604030504040204" pitchFamily="34" charset="0"/>
                <a:ea typeface="Tahoma" panose="020B0604030504040204" pitchFamily="34" charset="0"/>
                <a:cs typeface="Tahoma" panose="020B0604030504040204" pitchFamily="34" charset="0"/>
              </a:rPr>
              <a:t> dolor in </a:t>
            </a:r>
            <a:r>
              <a:rPr lang="en-US" sz="900" dirty="0" err="1">
                <a:latin typeface="Tahoma" panose="020B0604030504040204" pitchFamily="34" charset="0"/>
                <a:ea typeface="Tahoma" panose="020B0604030504040204" pitchFamily="34" charset="0"/>
                <a:cs typeface="Tahoma" panose="020B0604030504040204" pitchFamily="34" charset="0"/>
              </a:rPr>
              <a:t>reprehenderit</a:t>
            </a:r>
            <a:r>
              <a:rPr lang="en-US" sz="900" dirty="0">
                <a:latin typeface="Tahoma" panose="020B0604030504040204" pitchFamily="34" charset="0"/>
                <a:ea typeface="Tahoma" panose="020B0604030504040204" pitchFamily="34" charset="0"/>
                <a:cs typeface="Tahoma" panose="020B0604030504040204" pitchFamily="34" charset="0"/>
              </a:rPr>
              <a:t> in </a:t>
            </a:r>
            <a:r>
              <a:rPr lang="en-US" sz="900" dirty="0" err="1">
                <a:latin typeface="Tahoma" panose="020B0604030504040204" pitchFamily="34" charset="0"/>
                <a:ea typeface="Tahoma" panose="020B0604030504040204" pitchFamily="34" charset="0"/>
                <a:cs typeface="Tahoma" panose="020B0604030504040204" pitchFamily="34" charset="0"/>
              </a:rPr>
              <a:t>voluptate</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velit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esse</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cillum</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dolore</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eu</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fugiat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nulla</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pariatur</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Excepteur</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sint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occaecat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cupidatat</a:t>
            </a:r>
            <a:r>
              <a:rPr lang="en-US" sz="900" dirty="0">
                <a:latin typeface="Tahoma" panose="020B0604030504040204" pitchFamily="34" charset="0"/>
                <a:ea typeface="Tahoma" panose="020B0604030504040204" pitchFamily="34" charset="0"/>
                <a:cs typeface="Tahoma" panose="020B0604030504040204" pitchFamily="34" charset="0"/>
              </a:rPr>
              <a:t> non </a:t>
            </a:r>
            <a:r>
              <a:rPr lang="en-US" sz="900" dirty="0" err="1">
                <a:latin typeface="Tahoma" panose="020B0604030504040204" pitchFamily="34" charset="0"/>
                <a:ea typeface="Tahoma" panose="020B0604030504040204" pitchFamily="34" charset="0"/>
                <a:cs typeface="Tahoma" panose="020B0604030504040204" pitchFamily="34" charset="0"/>
              </a:rPr>
              <a:t>proident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sunt</a:t>
            </a:r>
            <a:r>
              <a:rPr lang="en-US" sz="900" dirty="0">
                <a:latin typeface="Tahoma" panose="020B0604030504040204" pitchFamily="34" charset="0"/>
                <a:ea typeface="Tahoma" panose="020B0604030504040204" pitchFamily="34" charset="0"/>
                <a:cs typeface="Tahoma" panose="020B0604030504040204" pitchFamily="34" charset="0"/>
              </a:rPr>
              <a:t> in culpa qui </a:t>
            </a:r>
            <a:r>
              <a:rPr lang="en-US" sz="900" dirty="0" err="1">
                <a:latin typeface="Tahoma" panose="020B0604030504040204" pitchFamily="34" charset="0"/>
                <a:ea typeface="Tahoma" panose="020B0604030504040204" pitchFamily="34" charset="0"/>
                <a:cs typeface="Tahoma" panose="020B0604030504040204" pitchFamily="34" charset="0"/>
              </a:rPr>
              <a:t>officia</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deserunt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mollit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anim</a:t>
            </a:r>
            <a:r>
              <a:rPr lang="en-US" sz="900" dirty="0">
                <a:latin typeface="Tahoma" panose="020B0604030504040204" pitchFamily="34" charset="0"/>
                <a:ea typeface="Tahoma" panose="020B0604030504040204" pitchFamily="34" charset="0"/>
                <a:cs typeface="Tahoma" panose="020B0604030504040204" pitchFamily="34" charset="0"/>
              </a:rPr>
              <a:t> id </a:t>
            </a:r>
            <a:r>
              <a:rPr lang="en-US" sz="900" dirty="0" err="1">
                <a:latin typeface="Tahoma" panose="020B0604030504040204" pitchFamily="34" charset="0"/>
                <a:ea typeface="Tahoma" panose="020B0604030504040204" pitchFamily="34" charset="0"/>
                <a:cs typeface="Tahoma" panose="020B0604030504040204" pitchFamily="34" charset="0"/>
              </a:rPr>
              <a:t>est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laborum</a:t>
            </a:r>
            <a:r>
              <a:rPr lang="en-US" sz="900" dirty="0">
                <a:latin typeface="Tahoma" panose="020B0604030504040204" pitchFamily="34" charset="0"/>
                <a:ea typeface="Tahoma" panose="020B0604030504040204" pitchFamily="34" charset="0"/>
                <a:cs typeface="Tahoma" panose="020B0604030504040204" pitchFamily="34" charset="0"/>
              </a:rPr>
              <a:t>.</a:t>
            </a:r>
          </a:p>
          <a:p>
            <a:endParaRPr lang="en-US" sz="900" dirty="0">
              <a:latin typeface="Tahoma" panose="020B0604030504040204" pitchFamily="34" charset="0"/>
              <a:ea typeface="Tahoma" panose="020B0604030504040204" pitchFamily="34" charset="0"/>
              <a:cs typeface="Tahoma" panose="020B0604030504040204" pitchFamily="34" charset="0"/>
            </a:endParaRPr>
          </a:p>
          <a:p>
            <a:r>
              <a:rPr lang="en-US" sz="3000" b="1" dirty="0">
                <a:solidFill>
                  <a:srgbClr val="FF9900"/>
                </a:solidFill>
                <a:latin typeface="Tahoma" panose="020B0604030504040204" pitchFamily="34" charset="0"/>
                <a:ea typeface="Tahoma" panose="020B0604030504040204" pitchFamily="34" charset="0"/>
                <a:cs typeface="Tahoma" panose="020B0604030504040204" pitchFamily="34" charset="0"/>
              </a:rPr>
              <a:t>&lt;h2&gt; Eligibility Requirements</a:t>
            </a:r>
          </a:p>
          <a:p>
            <a:r>
              <a:rPr lang="en-US" sz="900" dirty="0" err="1">
                <a:latin typeface="Tahoma" panose="020B0604030504040204" pitchFamily="34" charset="0"/>
                <a:ea typeface="Tahoma" panose="020B0604030504040204" pitchFamily="34" charset="0"/>
                <a:cs typeface="Tahoma" panose="020B0604030504040204" pitchFamily="34" charset="0"/>
              </a:rPr>
              <a:t>aliquip</a:t>
            </a:r>
            <a:r>
              <a:rPr lang="en-US" sz="900" dirty="0">
                <a:latin typeface="Tahoma" panose="020B0604030504040204" pitchFamily="34" charset="0"/>
                <a:ea typeface="Tahoma" panose="020B0604030504040204" pitchFamily="34" charset="0"/>
                <a:cs typeface="Tahoma" panose="020B0604030504040204" pitchFamily="34" charset="0"/>
              </a:rPr>
              <a:t> ex </a:t>
            </a:r>
            <a:r>
              <a:rPr lang="en-US" sz="900" dirty="0" err="1">
                <a:latin typeface="Tahoma" panose="020B0604030504040204" pitchFamily="34" charset="0"/>
                <a:ea typeface="Tahoma" panose="020B0604030504040204" pitchFamily="34" charset="0"/>
                <a:cs typeface="Tahoma" panose="020B0604030504040204" pitchFamily="34" charset="0"/>
              </a:rPr>
              <a:t>ea</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commodo</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consequat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Duis</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aute</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irure</a:t>
            </a:r>
            <a:r>
              <a:rPr lang="en-US" sz="900" dirty="0">
                <a:latin typeface="Tahoma" panose="020B0604030504040204" pitchFamily="34" charset="0"/>
                <a:ea typeface="Tahoma" panose="020B0604030504040204" pitchFamily="34" charset="0"/>
                <a:cs typeface="Tahoma" panose="020B0604030504040204" pitchFamily="34" charset="0"/>
              </a:rPr>
              <a:t> dolor in </a:t>
            </a:r>
            <a:r>
              <a:rPr lang="en-US" sz="900" dirty="0" err="1">
                <a:latin typeface="Tahoma" panose="020B0604030504040204" pitchFamily="34" charset="0"/>
                <a:ea typeface="Tahoma" panose="020B0604030504040204" pitchFamily="34" charset="0"/>
                <a:cs typeface="Tahoma" panose="020B0604030504040204" pitchFamily="34" charset="0"/>
              </a:rPr>
              <a:t>reprehenderit</a:t>
            </a:r>
            <a:r>
              <a:rPr lang="en-US" sz="900" dirty="0">
                <a:latin typeface="Tahoma" panose="020B0604030504040204" pitchFamily="34" charset="0"/>
                <a:ea typeface="Tahoma" panose="020B0604030504040204" pitchFamily="34" charset="0"/>
                <a:cs typeface="Tahoma" panose="020B0604030504040204" pitchFamily="34" charset="0"/>
              </a:rPr>
              <a:t> in </a:t>
            </a:r>
            <a:r>
              <a:rPr lang="en-US" sz="900" dirty="0" err="1">
                <a:latin typeface="Tahoma" panose="020B0604030504040204" pitchFamily="34" charset="0"/>
                <a:ea typeface="Tahoma" panose="020B0604030504040204" pitchFamily="34" charset="0"/>
                <a:cs typeface="Tahoma" panose="020B0604030504040204" pitchFamily="34" charset="0"/>
              </a:rPr>
              <a:t>voluptate</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velit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esse</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cillum</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dolore</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eu</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fugiat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nulla</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pariatur</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Excepteur</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sint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occaecat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cupidatat</a:t>
            </a:r>
            <a:r>
              <a:rPr lang="en-US" sz="900" dirty="0">
                <a:latin typeface="Tahoma" panose="020B0604030504040204" pitchFamily="34" charset="0"/>
                <a:ea typeface="Tahoma" panose="020B0604030504040204" pitchFamily="34" charset="0"/>
                <a:cs typeface="Tahoma" panose="020B0604030504040204" pitchFamily="34" charset="0"/>
              </a:rPr>
              <a:t> non </a:t>
            </a:r>
            <a:r>
              <a:rPr lang="en-US" sz="900" dirty="0" err="1">
                <a:latin typeface="Tahoma" panose="020B0604030504040204" pitchFamily="34" charset="0"/>
                <a:ea typeface="Tahoma" panose="020B0604030504040204" pitchFamily="34" charset="0"/>
                <a:cs typeface="Tahoma" panose="020B0604030504040204" pitchFamily="34" charset="0"/>
              </a:rPr>
              <a:t>proident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sunt</a:t>
            </a:r>
            <a:r>
              <a:rPr lang="en-US" sz="900" dirty="0">
                <a:latin typeface="Tahoma" panose="020B0604030504040204" pitchFamily="34" charset="0"/>
                <a:ea typeface="Tahoma" panose="020B0604030504040204" pitchFamily="34" charset="0"/>
                <a:cs typeface="Tahoma" panose="020B0604030504040204" pitchFamily="34" charset="0"/>
              </a:rPr>
              <a:t> in culpa qui </a:t>
            </a:r>
            <a:r>
              <a:rPr lang="en-US" sz="900" dirty="0" err="1">
                <a:latin typeface="Tahoma" panose="020B0604030504040204" pitchFamily="34" charset="0"/>
                <a:ea typeface="Tahoma" panose="020B0604030504040204" pitchFamily="34" charset="0"/>
                <a:cs typeface="Tahoma" panose="020B0604030504040204" pitchFamily="34" charset="0"/>
              </a:rPr>
              <a:t>officia</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deserunt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mollit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anim</a:t>
            </a:r>
            <a:r>
              <a:rPr lang="en-US" sz="900" dirty="0">
                <a:latin typeface="Tahoma" panose="020B0604030504040204" pitchFamily="34" charset="0"/>
                <a:ea typeface="Tahoma" panose="020B0604030504040204" pitchFamily="34" charset="0"/>
                <a:cs typeface="Tahoma" panose="020B0604030504040204" pitchFamily="34" charset="0"/>
              </a:rPr>
              <a:t> id </a:t>
            </a:r>
            <a:r>
              <a:rPr lang="en-US" sz="900" dirty="0" err="1">
                <a:latin typeface="Tahoma" panose="020B0604030504040204" pitchFamily="34" charset="0"/>
                <a:ea typeface="Tahoma" panose="020B0604030504040204" pitchFamily="34" charset="0"/>
                <a:cs typeface="Tahoma" panose="020B0604030504040204" pitchFamily="34" charset="0"/>
              </a:rPr>
              <a:t>est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laborum</a:t>
            </a:r>
            <a:r>
              <a:rPr lang="en-US" sz="900" dirty="0">
                <a:latin typeface="Tahoma" panose="020B0604030504040204" pitchFamily="34" charset="0"/>
                <a:ea typeface="Tahoma" panose="020B0604030504040204" pitchFamily="34" charset="0"/>
                <a:cs typeface="Tahoma" panose="020B0604030504040204" pitchFamily="34" charset="0"/>
              </a:rPr>
              <a:t>.</a:t>
            </a:r>
          </a:p>
          <a:p>
            <a:endParaRPr lang="en-US" sz="900" dirty="0">
              <a:latin typeface="Tahoma" panose="020B0604030504040204" pitchFamily="34" charset="0"/>
              <a:ea typeface="Tahoma" panose="020B0604030504040204" pitchFamily="34" charset="0"/>
              <a:cs typeface="Tahoma" panose="020B0604030504040204" pitchFamily="34" charset="0"/>
            </a:endParaRPr>
          </a:p>
          <a:p>
            <a:r>
              <a:rPr lang="en-US" sz="2100" b="1" dirty="0">
                <a:solidFill>
                  <a:srgbClr val="77C1E3"/>
                </a:solidFill>
                <a:latin typeface="Tahoma" panose="020B0604030504040204" pitchFamily="34" charset="0"/>
                <a:ea typeface="Tahoma" panose="020B0604030504040204" pitchFamily="34" charset="0"/>
                <a:cs typeface="Tahoma" panose="020B0604030504040204" pitchFamily="34" charset="0"/>
              </a:rPr>
              <a:t>&lt;h3&gt; For High School Students</a:t>
            </a:r>
          </a:p>
          <a:p>
            <a:r>
              <a:rPr lang="en-US" sz="1050" dirty="0" err="1">
                <a:latin typeface="Tahoma" panose="020B0604030504040204" pitchFamily="34" charset="0"/>
                <a:ea typeface="Tahoma" panose="020B0604030504040204" pitchFamily="34" charset="0"/>
                <a:cs typeface="Tahoma" panose="020B0604030504040204" pitchFamily="34" charset="0"/>
              </a:rPr>
              <a:t>consequat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Duis</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aute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irure</a:t>
            </a:r>
            <a:r>
              <a:rPr lang="en-US" sz="1050" dirty="0">
                <a:latin typeface="Tahoma" panose="020B0604030504040204" pitchFamily="34" charset="0"/>
                <a:ea typeface="Tahoma" panose="020B0604030504040204" pitchFamily="34" charset="0"/>
                <a:cs typeface="Tahoma" panose="020B0604030504040204" pitchFamily="34" charset="0"/>
              </a:rPr>
              <a:t> dolor in </a:t>
            </a:r>
            <a:r>
              <a:rPr lang="en-US" sz="1050" dirty="0" err="1">
                <a:latin typeface="Tahoma" panose="020B0604030504040204" pitchFamily="34" charset="0"/>
                <a:ea typeface="Tahoma" panose="020B0604030504040204" pitchFamily="34" charset="0"/>
                <a:cs typeface="Tahoma" panose="020B0604030504040204" pitchFamily="34" charset="0"/>
              </a:rPr>
              <a:t>reprehenderit</a:t>
            </a:r>
            <a:r>
              <a:rPr lang="en-US" sz="1050" dirty="0">
                <a:latin typeface="Tahoma" panose="020B0604030504040204" pitchFamily="34" charset="0"/>
                <a:ea typeface="Tahoma" panose="020B0604030504040204" pitchFamily="34" charset="0"/>
                <a:cs typeface="Tahoma" panose="020B0604030504040204" pitchFamily="34" charset="0"/>
              </a:rPr>
              <a:t> in </a:t>
            </a:r>
            <a:r>
              <a:rPr lang="en-US" sz="1050" dirty="0" err="1">
                <a:latin typeface="Tahoma" panose="020B0604030504040204" pitchFamily="34" charset="0"/>
                <a:ea typeface="Tahoma" panose="020B0604030504040204" pitchFamily="34" charset="0"/>
                <a:cs typeface="Tahoma" panose="020B0604030504040204" pitchFamily="34" charset="0"/>
              </a:rPr>
              <a:t>voluptate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velit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esse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cillum</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dolore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eu</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fugiat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nulla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pariatur</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Excepteur</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sint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occaecat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cupidatat</a:t>
            </a:r>
            <a:r>
              <a:rPr lang="en-US" sz="1050" dirty="0">
                <a:latin typeface="Tahoma" panose="020B0604030504040204" pitchFamily="34" charset="0"/>
                <a:ea typeface="Tahoma" panose="020B0604030504040204" pitchFamily="34" charset="0"/>
                <a:cs typeface="Tahoma" panose="020B0604030504040204" pitchFamily="34" charset="0"/>
              </a:rPr>
              <a:t> non </a:t>
            </a:r>
            <a:r>
              <a:rPr lang="en-US" sz="1050" dirty="0" err="1">
                <a:latin typeface="Tahoma" panose="020B0604030504040204" pitchFamily="34" charset="0"/>
                <a:ea typeface="Tahoma" panose="020B0604030504040204" pitchFamily="34" charset="0"/>
                <a:cs typeface="Tahoma" panose="020B0604030504040204" pitchFamily="34" charset="0"/>
              </a:rPr>
              <a:t>proident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sunt</a:t>
            </a:r>
            <a:r>
              <a:rPr lang="en-US" sz="1050" dirty="0">
                <a:latin typeface="Tahoma" panose="020B0604030504040204" pitchFamily="34" charset="0"/>
                <a:ea typeface="Tahoma" panose="020B0604030504040204" pitchFamily="34" charset="0"/>
                <a:cs typeface="Tahoma" panose="020B0604030504040204" pitchFamily="34" charset="0"/>
              </a:rPr>
              <a:t> in culpa qui </a:t>
            </a:r>
            <a:r>
              <a:rPr lang="en-US" sz="1050" dirty="0" err="1">
                <a:latin typeface="Tahoma" panose="020B0604030504040204" pitchFamily="34" charset="0"/>
                <a:ea typeface="Tahoma" panose="020B0604030504040204" pitchFamily="34" charset="0"/>
                <a:cs typeface="Tahoma" panose="020B0604030504040204" pitchFamily="34" charset="0"/>
              </a:rPr>
              <a:t>officia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deserunt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mollit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anim</a:t>
            </a:r>
            <a:r>
              <a:rPr lang="en-US" sz="1050" dirty="0">
                <a:latin typeface="Tahoma" panose="020B0604030504040204" pitchFamily="34" charset="0"/>
                <a:ea typeface="Tahoma" panose="020B0604030504040204" pitchFamily="34" charset="0"/>
                <a:cs typeface="Tahoma" panose="020B0604030504040204" pitchFamily="34" charset="0"/>
              </a:rPr>
              <a:t> id </a:t>
            </a:r>
            <a:r>
              <a:rPr lang="en-US" sz="1050" dirty="0" err="1">
                <a:latin typeface="Tahoma" panose="020B0604030504040204" pitchFamily="34" charset="0"/>
                <a:ea typeface="Tahoma" panose="020B0604030504040204" pitchFamily="34" charset="0"/>
                <a:cs typeface="Tahoma" panose="020B0604030504040204" pitchFamily="34" charset="0"/>
              </a:rPr>
              <a:t>est</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laborum</a:t>
            </a:r>
            <a:r>
              <a:rPr lang="en-US" sz="1050" dirty="0">
                <a:latin typeface="Tahoma" panose="020B0604030504040204" pitchFamily="34" charset="0"/>
                <a:ea typeface="Tahoma" panose="020B0604030504040204" pitchFamily="34" charset="0"/>
                <a:cs typeface="Tahoma" panose="020B0604030504040204" pitchFamily="34" charset="0"/>
              </a:rPr>
              <a:t>.</a:t>
            </a:r>
          </a:p>
          <a:p>
            <a:endParaRPr lang="en-US" sz="1050" dirty="0">
              <a:latin typeface="Tahoma" panose="020B0604030504040204" pitchFamily="34" charset="0"/>
              <a:ea typeface="Tahoma" panose="020B0604030504040204" pitchFamily="34" charset="0"/>
              <a:cs typeface="Tahoma" panose="020B0604030504040204" pitchFamily="34" charset="0"/>
            </a:endParaRPr>
          </a:p>
          <a:p>
            <a:r>
              <a:rPr lang="en-US" sz="2100" b="1" dirty="0">
                <a:solidFill>
                  <a:srgbClr val="77C1E3"/>
                </a:solidFill>
                <a:latin typeface="Tahoma" panose="020B0604030504040204" pitchFamily="34" charset="0"/>
                <a:ea typeface="Tahoma" panose="020B0604030504040204" pitchFamily="34" charset="0"/>
                <a:cs typeface="Tahoma" panose="020B0604030504040204" pitchFamily="34" charset="0"/>
              </a:rPr>
              <a:t>&lt;h3&gt; For College Students</a:t>
            </a:r>
          </a:p>
          <a:p>
            <a:r>
              <a:rPr lang="en-US" sz="900" dirty="0" err="1">
                <a:latin typeface="Tahoma" panose="020B0604030504040204" pitchFamily="34" charset="0"/>
                <a:ea typeface="Tahoma" panose="020B0604030504040204" pitchFamily="34" charset="0"/>
                <a:cs typeface="Tahoma" panose="020B0604030504040204" pitchFamily="34" charset="0"/>
              </a:rPr>
              <a:t>consequat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Duis</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aute</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irure</a:t>
            </a:r>
            <a:r>
              <a:rPr lang="en-US" sz="900" dirty="0">
                <a:latin typeface="Tahoma" panose="020B0604030504040204" pitchFamily="34" charset="0"/>
                <a:ea typeface="Tahoma" panose="020B0604030504040204" pitchFamily="34" charset="0"/>
                <a:cs typeface="Tahoma" panose="020B0604030504040204" pitchFamily="34" charset="0"/>
              </a:rPr>
              <a:t> dolor in </a:t>
            </a:r>
            <a:r>
              <a:rPr lang="en-US" sz="900" dirty="0" err="1">
                <a:latin typeface="Tahoma" panose="020B0604030504040204" pitchFamily="34" charset="0"/>
                <a:ea typeface="Tahoma" panose="020B0604030504040204" pitchFamily="34" charset="0"/>
                <a:cs typeface="Tahoma" panose="020B0604030504040204" pitchFamily="34" charset="0"/>
              </a:rPr>
              <a:t>reprehenderit</a:t>
            </a:r>
            <a:r>
              <a:rPr lang="en-US" sz="900" dirty="0">
                <a:latin typeface="Tahoma" panose="020B0604030504040204" pitchFamily="34" charset="0"/>
                <a:ea typeface="Tahoma" panose="020B0604030504040204" pitchFamily="34" charset="0"/>
                <a:cs typeface="Tahoma" panose="020B0604030504040204" pitchFamily="34" charset="0"/>
              </a:rPr>
              <a:t> in </a:t>
            </a:r>
            <a:r>
              <a:rPr lang="en-US" sz="900" dirty="0" err="1">
                <a:latin typeface="Tahoma" panose="020B0604030504040204" pitchFamily="34" charset="0"/>
                <a:ea typeface="Tahoma" panose="020B0604030504040204" pitchFamily="34" charset="0"/>
                <a:cs typeface="Tahoma" panose="020B0604030504040204" pitchFamily="34" charset="0"/>
              </a:rPr>
              <a:t>voluptate</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velit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esse</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cillum</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dolore</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eu</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fugiat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nulla</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pariatur</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Excepteur</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sint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occaecat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cupidatat</a:t>
            </a:r>
            <a:r>
              <a:rPr lang="en-US" sz="900" dirty="0">
                <a:latin typeface="Tahoma" panose="020B0604030504040204" pitchFamily="34" charset="0"/>
                <a:ea typeface="Tahoma" panose="020B0604030504040204" pitchFamily="34" charset="0"/>
                <a:cs typeface="Tahoma" panose="020B0604030504040204" pitchFamily="34" charset="0"/>
              </a:rPr>
              <a:t> non </a:t>
            </a:r>
            <a:r>
              <a:rPr lang="en-US" sz="900" dirty="0" err="1">
                <a:latin typeface="Tahoma" panose="020B0604030504040204" pitchFamily="34" charset="0"/>
                <a:ea typeface="Tahoma" panose="020B0604030504040204" pitchFamily="34" charset="0"/>
                <a:cs typeface="Tahoma" panose="020B0604030504040204" pitchFamily="34" charset="0"/>
              </a:rPr>
              <a:t>proident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sunt</a:t>
            </a:r>
            <a:r>
              <a:rPr lang="en-US" sz="900" dirty="0">
                <a:latin typeface="Tahoma" panose="020B0604030504040204" pitchFamily="34" charset="0"/>
                <a:ea typeface="Tahoma" panose="020B0604030504040204" pitchFamily="34" charset="0"/>
                <a:cs typeface="Tahoma" panose="020B0604030504040204" pitchFamily="34" charset="0"/>
              </a:rPr>
              <a:t> in culpa qui </a:t>
            </a:r>
            <a:r>
              <a:rPr lang="en-US" sz="900" dirty="0" err="1">
                <a:latin typeface="Tahoma" panose="020B0604030504040204" pitchFamily="34" charset="0"/>
                <a:ea typeface="Tahoma" panose="020B0604030504040204" pitchFamily="34" charset="0"/>
                <a:cs typeface="Tahoma" panose="020B0604030504040204" pitchFamily="34" charset="0"/>
              </a:rPr>
              <a:t>officia</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deserunt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mollit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anim</a:t>
            </a:r>
            <a:r>
              <a:rPr lang="en-US" sz="900" dirty="0">
                <a:latin typeface="Tahoma" panose="020B0604030504040204" pitchFamily="34" charset="0"/>
                <a:ea typeface="Tahoma" panose="020B0604030504040204" pitchFamily="34" charset="0"/>
                <a:cs typeface="Tahoma" panose="020B0604030504040204" pitchFamily="34" charset="0"/>
              </a:rPr>
              <a:t> id </a:t>
            </a:r>
            <a:r>
              <a:rPr lang="en-US" sz="900" dirty="0" err="1">
                <a:latin typeface="Tahoma" panose="020B0604030504040204" pitchFamily="34" charset="0"/>
                <a:ea typeface="Tahoma" panose="020B0604030504040204" pitchFamily="34" charset="0"/>
                <a:cs typeface="Tahoma" panose="020B0604030504040204" pitchFamily="34" charset="0"/>
              </a:rPr>
              <a:t>est</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err="1">
                <a:latin typeface="Tahoma" panose="020B0604030504040204" pitchFamily="34" charset="0"/>
                <a:ea typeface="Tahoma" panose="020B0604030504040204" pitchFamily="34" charset="0"/>
                <a:cs typeface="Tahoma" panose="020B0604030504040204" pitchFamily="34" charset="0"/>
              </a:rPr>
              <a:t>laborum</a:t>
            </a:r>
            <a:r>
              <a:rPr lang="en-US" sz="900" dirty="0">
                <a:latin typeface="Tahoma" panose="020B0604030504040204" pitchFamily="34" charset="0"/>
                <a:ea typeface="Tahoma" panose="020B0604030504040204" pitchFamily="34" charset="0"/>
                <a:cs typeface="Tahoma" panose="020B0604030504040204" pitchFamily="34" charset="0"/>
              </a:rPr>
              <a:t>.</a:t>
            </a:r>
          </a:p>
          <a:p>
            <a:endParaRPr lang="en-US" sz="900" dirty="0"/>
          </a:p>
          <a:p>
            <a:pPr algn="ctr"/>
            <a:endParaRPr lang="en-US" sz="900" dirty="0"/>
          </a:p>
        </p:txBody>
      </p:sp>
      <p:sp>
        <p:nvSpPr>
          <p:cNvPr id="5" name="Footer Placeholder 3"/>
          <p:cNvSpPr>
            <a:spLocks noGrp="1"/>
          </p:cNvSpPr>
          <p:nvPr>
            <p:ph type="ftr" sz="quarter" idx="11"/>
          </p:nvPr>
        </p:nvSpPr>
        <p:spPr>
          <a:xfrm>
            <a:off x="4219506" y="6354308"/>
            <a:ext cx="3350536" cy="365125"/>
          </a:xfrm>
        </p:spPr>
        <p:txBody>
          <a:bodyPr/>
          <a:lstStyle/>
          <a:p>
            <a:pPr marL="0" indent="0" algn="r">
              <a:buNone/>
            </a:pPr>
            <a:r>
              <a:rPr lang="en-US" sz="1000" dirty="0">
                <a:solidFill>
                  <a:srgbClr val="26105C"/>
                </a:solidFill>
                <a:latin typeface="Tahoma"/>
              </a:rPr>
              <a:t>Accessibility and WCAG Lunch and Learn</a:t>
            </a:r>
          </a:p>
        </p:txBody>
      </p:sp>
      <p:sp>
        <p:nvSpPr>
          <p:cNvPr id="3" name="Slide Number Placeholder 2"/>
          <p:cNvSpPr>
            <a:spLocks noGrp="1"/>
          </p:cNvSpPr>
          <p:nvPr>
            <p:ph type="sldNum" sz="quarter" idx="12"/>
          </p:nvPr>
        </p:nvSpPr>
        <p:spPr/>
        <p:txBody>
          <a:bodyPr/>
          <a:lstStyle/>
          <a:p>
            <a:fld id="{B799E8BE-8203-E44E-B7B4-9A507008A52C}" type="slidenum">
              <a:rPr lang="en-US" smtClean="0"/>
              <a:t>22</a:t>
            </a:fld>
            <a:endParaRPr lang="en-US"/>
          </a:p>
        </p:txBody>
      </p:sp>
    </p:spTree>
    <p:extLst>
      <p:ext uri="{BB962C8B-B14F-4D97-AF65-F5344CB8AC3E}">
        <p14:creationId xmlns:p14="http://schemas.microsoft.com/office/powerpoint/2010/main" val="633255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a:t>Links</a:t>
            </a:r>
          </a:p>
        </p:txBody>
      </p:sp>
      <p:sp>
        <p:nvSpPr>
          <p:cNvPr id="3" name="Content Placeholder 2"/>
          <p:cNvSpPr>
            <a:spLocks noGrp="1"/>
          </p:cNvSpPr>
          <p:nvPr>
            <p:ph idx="1"/>
          </p:nvPr>
        </p:nvSpPr>
        <p:spPr>
          <a:xfrm>
            <a:off x="628650" y="2842460"/>
            <a:ext cx="7886700" cy="2647512"/>
          </a:xfrm>
        </p:spPr>
        <p:txBody>
          <a:bodyPr/>
          <a:lstStyle/>
          <a:p>
            <a:r>
              <a:rPr lang="en-US" dirty="0" smtClean="0"/>
              <a:t>Need to provide context and purpose for the link</a:t>
            </a:r>
          </a:p>
          <a:p>
            <a:r>
              <a:rPr lang="en-US" dirty="0" smtClean="0"/>
              <a:t>Screen readers can scan all of the links in the page before reading out content for user convenience</a:t>
            </a:r>
          </a:p>
          <a:p>
            <a:r>
              <a:rPr lang="en-US" dirty="0" smtClean="0"/>
              <a:t>Accessible attributes</a:t>
            </a:r>
          </a:p>
        </p:txBody>
      </p:sp>
      <p:sp>
        <p:nvSpPr>
          <p:cNvPr id="4" name="Footer Placeholder 3"/>
          <p:cNvSpPr>
            <a:spLocks noGrp="1"/>
          </p:cNvSpPr>
          <p:nvPr>
            <p:ph type="ftr" sz="quarter" idx="11"/>
          </p:nvPr>
        </p:nvSpPr>
        <p:spPr/>
        <p:txBody>
          <a:bodyPr/>
          <a:lstStyle/>
          <a:p>
            <a:r>
              <a:rPr lang="en-US" dirty="0" smtClean="0">
                <a:hlinkClick r:id="rId3"/>
              </a:rPr>
              <a:t>https://www.w3.org/TR/WCAG20-TECHS/H30.html</a:t>
            </a:r>
            <a:r>
              <a:rPr lang="en-US" dirty="0" smtClean="0"/>
              <a:t> </a:t>
            </a:r>
            <a:endParaRPr lang="en-US" dirty="0"/>
          </a:p>
        </p:txBody>
      </p:sp>
      <p:sp>
        <p:nvSpPr>
          <p:cNvPr id="6" name="Slide Number Placeholder 5"/>
          <p:cNvSpPr>
            <a:spLocks noGrp="1"/>
          </p:cNvSpPr>
          <p:nvPr>
            <p:ph type="sldNum" sz="quarter" idx="12"/>
          </p:nvPr>
        </p:nvSpPr>
        <p:spPr/>
        <p:txBody>
          <a:bodyPr/>
          <a:lstStyle/>
          <a:p>
            <a:fld id="{B799E8BE-8203-E44E-B7B4-9A507008A52C}" type="slidenum">
              <a:rPr lang="en-US" smtClean="0"/>
              <a:t>23</a:t>
            </a:fld>
            <a:endParaRPr lang="en-US"/>
          </a:p>
        </p:txBody>
      </p:sp>
    </p:spTree>
    <p:extLst>
      <p:ext uri="{BB962C8B-B14F-4D97-AF65-F5344CB8AC3E}">
        <p14:creationId xmlns:p14="http://schemas.microsoft.com/office/powerpoint/2010/main" val="1627899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Links</a:t>
            </a:r>
            <a:r>
              <a:rPr lang="en-US" dirty="0" smtClean="0"/>
              <a:t>: Context and Purpose</a:t>
            </a:r>
            <a:endParaRPr lang="en-US" dirty="0"/>
          </a:p>
        </p:txBody>
      </p:sp>
      <p:sp>
        <p:nvSpPr>
          <p:cNvPr id="3" name="Content Placeholder 2"/>
          <p:cNvSpPr>
            <a:spLocks noGrp="1"/>
          </p:cNvSpPr>
          <p:nvPr>
            <p:ph idx="1"/>
          </p:nvPr>
        </p:nvSpPr>
        <p:spPr>
          <a:xfrm>
            <a:off x="694751" y="2399110"/>
            <a:ext cx="7886700" cy="2647512"/>
          </a:xfrm>
        </p:spPr>
        <p:txBody>
          <a:bodyPr>
            <a:normAutofit/>
          </a:bodyPr>
          <a:lstStyle/>
          <a:p>
            <a:pPr marL="0" indent="0" algn="ctr">
              <a:buNone/>
            </a:pPr>
            <a:r>
              <a:rPr lang="en-US" b="1" u="sng" dirty="0"/>
              <a:t>Example 1:</a:t>
            </a:r>
            <a:endParaRPr lang="en-US" sz="2700" b="1" dirty="0"/>
          </a:p>
          <a:p>
            <a:pPr marL="342900" lvl="1" indent="0" algn="ctr">
              <a:buNone/>
            </a:pPr>
            <a:r>
              <a:rPr lang="en-US" dirty="0">
                <a:solidFill>
                  <a:srgbClr val="FF0000"/>
                </a:solidFill>
              </a:rPr>
              <a:t>Not Accessible</a:t>
            </a:r>
            <a:r>
              <a:rPr lang="en-US" dirty="0"/>
              <a:t> – </a:t>
            </a:r>
            <a:r>
              <a:rPr lang="en-US" u="sng" dirty="0">
                <a:solidFill>
                  <a:schemeClr val="accent1">
                    <a:lumMod val="75000"/>
                  </a:schemeClr>
                </a:solidFill>
              </a:rPr>
              <a:t>Click </a:t>
            </a:r>
            <a:r>
              <a:rPr lang="en-US" u="sng" dirty="0" smtClean="0">
                <a:solidFill>
                  <a:schemeClr val="accent1">
                    <a:lumMod val="75000"/>
                  </a:schemeClr>
                </a:solidFill>
              </a:rPr>
              <a:t>here</a:t>
            </a:r>
            <a:r>
              <a:rPr lang="en-US" dirty="0" smtClean="0"/>
              <a:t> </a:t>
            </a:r>
            <a:r>
              <a:rPr lang="en-US" dirty="0"/>
              <a:t>to see more infor­mation on water restrictions</a:t>
            </a:r>
            <a:endParaRPr lang="en-US" sz="2400" dirty="0"/>
          </a:p>
          <a:p>
            <a:pPr marL="342900" lvl="1" indent="0" algn="ctr">
              <a:buNone/>
            </a:pPr>
            <a:r>
              <a:rPr lang="en-US" dirty="0">
                <a:solidFill>
                  <a:srgbClr val="00B050"/>
                </a:solidFill>
              </a:rPr>
              <a:t>Accessible</a:t>
            </a:r>
            <a:r>
              <a:rPr lang="en-US" dirty="0"/>
              <a:t> - </a:t>
            </a:r>
            <a:r>
              <a:rPr lang="en-US" u="sng" dirty="0">
                <a:solidFill>
                  <a:schemeClr val="accent1">
                    <a:lumMod val="75000"/>
                  </a:schemeClr>
                </a:solidFill>
              </a:rPr>
              <a:t>Click h</a:t>
            </a:r>
            <a:r>
              <a:rPr lang="en-US" u="sng" dirty="0" smtClean="0">
                <a:solidFill>
                  <a:schemeClr val="accent1">
                    <a:lumMod val="75000"/>
                  </a:schemeClr>
                </a:solidFill>
              </a:rPr>
              <a:t>ere </a:t>
            </a:r>
            <a:r>
              <a:rPr lang="en-US" u="sng" dirty="0">
                <a:solidFill>
                  <a:schemeClr val="accent1">
                    <a:lumMod val="75000"/>
                  </a:schemeClr>
                </a:solidFill>
              </a:rPr>
              <a:t>for more information on water restrictions</a:t>
            </a:r>
          </a:p>
          <a:p>
            <a:pPr marL="342900" lvl="1" indent="0" algn="ctr">
              <a:buNone/>
            </a:pPr>
            <a:endParaRPr lang="en-US" sz="2400" dirty="0"/>
          </a:p>
          <a:p>
            <a:pPr marL="0" indent="0" algn="ctr">
              <a:buNone/>
            </a:pPr>
            <a:r>
              <a:rPr lang="en-US" b="1" u="sng" dirty="0" smtClean="0"/>
              <a:t>Example </a:t>
            </a:r>
            <a:r>
              <a:rPr lang="en-US" b="1" u="sng" dirty="0"/>
              <a:t>2:</a:t>
            </a:r>
            <a:endParaRPr lang="en-US" sz="2700" b="1" dirty="0"/>
          </a:p>
          <a:p>
            <a:pPr marL="342900" lvl="1" indent="0" algn="ctr">
              <a:buNone/>
            </a:pPr>
            <a:r>
              <a:rPr lang="en-US" dirty="0">
                <a:solidFill>
                  <a:srgbClr val="FF0000"/>
                </a:solidFill>
              </a:rPr>
              <a:t>Not Accessible </a:t>
            </a:r>
            <a:r>
              <a:rPr lang="en-US" dirty="0"/>
              <a:t>– </a:t>
            </a:r>
            <a:r>
              <a:rPr lang="en-US" u="sng" dirty="0">
                <a:solidFill>
                  <a:schemeClr val="accent1">
                    <a:lumMod val="75000"/>
                  </a:schemeClr>
                </a:solidFill>
              </a:rPr>
              <a:t>Learn more</a:t>
            </a:r>
            <a:r>
              <a:rPr lang="en-US" dirty="0"/>
              <a:t> about our town history.</a:t>
            </a:r>
            <a:endParaRPr lang="en-US" sz="2400" dirty="0"/>
          </a:p>
          <a:p>
            <a:pPr marL="342900" lvl="1" indent="0" algn="ctr">
              <a:buNone/>
            </a:pPr>
            <a:r>
              <a:rPr lang="en-US" dirty="0">
                <a:solidFill>
                  <a:srgbClr val="00B050"/>
                </a:solidFill>
              </a:rPr>
              <a:t>Accessible</a:t>
            </a:r>
            <a:r>
              <a:rPr lang="en-US" dirty="0"/>
              <a:t> – </a:t>
            </a:r>
            <a:r>
              <a:rPr lang="en-US" u="sng" dirty="0">
                <a:solidFill>
                  <a:schemeClr val="accent1">
                    <a:lumMod val="75000"/>
                  </a:schemeClr>
                </a:solidFill>
              </a:rPr>
              <a:t>Learn more about our town history.</a:t>
            </a:r>
          </a:p>
        </p:txBody>
      </p:sp>
      <p:sp>
        <p:nvSpPr>
          <p:cNvPr id="4" name="Footer Placeholder 3"/>
          <p:cNvSpPr>
            <a:spLocks noGrp="1"/>
          </p:cNvSpPr>
          <p:nvPr>
            <p:ph type="ftr" sz="quarter" idx="11"/>
          </p:nvPr>
        </p:nvSpPr>
        <p:spPr>
          <a:xfrm>
            <a:off x="2937687" y="5691524"/>
            <a:ext cx="4430714" cy="624216"/>
          </a:xfrm>
        </p:spPr>
        <p:txBody>
          <a:bodyPr/>
          <a:lstStyle/>
          <a:p>
            <a:r>
              <a:rPr lang="en-US" dirty="0" smtClean="0">
                <a:hlinkClick r:id="rId3"/>
              </a:rPr>
              <a:t>https://www.w3.org/TR/2016/NOTE-WCAG20-TECHS-20160317/H30.html</a:t>
            </a:r>
            <a:r>
              <a:rPr lang="en-US" dirty="0" smtClean="0"/>
              <a:t> </a:t>
            </a:r>
          </a:p>
          <a:p>
            <a:r>
              <a:rPr lang="en-US" dirty="0">
                <a:hlinkClick r:id="rId4"/>
              </a:rPr>
              <a:t>https://</a:t>
            </a:r>
            <a:r>
              <a:rPr lang="en-US" dirty="0" smtClean="0">
                <a:hlinkClick r:id="rId4"/>
              </a:rPr>
              <a:t>www.w3.org/TR/UNDERSTANDING-WCAG20/navigation-mechanisms-refs.html</a:t>
            </a:r>
            <a:r>
              <a:rPr lang="en-US" dirty="0" smtClean="0"/>
              <a:t> </a:t>
            </a:r>
            <a:endParaRPr lang="en-US" dirty="0"/>
          </a:p>
        </p:txBody>
      </p:sp>
      <p:sp>
        <p:nvSpPr>
          <p:cNvPr id="6" name="Footer Placeholder 3"/>
          <p:cNvSpPr txBox="1">
            <a:spLocks/>
          </p:cNvSpPr>
          <p:nvPr/>
        </p:nvSpPr>
        <p:spPr>
          <a:xfrm>
            <a:off x="4219506" y="6354308"/>
            <a:ext cx="3350536" cy="365125"/>
          </a:xfrm>
          <a:prstGeom prst="rect">
            <a:avLst/>
          </a:prstGeom>
        </p:spPr>
        <p:txBody>
          <a:bodyPr vert="horz" lIns="91440" tIns="45720" rIns="91440" bIns="45720" rtlCol="0" anchor="t"/>
          <a:lstStyle>
            <a:defPPr>
              <a:defRPr lang="en-US"/>
            </a:defPPr>
            <a:lvl1pPr marL="0" algn="r" defTabSz="457200" rtl="0" eaLnBrk="1" latinLnBrk="0" hangingPunct="1">
              <a:defRPr sz="1000" kern="1200">
                <a:solidFill>
                  <a:srgbClr val="26105C"/>
                </a:solidFill>
                <a:latin typeface="Tahoma"/>
                <a:ea typeface="+mn-ea"/>
                <a:cs typeface="Tahom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Accessibility and WCAG Lunch and Learn</a:t>
            </a:r>
            <a:endParaRPr lang="en-US" dirty="0"/>
          </a:p>
        </p:txBody>
      </p:sp>
      <p:sp>
        <p:nvSpPr>
          <p:cNvPr id="7" name="Slide Number Placeholder 6"/>
          <p:cNvSpPr>
            <a:spLocks noGrp="1"/>
          </p:cNvSpPr>
          <p:nvPr>
            <p:ph type="sldNum" sz="quarter" idx="12"/>
          </p:nvPr>
        </p:nvSpPr>
        <p:spPr/>
        <p:txBody>
          <a:bodyPr/>
          <a:lstStyle/>
          <a:p>
            <a:fld id="{B799E8BE-8203-E44E-B7B4-9A507008A52C}" type="slidenum">
              <a:rPr lang="en-US" smtClean="0"/>
              <a:t>24</a:t>
            </a:fld>
            <a:endParaRPr lang="en-US"/>
          </a:p>
        </p:txBody>
      </p:sp>
    </p:spTree>
    <p:extLst>
      <p:ext uri="{BB962C8B-B14F-4D97-AF65-F5344CB8AC3E}">
        <p14:creationId xmlns:p14="http://schemas.microsoft.com/office/powerpoint/2010/main" val="640866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Links</a:t>
            </a:r>
            <a:r>
              <a:rPr lang="en-US" dirty="0" smtClean="0"/>
              <a:t>: Title Attribute</a:t>
            </a:r>
            <a:endParaRPr lang="en-US" dirty="0"/>
          </a:p>
        </p:txBody>
      </p:sp>
      <p:sp>
        <p:nvSpPr>
          <p:cNvPr id="3" name="Content Placeholder 2"/>
          <p:cNvSpPr>
            <a:spLocks noGrp="1"/>
          </p:cNvSpPr>
          <p:nvPr>
            <p:ph idx="1"/>
          </p:nvPr>
        </p:nvSpPr>
        <p:spPr>
          <a:xfrm>
            <a:off x="694752" y="2399109"/>
            <a:ext cx="3002140" cy="3225403"/>
          </a:xfrm>
        </p:spPr>
        <p:txBody>
          <a:bodyPr>
            <a:normAutofit/>
          </a:bodyPr>
          <a:lstStyle/>
          <a:p>
            <a:r>
              <a:rPr lang="en-US" dirty="0" smtClean="0"/>
              <a:t>VisionCMS has the ability to add the </a:t>
            </a:r>
            <a:r>
              <a:rPr lang="en-US" b="1" dirty="0" smtClean="0"/>
              <a:t>title</a:t>
            </a:r>
            <a:r>
              <a:rPr lang="en-US" dirty="0" smtClean="0"/>
              <a:t> attribute to links via the editor</a:t>
            </a:r>
            <a:endParaRPr lang="en-US" dirty="0"/>
          </a:p>
        </p:txBody>
      </p:sp>
      <p:sp>
        <p:nvSpPr>
          <p:cNvPr id="4" name="Footer Placeholder 3"/>
          <p:cNvSpPr>
            <a:spLocks noGrp="1"/>
          </p:cNvSpPr>
          <p:nvPr>
            <p:ph type="ftr" sz="quarter" idx="11"/>
          </p:nvPr>
        </p:nvSpPr>
        <p:spPr/>
        <p:txBody>
          <a:bodyPr/>
          <a:lstStyle/>
          <a:p>
            <a:r>
              <a:rPr lang="en-US" dirty="0" smtClean="0">
                <a:hlinkClick r:id="rId3"/>
              </a:rPr>
              <a:t>https://www.w3.org/TR/WCAG20-TECHS/H33</a:t>
            </a:r>
            <a:r>
              <a:rPr lang="en-US" dirty="0" smtClean="0"/>
              <a:t> </a:t>
            </a:r>
            <a:endParaRPr lang="en-US" dirty="0"/>
          </a:p>
        </p:txBody>
      </p:sp>
      <p:pic>
        <p:nvPicPr>
          <p:cNvPr id="7" name="Picture 6"/>
          <p:cNvPicPr>
            <a:picLocks noChangeAspect="1"/>
          </p:cNvPicPr>
          <p:nvPr/>
        </p:nvPicPr>
        <p:blipFill>
          <a:blip r:embed="rId4"/>
          <a:stretch>
            <a:fillRect/>
          </a:stretch>
        </p:blipFill>
        <p:spPr>
          <a:xfrm>
            <a:off x="3899156" y="1955007"/>
            <a:ext cx="4550094" cy="3639091"/>
          </a:xfrm>
          <a:prstGeom prst="rect">
            <a:avLst/>
          </a:prstGeom>
        </p:spPr>
      </p:pic>
      <p:sp>
        <p:nvSpPr>
          <p:cNvPr id="6" name="Slide Number Placeholder 5"/>
          <p:cNvSpPr>
            <a:spLocks noGrp="1"/>
          </p:cNvSpPr>
          <p:nvPr>
            <p:ph type="sldNum" sz="quarter" idx="12"/>
          </p:nvPr>
        </p:nvSpPr>
        <p:spPr/>
        <p:txBody>
          <a:bodyPr/>
          <a:lstStyle/>
          <a:p>
            <a:fld id="{B799E8BE-8203-E44E-B7B4-9A507008A52C}" type="slidenum">
              <a:rPr lang="en-US" smtClean="0"/>
              <a:t>25</a:t>
            </a:fld>
            <a:endParaRPr lang="en-US"/>
          </a:p>
        </p:txBody>
      </p:sp>
    </p:spTree>
    <p:extLst>
      <p:ext uri="{BB962C8B-B14F-4D97-AF65-F5344CB8AC3E}">
        <p14:creationId xmlns:p14="http://schemas.microsoft.com/office/powerpoint/2010/main" val="6494235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
            </a:r>
            <a:r>
              <a:rPr lang="en-US" dirty="0"/>
              <a:t>Bullet </a:t>
            </a:r>
            <a:r>
              <a:rPr lang="en-US" dirty="0" smtClean="0"/>
              <a:t>Points</a:t>
            </a:r>
            <a:endParaRPr lang="en-US" dirty="0"/>
          </a:p>
        </p:txBody>
      </p:sp>
      <p:sp>
        <p:nvSpPr>
          <p:cNvPr id="3" name="Content Placeholder 2"/>
          <p:cNvSpPr>
            <a:spLocks noGrp="1"/>
          </p:cNvSpPr>
          <p:nvPr>
            <p:ph idx="1"/>
          </p:nvPr>
        </p:nvSpPr>
        <p:spPr>
          <a:xfrm>
            <a:off x="628650" y="2842460"/>
            <a:ext cx="7886700" cy="2647512"/>
          </a:xfrm>
        </p:spPr>
        <p:txBody>
          <a:bodyPr/>
          <a:lstStyle/>
          <a:p>
            <a:r>
              <a:rPr lang="en-US" dirty="0" smtClean="0"/>
              <a:t>Should only be used for lists, not layout or formatting</a:t>
            </a:r>
          </a:p>
        </p:txBody>
      </p:sp>
      <p:sp>
        <p:nvSpPr>
          <p:cNvPr id="6" name="Footer Placeholder 3"/>
          <p:cNvSpPr>
            <a:spLocks noGrp="1"/>
          </p:cNvSpPr>
          <p:nvPr>
            <p:ph type="ftr" sz="quarter" idx="11"/>
          </p:nvPr>
        </p:nvSpPr>
        <p:spPr>
          <a:xfrm>
            <a:off x="4219506" y="6354308"/>
            <a:ext cx="3350536" cy="365125"/>
          </a:xfrm>
        </p:spPr>
        <p:txBody>
          <a:bodyPr/>
          <a:lstStyle/>
          <a:p>
            <a:pPr marL="0" indent="0" algn="r">
              <a:buNone/>
            </a:pPr>
            <a:r>
              <a:rPr lang="en-US" sz="1000" dirty="0">
                <a:solidFill>
                  <a:srgbClr val="26105C"/>
                </a:solidFill>
                <a:latin typeface="Tahoma"/>
              </a:rPr>
              <a:t>Accessibility and WCAG Lunch and Learn</a:t>
            </a:r>
          </a:p>
        </p:txBody>
      </p:sp>
      <p:sp>
        <p:nvSpPr>
          <p:cNvPr id="4" name="Slide Number Placeholder 3"/>
          <p:cNvSpPr>
            <a:spLocks noGrp="1"/>
          </p:cNvSpPr>
          <p:nvPr>
            <p:ph type="sldNum" sz="quarter" idx="12"/>
          </p:nvPr>
        </p:nvSpPr>
        <p:spPr/>
        <p:txBody>
          <a:bodyPr/>
          <a:lstStyle/>
          <a:p>
            <a:fld id="{B799E8BE-8203-E44E-B7B4-9A507008A52C}" type="slidenum">
              <a:rPr lang="en-US" smtClean="0"/>
              <a:t>26</a:t>
            </a:fld>
            <a:endParaRPr lang="en-US"/>
          </a:p>
        </p:txBody>
      </p:sp>
    </p:spTree>
    <p:extLst>
      <p:ext uri="{BB962C8B-B14F-4D97-AF65-F5344CB8AC3E}">
        <p14:creationId xmlns:p14="http://schemas.microsoft.com/office/powerpoint/2010/main" val="20807538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Bullet </a:t>
            </a:r>
            <a:r>
              <a:rPr lang="en-US" dirty="0" smtClean="0"/>
              <a:t>Points: Example 1</a:t>
            </a:r>
            <a:endParaRPr lang="en-US" dirty="0"/>
          </a:p>
        </p:txBody>
      </p:sp>
      <p:pic>
        <p:nvPicPr>
          <p:cNvPr id="6" name="Picture 5"/>
          <p:cNvPicPr>
            <a:picLocks noChangeAspect="1"/>
          </p:cNvPicPr>
          <p:nvPr/>
        </p:nvPicPr>
        <p:blipFill>
          <a:blip r:embed="rId3"/>
          <a:stretch>
            <a:fillRect/>
          </a:stretch>
        </p:blipFill>
        <p:spPr>
          <a:xfrm>
            <a:off x="999739" y="2019487"/>
            <a:ext cx="3101853" cy="3621838"/>
          </a:xfrm>
          <a:prstGeom prst="rect">
            <a:avLst/>
          </a:prstGeom>
        </p:spPr>
      </p:pic>
      <p:pic>
        <p:nvPicPr>
          <p:cNvPr id="7" name="Picture 6"/>
          <p:cNvPicPr>
            <a:picLocks noChangeAspect="1"/>
          </p:cNvPicPr>
          <p:nvPr/>
        </p:nvPicPr>
        <p:blipFill>
          <a:blip r:embed="rId4"/>
          <a:stretch>
            <a:fillRect/>
          </a:stretch>
        </p:blipFill>
        <p:spPr>
          <a:xfrm>
            <a:off x="5006005" y="2005179"/>
            <a:ext cx="3127101" cy="3816742"/>
          </a:xfrm>
          <a:prstGeom prst="rect">
            <a:avLst/>
          </a:prstGeom>
        </p:spPr>
      </p:pic>
      <p:sp>
        <p:nvSpPr>
          <p:cNvPr id="8" name="Right Arrow 7"/>
          <p:cNvSpPr/>
          <p:nvPr/>
        </p:nvSpPr>
        <p:spPr>
          <a:xfrm>
            <a:off x="4092766" y="3830405"/>
            <a:ext cx="958468" cy="685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9" name="Footer Placeholder 3"/>
          <p:cNvSpPr>
            <a:spLocks noGrp="1"/>
          </p:cNvSpPr>
          <p:nvPr>
            <p:ph type="ftr" sz="quarter" idx="11"/>
          </p:nvPr>
        </p:nvSpPr>
        <p:spPr>
          <a:xfrm>
            <a:off x="4219506" y="6354308"/>
            <a:ext cx="3350536" cy="365125"/>
          </a:xfrm>
        </p:spPr>
        <p:txBody>
          <a:bodyPr/>
          <a:lstStyle/>
          <a:p>
            <a:pPr marL="0" indent="0" algn="r">
              <a:buNone/>
            </a:pPr>
            <a:r>
              <a:rPr lang="en-US" sz="1000" dirty="0">
                <a:solidFill>
                  <a:srgbClr val="26105C"/>
                </a:solidFill>
                <a:latin typeface="Tahoma"/>
              </a:rPr>
              <a:t>Accessibility and WCAG Lunch and Learn</a:t>
            </a:r>
          </a:p>
        </p:txBody>
      </p:sp>
      <p:sp>
        <p:nvSpPr>
          <p:cNvPr id="3" name="Slide Number Placeholder 2"/>
          <p:cNvSpPr>
            <a:spLocks noGrp="1"/>
          </p:cNvSpPr>
          <p:nvPr>
            <p:ph type="sldNum" sz="quarter" idx="12"/>
          </p:nvPr>
        </p:nvSpPr>
        <p:spPr/>
        <p:txBody>
          <a:bodyPr/>
          <a:lstStyle/>
          <a:p>
            <a:fld id="{B799E8BE-8203-E44E-B7B4-9A507008A52C}" type="slidenum">
              <a:rPr lang="en-US" smtClean="0"/>
              <a:t>27</a:t>
            </a:fld>
            <a:endParaRPr lang="en-US"/>
          </a:p>
        </p:txBody>
      </p:sp>
    </p:spTree>
    <p:extLst>
      <p:ext uri="{BB962C8B-B14F-4D97-AF65-F5344CB8AC3E}">
        <p14:creationId xmlns:p14="http://schemas.microsoft.com/office/powerpoint/2010/main" val="1371193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Bullet </a:t>
            </a:r>
            <a:r>
              <a:rPr lang="en-US" dirty="0" smtClean="0"/>
              <a:t>Points: Example 2</a:t>
            </a:r>
            <a:endParaRPr lang="en-US" dirty="0"/>
          </a:p>
        </p:txBody>
      </p:sp>
      <p:pic>
        <p:nvPicPr>
          <p:cNvPr id="3" name="Picture 2"/>
          <p:cNvPicPr>
            <a:picLocks noChangeAspect="1"/>
          </p:cNvPicPr>
          <p:nvPr/>
        </p:nvPicPr>
        <p:blipFill>
          <a:blip r:embed="rId3"/>
          <a:stretch>
            <a:fillRect/>
          </a:stretch>
        </p:blipFill>
        <p:spPr>
          <a:xfrm>
            <a:off x="570079" y="1928704"/>
            <a:ext cx="3395993" cy="3937612"/>
          </a:xfrm>
          <a:prstGeom prst="rect">
            <a:avLst/>
          </a:prstGeom>
        </p:spPr>
      </p:pic>
      <p:pic>
        <p:nvPicPr>
          <p:cNvPr id="4" name="Picture 3"/>
          <p:cNvPicPr>
            <a:picLocks noChangeAspect="1"/>
          </p:cNvPicPr>
          <p:nvPr/>
        </p:nvPicPr>
        <p:blipFill>
          <a:blip r:embed="rId4"/>
          <a:stretch>
            <a:fillRect/>
          </a:stretch>
        </p:blipFill>
        <p:spPr>
          <a:xfrm>
            <a:off x="4899056" y="1928703"/>
            <a:ext cx="3856702" cy="3937612"/>
          </a:xfrm>
          <a:prstGeom prst="rect">
            <a:avLst/>
          </a:prstGeom>
        </p:spPr>
      </p:pic>
      <p:sp>
        <p:nvSpPr>
          <p:cNvPr id="8" name="Right Arrow 7"/>
          <p:cNvSpPr/>
          <p:nvPr/>
        </p:nvSpPr>
        <p:spPr>
          <a:xfrm>
            <a:off x="3800820" y="3830405"/>
            <a:ext cx="1250414" cy="685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7" name="Footer Placeholder 3"/>
          <p:cNvSpPr>
            <a:spLocks noGrp="1"/>
          </p:cNvSpPr>
          <p:nvPr>
            <p:ph type="ftr" sz="quarter" idx="11"/>
          </p:nvPr>
        </p:nvSpPr>
        <p:spPr>
          <a:xfrm>
            <a:off x="4219506" y="6354308"/>
            <a:ext cx="3350536" cy="365125"/>
          </a:xfrm>
        </p:spPr>
        <p:txBody>
          <a:bodyPr/>
          <a:lstStyle/>
          <a:p>
            <a:pPr marL="0" indent="0" algn="r">
              <a:buNone/>
            </a:pPr>
            <a:r>
              <a:rPr lang="en-US" sz="1000" dirty="0">
                <a:solidFill>
                  <a:srgbClr val="26105C"/>
                </a:solidFill>
                <a:latin typeface="Tahoma"/>
              </a:rPr>
              <a:t>Accessibility and WCAG Lunch and Learn</a:t>
            </a:r>
          </a:p>
        </p:txBody>
      </p:sp>
      <p:sp>
        <p:nvSpPr>
          <p:cNvPr id="6" name="Slide Number Placeholder 5"/>
          <p:cNvSpPr>
            <a:spLocks noGrp="1"/>
          </p:cNvSpPr>
          <p:nvPr>
            <p:ph type="sldNum" sz="quarter" idx="12"/>
          </p:nvPr>
        </p:nvSpPr>
        <p:spPr/>
        <p:txBody>
          <a:bodyPr/>
          <a:lstStyle/>
          <a:p>
            <a:fld id="{B799E8BE-8203-E44E-B7B4-9A507008A52C}" type="slidenum">
              <a:rPr lang="en-US" smtClean="0"/>
              <a:t>28</a:t>
            </a:fld>
            <a:endParaRPr lang="en-US"/>
          </a:p>
        </p:txBody>
      </p:sp>
    </p:spTree>
    <p:extLst>
      <p:ext uri="{BB962C8B-B14F-4D97-AF65-F5344CB8AC3E}">
        <p14:creationId xmlns:p14="http://schemas.microsoft.com/office/powerpoint/2010/main" val="14450373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t>
            </a:r>
            <a:r>
              <a:rPr lang="en-US" dirty="0"/>
              <a:t>Images</a:t>
            </a:r>
          </a:p>
        </p:txBody>
      </p:sp>
      <p:sp>
        <p:nvSpPr>
          <p:cNvPr id="3" name="Content Placeholder 2"/>
          <p:cNvSpPr>
            <a:spLocks noGrp="1"/>
          </p:cNvSpPr>
          <p:nvPr>
            <p:ph idx="1"/>
          </p:nvPr>
        </p:nvSpPr>
        <p:spPr>
          <a:xfrm>
            <a:off x="628650" y="2842460"/>
            <a:ext cx="7886700" cy="2647512"/>
          </a:xfrm>
        </p:spPr>
        <p:txBody>
          <a:bodyPr/>
          <a:lstStyle/>
          <a:p>
            <a:r>
              <a:rPr lang="en-US" dirty="0"/>
              <a:t>Include alt text for images with contextual </a:t>
            </a:r>
            <a:r>
              <a:rPr lang="en-US" dirty="0" smtClean="0"/>
              <a:t>meaning</a:t>
            </a:r>
          </a:p>
          <a:p>
            <a:r>
              <a:rPr lang="en-US" dirty="0" smtClean="0"/>
              <a:t>Have a blank alt tag for images that are meant for spacing or that are irrelevant to the content.</a:t>
            </a:r>
          </a:p>
          <a:p>
            <a:r>
              <a:rPr lang="en-US" dirty="0" smtClean="0"/>
              <a:t>Avoid images with text</a:t>
            </a:r>
          </a:p>
        </p:txBody>
      </p:sp>
      <p:sp>
        <p:nvSpPr>
          <p:cNvPr id="6" name="Footer Placeholder 3"/>
          <p:cNvSpPr>
            <a:spLocks noGrp="1"/>
          </p:cNvSpPr>
          <p:nvPr>
            <p:ph type="ftr" sz="quarter" idx="11"/>
          </p:nvPr>
        </p:nvSpPr>
        <p:spPr>
          <a:xfrm>
            <a:off x="4219506" y="6354308"/>
            <a:ext cx="3350536" cy="365125"/>
          </a:xfrm>
        </p:spPr>
        <p:txBody>
          <a:bodyPr/>
          <a:lstStyle/>
          <a:p>
            <a:pPr marL="0" indent="0" algn="r">
              <a:buNone/>
            </a:pPr>
            <a:r>
              <a:rPr lang="en-US" sz="1000" dirty="0">
                <a:solidFill>
                  <a:srgbClr val="26105C"/>
                </a:solidFill>
                <a:latin typeface="Tahoma"/>
              </a:rPr>
              <a:t>Accessibility and WCAG Lunch and Learn</a:t>
            </a:r>
          </a:p>
        </p:txBody>
      </p:sp>
      <p:sp>
        <p:nvSpPr>
          <p:cNvPr id="4" name="Slide Number Placeholder 3"/>
          <p:cNvSpPr>
            <a:spLocks noGrp="1"/>
          </p:cNvSpPr>
          <p:nvPr>
            <p:ph type="sldNum" sz="quarter" idx="12"/>
          </p:nvPr>
        </p:nvSpPr>
        <p:spPr/>
        <p:txBody>
          <a:bodyPr/>
          <a:lstStyle/>
          <a:p>
            <a:fld id="{B799E8BE-8203-E44E-B7B4-9A507008A52C}" type="slidenum">
              <a:rPr lang="en-US" smtClean="0"/>
              <a:t>29</a:t>
            </a:fld>
            <a:endParaRPr lang="en-US"/>
          </a:p>
        </p:txBody>
      </p:sp>
    </p:spTree>
    <p:extLst>
      <p:ext uri="{BB962C8B-B14F-4D97-AF65-F5344CB8AC3E}">
        <p14:creationId xmlns:p14="http://schemas.microsoft.com/office/powerpoint/2010/main" val="4036125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2FDAB6-CBA2-3245-AFD9-79F5F584E3AA}" type="slidenum">
              <a:rPr lang="en-US" smtClean="0"/>
              <a:t>3</a:t>
            </a:fld>
            <a:endParaRPr lang="en-US"/>
          </a:p>
        </p:txBody>
      </p:sp>
    </p:spTree>
    <p:extLst>
      <p:ext uri="{BB962C8B-B14F-4D97-AF65-F5344CB8AC3E}">
        <p14:creationId xmlns:p14="http://schemas.microsoft.com/office/powerpoint/2010/main" val="36564603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Images</a:t>
            </a:r>
            <a:r>
              <a:rPr lang="en-US" dirty="0" smtClean="0"/>
              <a:t>: Alt Text</a:t>
            </a:r>
            <a:endParaRPr lang="en-US" dirty="0"/>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3336" y="2006679"/>
            <a:ext cx="5198746" cy="3807143"/>
          </a:xfrm>
          <a:prstGeom prst="rect">
            <a:avLst/>
          </a:prstGeom>
          <a:noFill/>
          <a:ln>
            <a:noFill/>
          </a:ln>
        </p:spPr>
      </p:pic>
      <p:sp>
        <p:nvSpPr>
          <p:cNvPr id="3" name="Rectangle 2"/>
          <p:cNvSpPr/>
          <p:nvPr/>
        </p:nvSpPr>
        <p:spPr>
          <a:xfrm>
            <a:off x="353378" y="2630078"/>
            <a:ext cx="3039665" cy="2166875"/>
          </a:xfrm>
          <a:prstGeom prst="rect">
            <a:avLst/>
          </a:prstGeom>
        </p:spPr>
        <p:txBody>
          <a:bodyPr wrap="square">
            <a:spAutoFit/>
          </a:bodyPr>
          <a:lstStyle/>
          <a:p>
            <a:pPr>
              <a:lnSpc>
                <a:spcPct val="107000"/>
              </a:lnSpc>
            </a:pPr>
            <a:r>
              <a:rPr lang="en-US" u="sng" dirty="0">
                <a:latin typeface="Tahoma" panose="020B0604030504040204" pitchFamily="34" charset="0"/>
                <a:ea typeface="Tahoma" panose="020B0604030504040204" pitchFamily="34" charset="0"/>
                <a:cs typeface="Tahoma" panose="020B0604030504040204" pitchFamily="34" charset="0"/>
              </a:rPr>
              <a:t>To add alt text:</a:t>
            </a:r>
            <a:endParaRPr lang="en-US"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107000"/>
              </a:lnSpc>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Click on the image in the CMS editor</a:t>
            </a:r>
          </a:p>
          <a:p>
            <a:pPr marL="342900" indent="-342900">
              <a:lnSpc>
                <a:spcPct val="107000"/>
              </a:lnSpc>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Under </a:t>
            </a:r>
            <a:r>
              <a:rPr lang="en-US" b="1" dirty="0">
                <a:latin typeface="Tahoma" panose="020B0604030504040204" pitchFamily="34" charset="0"/>
                <a:ea typeface="Tahoma" panose="020B0604030504040204" pitchFamily="34" charset="0"/>
                <a:cs typeface="Tahoma" panose="020B0604030504040204" pitchFamily="34" charset="0"/>
              </a:rPr>
              <a:t>ToolTip</a:t>
            </a:r>
            <a:r>
              <a:rPr lang="en-US" dirty="0">
                <a:latin typeface="Tahoma" panose="020B0604030504040204" pitchFamily="34" charset="0"/>
                <a:ea typeface="Tahoma" panose="020B0604030504040204" pitchFamily="34" charset="0"/>
                <a:cs typeface="Tahoma" panose="020B0604030504040204" pitchFamily="34" charset="0"/>
              </a:rPr>
              <a:t>, enter your alt text</a:t>
            </a:r>
          </a:p>
          <a:p>
            <a:pPr marL="342900" indent="-342900">
              <a:lnSpc>
                <a:spcPct val="107000"/>
              </a:lnSpc>
              <a:spcAft>
                <a:spcPts val="600"/>
              </a:spcAft>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Press </a:t>
            </a:r>
            <a:r>
              <a:rPr lang="en-US" b="1" dirty="0">
                <a:latin typeface="Tahoma" panose="020B0604030504040204" pitchFamily="34" charset="0"/>
                <a:ea typeface="Tahoma" panose="020B0604030504040204" pitchFamily="34" charset="0"/>
                <a:cs typeface="Tahoma" panose="020B0604030504040204" pitchFamily="34" charset="0"/>
              </a:rPr>
              <a:t>Enter</a:t>
            </a:r>
            <a:r>
              <a:rPr lang="en-US" dirty="0">
                <a:latin typeface="Tahoma" panose="020B0604030504040204" pitchFamily="34" charset="0"/>
                <a:ea typeface="Tahoma" panose="020B0604030504040204" pitchFamily="34" charset="0"/>
                <a:cs typeface="Tahoma" panose="020B0604030504040204" pitchFamily="34" charset="0"/>
              </a:rPr>
              <a:t> to apply the change</a:t>
            </a:r>
          </a:p>
        </p:txBody>
      </p:sp>
      <p:sp>
        <p:nvSpPr>
          <p:cNvPr id="4" name="Footer Placeholder 3"/>
          <p:cNvSpPr>
            <a:spLocks noGrp="1"/>
          </p:cNvSpPr>
          <p:nvPr>
            <p:ph type="ftr" sz="quarter" idx="11"/>
          </p:nvPr>
        </p:nvSpPr>
        <p:spPr>
          <a:xfrm>
            <a:off x="527090" y="5539978"/>
            <a:ext cx="3086100" cy="273844"/>
          </a:xfrm>
        </p:spPr>
        <p:txBody>
          <a:bodyPr/>
          <a:lstStyle/>
          <a:p>
            <a:r>
              <a:rPr lang="en-US" dirty="0" smtClean="0">
                <a:hlinkClick r:id="rId4"/>
              </a:rPr>
              <a:t>https://www.w3.org/TR/WCAG20-TECHS/H37.html</a:t>
            </a:r>
            <a:r>
              <a:rPr lang="en-US" dirty="0" smtClean="0"/>
              <a:t> </a:t>
            </a:r>
            <a:endParaRPr lang="en-US" dirty="0"/>
          </a:p>
        </p:txBody>
      </p:sp>
      <p:sp>
        <p:nvSpPr>
          <p:cNvPr id="7" name="Footer Placeholder 3"/>
          <p:cNvSpPr txBox="1">
            <a:spLocks/>
          </p:cNvSpPr>
          <p:nvPr/>
        </p:nvSpPr>
        <p:spPr>
          <a:xfrm>
            <a:off x="4219506" y="6354308"/>
            <a:ext cx="3350536" cy="365125"/>
          </a:xfrm>
          <a:prstGeom prst="rect">
            <a:avLst/>
          </a:prstGeom>
        </p:spPr>
        <p:txBody>
          <a:bodyPr vert="horz" lIns="91440" tIns="45720" rIns="91440" bIns="45720" rtlCol="0" anchor="t"/>
          <a:lstStyle>
            <a:defPPr>
              <a:defRPr lang="en-US"/>
            </a:defPPr>
            <a:lvl1pPr marL="0" algn="r" defTabSz="457200" rtl="0" eaLnBrk="1" latinLnBrk="0" hangingPunct="1">
              <a:defRPr sz="1000" kern="1200">
                <a:solidFill>
                  <a:srgbClr val="26105C"/>
                </a:solidFill>
                <a:latin typeface="Tahoma"/>
                <a:ea typeface="+mn-ea"/>
                <a:cs typeface="Tahom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Accessibility and WCAG Lunch and Learn</a:t>
            </a:r>
            <a:endParaRPr lang="en-US" dirty="0"/>
          </a:p>
        </p:txBody>
      </p:sp>
      <p:sp>
        <p:nvSpPr>
          <p:cNvPr id="6" name="Slide Number Placeholder 5"/>
          <p:cNvSpPr>
            <a:spLocks noGrp="1"/>
          </p:cNvSpPr>
          <p:nvPr>
            <p:ph type="sldNum" sz="quarter" idx="12"/>
          </p:nvPr>
        </p:nvSpPr>
        <p:spPr/>
        <p:txBody>
          <a:bodyPr/>
          <a:lstStyle/>
          <a:p>
            <a:fld id="{B799E8BE-8203-E44E-B7B4-9A507008A52C}" type="slidenum">
              <a:rPr lang="en-US" smtClean="0"/>
              <a:t>30</a:t>
            </a:fld>
            <a:endParaRPr lang="en-US"/>
          </a:p>
        </p:txBody>
      </p:sp>
    </p:spTree>
    <p:extLst>
      <p:ext uri="{BB962C8B-B14F-4D97-AF65-F5344CB8AC3E}">
        <p14:creationId xmlns:p14="http://schemas.microsoft.com/office/powerpoint/2010/main" val="41882202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Images</a:t>
            </a:r>
            <a:r>
              <a:rPr lang="en-US" dirty="0" smtClean="0"/>
              <a:t>: Text</a:t>
            </a:r>
            <a:endParaRPr lang="en-US" dirty="0"/>
          </a:p>
        </p:txBody>
      </p:sp>
      <p:sp>
        <p:nvSpPr>
          <p:cNvPr id="3" name="Rectangle 2"/>
          <p:cNvSpPr/>
          <p:nvPr/>
        </p:nvSpPr>
        <p:spPr>
          <a:xfrm>
            <a:off x="3386137" y="2523105"/>
            <a:ext cx="5539979" cy="2862771"/>
          </a:xfrm>
          <a:prstGeom prst="rect">
            <a:avLst/>
          </a:prstGeom>
        </p:spPr>
        <p:txBody>
          <a:bodyPr wrap="square">
            <a:spAutoFit/>
          </a:bodyPr>
          <a:lstStyle/>
          <a:p>
            <a:pPr>
              <a:lnSpc>
                <a:spcPct val="107000"/>
              </a:lnSpc>
            </a:pPr>
            <a:r>
              <a:rPr lang="en-US" u="sng" dirty="0">
                <a:latin typeface="Tahoma" panose="020B0604030504040204" pitchFamily="34" charset="0"/>
                <a:ea typeface="Tahoma" panose="020B0604030504040204" pitchFamily="34" charset="0"/>
                <a:cs typeface="Tahoma" panose="020B0604030504040204" pitchFamily="34" charset="0"/>
              </a:rPr>
              <a:t>Example:</a:t>
            </a:r>
          </a:p>
          <a:p>
            <a:pPr>
              <a:lnSpc>
                <a:spcPct val="107000"/>
              </a:lnSpc>
            </a:pPr>
            <a:r>
              <a:rPr lang="en-US" sz="1500" dirty="0">
                <a:latin typeface="Tahoma" panose="020B0604030504040204" pitchFamily="34" charset="0"/>
                <a:ea typeface="Tahoma" panose="020B0604030504040204" pitchFamily="34" charset="0"/>
                <a:cs typeface="Tahoma" panose="020B0604030504040204" pitchFamily="34" charset="0"/>
                <a:hlinkClick r:id="rId3"/>
              </a:rPr>
              <a:t>http://www.cityofranchocordova.org/government/public-works/services-and-programs/city-residential-solid-waste-services</a:t>
            </a:r>
            <a:endParaRPr lang="en-US" sz="1500" dirty="0">
              <a:latin typeface="Tahoma" panose="020B0604030504040204" pitchFamily="34" charset="0"/>
              <a:ea typeface="Tahoma" panose="020B0604030504040204" pitchFamily="34" charset="0"/>
              <a:cs typeface="Tahoma" panose="020B0604030504040204" pitchFamily="34" charset="0"/>
            </a:endParaRPr>
          </a:p>
          <a:p>
            <a:pPr>
              <a:lnSpc>
                <a:spcPct val="107000"/>
              </a:lnSpc>
            </a:pPr>
            <a:endParaRPr lang="en-US" sz="1500" dirty="0">
              <a:latin typeface="Tahoma" panose="020B0604030504040204" pitchFamily="34" charset="0"/>
              <a:ea typeface="Tahoma" panose="020B0604030504040204" pitchFamily="34" charset="0"/>
              <a:cs typeface="Tahoma" panose="020B0604030504040204" pitchFamily="34" charset="0"/>
            </a:endParaRPr>
          </a:p>
          <a:p>
            <a:pPr>
              <a:lnSpc>
                <a:spcPct val="107000"/>
              </a:lnSpc>
            </a:pPr>
            <a:r>
              <a:rPr lang="en-US" sz="1500" u="sng" dirty="0">
                <a:latin typeface="Tahoma" panose="020B0604030504040204" pitchFamily="34" charset="0"/>
                <a:ea typeface="Tahoma" panose="020B0604030504040204" pitchFamily="34" charset="0"/>
                <a:cs typeface="Tahoma" panose="020B0604030504040204" pitchFamily="34" charset="0"/>
              </a:rPr>
              <a:t>Alternatives:</a:t>
            </a:r>
          </a:p>
          <a:p>
            <a:pPr marL="342900" indent="-342900">
              <a:lnSpc>
                <a:spcPct val="107000"/>
              </a:lnSpc>
              <a:buAutoNum type="arabicPeriod"/>
            </a:pPr>
            <a:r>
              <a:rPr lang="en-US" sz="1500" dirty="0">
                <a:latin typeface="Tahoma" panose="020B0604030504040204" pitchFamily="34" charset="0"/>
                <a:ea typeface="Tahoma" panose="020B0604030504040204" pitchFamily="34" charset="0"/>
                <a:cs typeface="Tahoma" panose="020B0604030504040204" pitchFamily="34" charset="0"/>
              </a:rPr>
              <a:t>Accessible PDF</a:t>
            </a:r>
          </a:p>
          <a:p>
            <a:pPr lvl="2"/>
            <a:r>
              <a:rPr lang="en-US" sz="1350" u="sng" dirty="0">
                <a:latin typeface="Tahoma" panose="020B0604030504040204" pitchFamily="34" charset="0"/>
                <a:ea typeface="Tahoma" panose="020B0604030504040204" pitchFamily="34" charset="0"/>
                <a:cs typeface="Tahoma" panose="020B0604030504040204" pitchFamily="34" charset="0"/>
                <a:hlinkClick r:id="rId4"/>
              </a:rPr>
              <a:t>http://webaim.org/techniques/acrobat/</a:t>
            </a:r>
            <a:r>
              <a:rPr lang="en-US" sz="1350" dirty="0">
                <a:latin typeface="Tahoma" panose="020B0604030504040204" pitchFamily="34" charset="0"/>
                <a:ea typeface="Tahoma" panose="020B0604030504040204" pitchFamily="34" charset="0"/>
                <a:cs typeface="Tahoma" panose="020B0604030504040204" pitchFamily="34" charset="0"/>
              </a:rPr>
              <a:t> </a:t>
            </a:r>
            <a:endParaRPr lang="en-US" dirty="0">
              <a:latin typeface="Tahoma" panose="020B0604030504040204" pitchFamily="34" charset="0"/>
              <a:ea typeface="Tahoma" panose="020B0604030504040204" pitchFamily="34" charset="0"/>
              <a:cs typeface="Tahoma" panose="020B0604030504040204" pitchFamily="34" charset="0"/>
            </a:endParaRPr>
          </a:p>
          <a:p>
            <a:pPr lvl="2"/>
            <a:r>
              <a:rPr lang="en-US" sz="1350" u="sng" dirty="0">
                <a:latin typeface="Tahoma" panose="020B0604030504040204" pitchFamily="34" charset="0"/>
                <a:ea typeface="Tahoma" panose="020B0604030504040204" pitchFamily="34" charset="0"/>
                <a:cs typeface="Tahoma" panose="020B0604030504040204" pitchFamily="34" charset="0"/>
                <a:hlinkClick r:id="rId5"/>
              </a:rPr>
              <a:t>http://www.section508.va.gov/support/tutorials/pdf/</a:t>
            </a:r>
            <a:r>
              <a:rPr lang="en-US" sz="1350" dirty="0">
                <a:latin typeface="Tahoma" panose="020B0604030504040204" pitchFamily="34" charset="0"/>
                <a:ea typeface="Tahoma" panose="020B0604030504040204" pitchFamily="34" charset="0"/>
                <a:cs typeface="Tahoma" panose="020B0604030504040204" pitchFamily="34" charset="0"/>
              </a:rPr>
              <a:t> </a:t>
            </a:r>
          </a:p>
          <a:p>
            <a:pPr lvl="2"/>
            <a:endParaRPr lang="en-US" sz="1500"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107000"/>
              </a:lnSpc>
              <a:buAutoNum type="arabicPeriod"/>
            </a:pPr>
            <a:r>
              <a:rPr lang="en-US" sz="1500" dirty="0">
                <a:latin typeface="Tahoma" panose="020B0604030504040204" pitchFamily="34" charset="0"/>
                <a:ea typeface="Tahoma" panose="020B0604030504040204" pitchFamily="34" charset="0"/>
                <a:cs typeface="Tahoma" panose="020B0604030504040204" pitchFamily="34" charset="0"/>
              </a:rPr>
              <a:t>New page/section </a:t>
            </a:r>
          </a:p>
        </p:txBody>
      </p:sp>
      <p:pic>
        <p:nvPicPr>
          <p:cNvPr id="2050" name="Picture 2" descr="2016 Bulky Item Pick U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064" y="857251"/>
            <a:ext cx="2662982"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a:spLocks noGrp="1"/>
          </p:cNvSpPr>
          <p:nvPr>
            <p:ph type="ftr" sz="quarter" idx="11"/>
          </p:nvPr>
        </p:nvSpPr>
        <p:spPr>
          <a:xfrm>
            <a:off x="4219506" y="6354308"/>
            <a:ext cx="3350536" cy="365125"/>
          </a:xfrm>
        </p:spPr>
        <p:txBody>
          <a:bodyPr/>
          <a:lstStyle/>
          <a:p>
            <a:pPr marL="0" indent="0" algn="r">
              <a:buNone/>
            </a:pPr>
            <a:r>
              <a:rPr lang="en-US" sz="1000" dirty="0">
                <a:solidFill>
                  <a:srgbClr val="26105C"/>
                </a:solidFill>
                <a:latin typeface="Tahoma"/>
              </a:rPr>
              <a:t>Accessibility and WCAG Lunch and Learn</a:t>
            </a:r>
          </a:p>
        </p:txBody>
      </p:sp>
      <p:sp>
        <p:nvSpPr>
          <p:cNvPr id="4" name="Slide Number Placeholder 3"/>
          <p:cNvSpPr>
            <a:spLocks noGrp="1"/>
          </p:cNvSpPr>
          <p:nvPr>
            <p:ph type="sldNum" sz="quarter" idx="12"/>
          </p:nvPr>
        </p:nvSpPr>
        <p:spPr/>
        <p:txBody>
          <a:bodyPr/>
          <a:lstStyle/>
          <a:p>
            <a:fld id="{B799E8BE-8203-E44E-B7B4-9A507008A52C}" type="slidenum">
              <a:rPr lang="en-US" smtClean="0"/>
              <a:t>31</a:t>
            </a:fld>
            <a:endParaRPr lang="en-US"/>
          </a:p>
        </p:txBody>
      </p:sp>
    </p:spTree>
    <p:extLst>
      <p:ext uri="{BB962C8B-B14F-4D97-AF65-F5344CB8AC3E}">
        <p14:creationId xmlns:p14="http://schemas.microsoft.com/office/powerpoint/2010/main" val="28494468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t>
            </a:r>
            <a:r>
              <a:rPr lang="en-US" dirty="0"/>
              <a:t>Tables</a:t>
            </a:r>
          </a:p>
        </p:txBody>
      </p:sp>
      <p:sp>
        <p:nvSpPr>
          <p:cNvPr id="3" name="Content Placeholder 2"/>
          <p:cNvSpPr>
            <a:spLocks noGrp="1"/>
          </p:cNvSpPr>
          <p:nvPr>
            <p:ph idx="1"/>
          </p:nvPr>
        </p:nvSpPr>
        <p:spPr>
          <a:xfrm>
            <a:off x="628650" y="2842460"/>
            <a:ext cx="7886700" cy="2647512"/>
          </a:xfrm>
        </p:spPr>
        <p:txBody>
          <a:bodyPr/>
          <a:lstStyle/>
          <a:p>
            <a:r>
              <a:rPr lang="en-US" dirty="0" smtClean="0"/>
              <a:t>Use tables for data, not layout</a:t>
            </a:r>
          </a:p>
          <a:p>
            <a:r>
              <a:rPr lang="en-US" dirty="0" smtClean="0"/>
              <a:t>Important: Headers must be associated with cells</a:t>
            </a:r>
          </a:p>
          <a:p>
            <a:r>
              <a:rPr lang="en-US" dirty="0" smtClean="0"/>
              <a:t>Table summary is necessary</a:t>
            </a:r>
          </a:p>
        </p:txBody>
      </p:sp>
      <p:sp>
        <p:nvSpPr>
          <p:cNvPr id="6" name="Footer Placeholder 3"/>
          <p:cNvSpPr>
            <a:spLocks noGrp="1"/>
          </p:cNvSpPr>
          <p:nvPr>
            <p:ph type="ftr" sz="quarter" idx="11"/>
          </p:nvPr>
        </p:nvSpPr>
        <p:spPr>
          <a:xfrm>
            <a:off x="4219506" y="6354308"/>
            <a:ext cx="3350536" cy="365125"/>
          </a:xfrm>
        </p:spPr>
        <p:txBody>
          <a:bodyPr/>
          <a:lstStyle/>
          <a:p>
            <a:pPr marL="0" indent="0" algn="r">
              <a:buNone/>
            </a:pPr>
            <a:r>
              <a:rPr lang="en-US" sz="1000" dirty="0">
                <a:solidFill>
                  <a:srgbClr val="26105C"/>
                </a:solidFill>
                <a:latin typeface="Tahoma"/>
              </a:rPr>
              <a:t>Accessibility and WCAG Lunch and Learn</a:t>
            </a:r>
          </a:p>
        </p:txBody>
      </p:sp>
      <p:sp>
        <p:nvSpPr>
          <p:cNvPr id="4" name="Slide Number Placeholder 3"/>
          <p:cNvSpPr>
            <a:spLocks noGrp="1"/>
          </p:cNvSpPr>
          <p:nvPr>
            <p:ph type="sldNum" sz="quarter" idx="12"/>
          </p:nvPr>
        </p:nvSpPr>
        <p:spPr/>
        <p:txBody>
          <a:bodyPr/>
          <a:lstStyle/>
          <a:p>
            <a:fld id="{B799E8BE-8203-E44E-B7B4-9A507008A52C}" type="slidenum">
              <a:rPr lang="en-US" smtClean="0"/>
              <a:t>32</a:t>
            </a:fld>
            <a:endParaRPr lang="en-US"/>
          </a:p>
        </p:txBody>
      </p:sp>
    </p:spTree>
    <p:extLst>
      <p:ext uri="{BB962C8B-B14F-4D97-AF65-F5344CB8AC3E}">
        <p14:creationId xmlns:p14="http://schemas.microsoft.com/office/powerpoint/2010/main" val="7963538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Tables</a:t>
            </a:r>
            <a:r>
              <a:rPr lang="en-US" dirty="0" smtClean="0"/>
              <a:t>: Data vs. Layout</a:t>
            </a:r>
            <a:endParaRPr lang="en-US" dirty="0"/>
          </a:p>
        </p:txBody>
      </p:sp>
      <p:sp>
        <p:nvSpPr>
          <p:cNvPr id="3" name="Content Placeholder 2"/>
          <p:cNvSpPr>
            <a:spLocks noGrp="1"/>
          </p:cNvSpPr>
          <p:nvPr>
            <p:ph idx="1"/>
          </p:nvPr>
        </p:nvSpPr>
        <p:spPr>
          <a:xfrm>
            <a:off x="628650" y="2842460"/>
            <a:ext cx="7886700" cy="2647512"/>
          </a:xfrm>
        </p:spPr>
        <p:txBody>
          <a:bodyPr/>
          <a:lstStyle/>
          <a:p>
            <a:pPr marL="0" indent="0">
              <a:buNone/>
            </a:pPr>
            <a:r>
              <a:rPr lang="en-US" u="sng" dirty="0" smtClean="0"/>
              <a:t>Examples</a:t>
            </a:r>
          </a:p>
          <a:p>
            <a:pPr marL="0" indent="0">
              <a:buNone/>
            </a:pPr>
            <a:r>
              <a:rPr lang="en-US" i="1" dirty="0" smtClean="0"/>
              <a:t>Data and layout</a:t>
            </a:r>
          </a:p>
          <a:p>
            <a:pPr marL="0" indent="0">
              <a:buNone/>
            </a:pPr>
            <a:r>
              <a:rPr lang="en-US" dirty="0" smtClean="0">
                <a:hlinkClick r:id="rId3"/>
              </a:rPr>
              <a:t>http</a:t>
            </a:r>
            <a:r>
              <a:rPr lang="en-US" dirty="0">
                <a:hlinkClick r:id="rId3"/>
              </a:rPr>
              <a:t>://</a:t>
            </a:r>
            <a:r>
              <a:rPr lang="en-US" dirty="0" smtClean="0">
                <a:hlinkClick r:id="rId3"/>
              </a:rPr>
              <a:t>www.cityofranchocordova.org/government/city-council</a:t>
            </a:r>
            <a:endParaRPr lang="en-US" dirty="0" smtClean="0"/>
          </a:p>
          <a:p>
            <a:pPr marL="0" indent="0">
              <a:buNone/>
            </a:pPr>
            <a:r>
              <a:rPr lang="en-US" i="1" dirty="0" smtClean="0"/>
              <a:t>Layout</a:t>
            </a:r>
          </a:p>
          <a:p>
            <a:pPr marL="0" indent="0">
              <a:buNone/>
            </a:pPr>
            <a:r>
              <a:rPr lang="en-US" dirty="0">
                <a:hlinkClick r:id="rId4"/>
              </a:rPr>
              <a:t>http://</a:t>
            </a:r>
            <a:r>
              <a:rPr lang="en-US" dirty="0" smtClean="0">
                <a:hlinkClick r:id="rId4"/>
              </a:rPr>
              <a:t>www.cityofranchocordova.org/government/leadership-team</a:t>
            </a:r>
            <a:r>
              <a:rPr lang="en-US" dirty="0" smtClean="0"/>
              <a:t> </a:t>
            </a:r>
            <a:endParaRPr lang="en-US" dirty="0"/>
          </a:p>
          <a:p>
            <a:pPr marL="0" indent="0">
              <a:buNone/>
            </a:pPr>
            <a:endParaRPr lang="en-US" dirty="0" smtClean="0"/>
          </a:p>
        </p:txBody>
      </p:sp>
      <p:sp>
        <p:nvSpPr>
          <p:cNvPr id="8" name="Footer Placeholder 7"/>
          <p:cNvSpPr>
            <a:spLocks noGrp="1"/>
          </p:cNvSpPr>
          <p:nvPr>
            <p:ph type="ftr" sz="quarter" idx="11"/>
          </p:nvPr>
        </p:nvSpPr>
        <p:spPr/>
        <p:txBody>
          <a:bodyPr/>
          <a:lstStyle/>
          <a:p>
            <a:r>
              <a:rPr lang="en-US" dirty="0" smtClean="0">
                <a:hlinkClick r:id="rId5"/>
              </a:rPr>
              <a:t>https://www.w3.org/TR/WCAG20-TECHS/F49.html</a:t>
            </a:r>
            <a:r>
              <a:rPr lang="en-US" dirty="0" smtClean="0"/>
              <a:t> </a:t>
            </a:r>
            <a:endParaRPr lang="en-US" dirty="0"/>
          </a:p>
        </p:txBody>
      </p:sp>
      <p:sp>
        <p:nvSpPr>
          <p:cNvPr id="4" name="Slide Number Placeholder 3"/>
          <p:cNvSpPr>
            <a:spLocks noGrp="1"/>
          </p:cNvSpPr>
          <p:nvPr>
            <p:ph type="sldNum" sz="quarter" idx="12"/>
          </p:nvPr>
        </p:nvSpPr>
        <p:spPr/>
        <p:txBody>
          <a:bodyPr/>
          <a:lstStyle/>
          <a:p>
            <a:fld id="{B799E8BE-8203-E44E-B7B4-9A507008A52C}" type="slidenum">
              <a:rPr lang="en-US" smtClean="0"/>
              <a:t>33</a:t>
            </a:fld>
            <a:endParaRPr lang="en-US"/>
          </a:p>
        </p:txBody>
      </p:sp>
    </p:spTree>
    <p:extLst>
      <p:ext uri="{BB962C8B-B14F-4D97-AF65-F5344CB8AC3E}">
        <p14:creationId xmlns:p14="http://schemas.microsoft.com/office/powerpoint/2010/main" val="20209555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Tables</a:t>
            </a:r>
            <a:r>
              <a:rPr lang="en-US" dirty="0" smtClean="0"/>
              <a:t>: Data vs. Layout</a:t>
            </a:r>
            <a:endParaRPr lang="en-US" dirty="0"/>
          </a:p>
        </p:txBody>
      </p:sp>
      <p:pic>
        <p:nvPicPr>
          <p:cNvPr id="6" name="Picture 5"/>
          <p:cNvPicPr>
            <a:picLocks noChangeAspect="1"/>
          </p:cNvPicPr>
          <p:nvPr/>
        </p:nvPicPr>
        <p:blipFill>
          <a:blip r:embed="rId3"/>
          <a:stretch>
            <a:fillRect/>
          </a:stretch>
        </p:blipFill>
        <p:spPr>
          <a:xfrm>
            <a:off x="628650" y="1922116"/>
            <a:ext cx="3152050" cy="4003628"/>
          </a:xfrm>
          <a:prstGeom prst="rect">
            <a:avLst/>
          </a:prstGeom>
        </p:spPr>
      </p:pic>
      <p:pic>
        <p:nvPicPr>
          <p:cNvPr id="7" name="Picture 6"/>
          <p:cNvPicPr>
            <a:picLocks noChangeAspect="1"/>
          </p:cNvPicPr>
          <p:nvPr/>
        </p:nvPicPr>
        <p:blipFill>
          <a:blip r:embed="rId4"/>
          <a:stretch>
            <a:fillRect/>
          </a:stretch>
        </p:blipFill>
        <p:spPr>
          <a:xfrm>
            <a:off x="4834337" y="1879253"/>
            <a:ext cx="3025202" cy="4095599"/>
          </a:xfrm>
          <a:prstGeom prst="rect">
            <a:avLst/>
          </a:prstGeom>
        </p:spPr>
      </p:pic>
      <p:sp>
        <p:nvSpPr>
          <p:cNvPr id="8" name="Right Arrow 7"/>
          <p:cNvSpPr/>
          <p:nvPr/>
        </p:nvSpPr>
        <p:spPr>
          <a:xfrm>
            <a:off x="3696891" y="3568304"/>
            <a:ext cx="1243013" cy="105013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9" name="Footer Placeholder 3"/>
          <p:cNvSpPr>
            <a:spLocks noGrp="1"/>
          </p:cNvSpPr>
          <p:nvPr>
            <p:ph type="ftr" sz="quarter" idx="11"/>
          </p:nvPr>
        </p:nvSpPr>
        <p:spPr>
          <a:xfrm>
            <a:off x="4219506" y="6354308"/>
            <a:ext cx="3350536" cy="365125"/>
          </a:xfrm>
        </p:spPr>
        <p:txBody>
          <a:bodyPr/>
          <a:lstStyle/>
          <a:p>
            <a:pPr marL="0" indent="0" algn="r">
              <a:buNone/>
            </a:pPr>
            <a:r>
              <a:rPr lang="en-US" sz="1000" dirty="0">
                <a:solidFill>
                  <a:srgbClr val="26105C"/>
                </a:solidFill>
                <a:latin typeface="Tahoma"/>
              </a:rPr>
              <a:t>Accessibility and WCAG Lunch and Learn</a:t>
            </a:r>
          </a:p>
        </p:txBody>
      </p:sp>
      <p:sp>
        <p:nvSpPr>
          <p:cNvPr id="3" name="Slide Number Placeholder 2"/>
          <p:cNvSpPr>
            <a:spLocks noGrp="1"/>
          </p:cNvSpPr>
          <p:nvPr>
            <p:ph type="sldNum" sz="quarter" idx="12"/>
          </p:nvPr>
        </p:nvSpPr>
        <p:spPr/>
        <p:txBody>
          <a:bodyPr/>
          <a:lstStyle/>
          <a:p>
            <a:fld id="{B799E8BE-8203-E44E-B7B4-9A507008A52C}" type="slidenum">
              <a:rPr lang="en-US" smtClean="0"/>
              <a:t>34</a:t>
            </a:fld>
            <a:endParaRPr lang="en-US"/>
          </a:p>
        </p:txBody>
      </p:sp>
    </p:spTree>
    <p:extLst>
      <p:ext uri="{BB962C8B-B14F-4D97-AF65-F5344CB8AC3E}">
        <p14:creationId xmlns:p14="http://schemas.microsoft.com/office/powerpoint/2010/main" val="35697852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31" y="1098948"/>
            <a:ext cx="7886700" cy="994172"/>
          </a:xfrm>
        </p:spPr>
        <p:txBody>
          <a:bodyPr/>
          <a:lstStyle/>
          <a:p>
            <a:pPr algn="ctr"/>
            <a:r>
              <a:rPr lang="en-US" dirty="0"/>
              <a:t>5. Tables</a:t>
            </a:r>
            <a:r>
              <a:rPr lang="en-US" dirty="0" smtClean="0"/>
              <a:t>: Headers + Cell Associations</a:t>
            </a:r>
            <a:endParaRPr lang="en-US" dirty="0"/>
          </a:p>
        </p:txBody>
      </p:sp>
      <p:sp>
        <p:nvSpPr>
          <p:cNvPr id="3" name="Content Placeholder 2"/>
          <p:cNvSpPr>
            <a:spLocks noGrp="1"/>
          </p:cNvSpPr>
          <p:nvPr>
            <p:ph idx="1"/>
          </p:nvPr>
        </p:nvSpPr>
        <p:spPr>
          <a:xfrm>
            <a:off x="628650" y="2842460"/>
            <a:ext cx="7886700" cy="2647512"/>
          </a:xfrm>
        </p:spPr>
        <p:txBody>
          <a:bodyPr/>
          <a:lstStyle/>
          <a:p>
            <a:pPr marL="0" indent="0">
              <a:buNone/>
            </a:pPr>
            <a:r>
              <a:rPr lang="en-US" u="sng" dirty="0" smtClean="0"/>
              <a:t>Examples</a:t>
            </a:r>
            <a:endParaRPr lang="en-US" dirty="0" smtClean="0"/>
          </a:p>
          <a:p>
            <a:pPr marL="0" indent="0">
              <a:buNone/>
            </a:pPr>
            <a:r>
              <a:rPr lang="en-US" dirty="0" smtClean="0"/>
              <a:t>Human Resources</a:t>
            </a:r>
          </a:p>
          <a:p>
            <a:pPr marL="0" indent="0">
              <a:buNone/>
            </a:pPr>
            <a:r>
              <a:rPr lang="en-US" dirty="0">
                <a:hlinkClick r:id="rId3"/>
              </a:rPr>
              <a:t>http://</a:t>
            </a:r>
            <a:r>
              <a:rPr lang="en-US" dirty="0" smtClean="0">
                <a:hlinkClick r:id="rId3"/>
              </a:rPr>
              <a:t>www.cityofranchocordova.org/government/human-resources</a:t>
            </a:r>
            <a:endParaRPr lang="en-US" dirty="0" smtClean="0"/>
          </a:p>
          <a:p>
            <a:pPr marL="0" indent="0">
              <a:buNone/>
            </a:pPr>
            <a:r>
              <a:rPr lang="en-US" dirty="0" smtClean="0"/>
              <a:t>City Council</a:t>
            </a:r>
          </a:p>
          <a:p>
            <a:pPr marL="0" indent="0">
              <a:buNone/>
            </a:pPr>
            <a:r>
              <a:rPr lang="en-US" dirty="0">
                <a:hlinkClick r:id="rId4"/>
              </a:rPr>
              <a:t>http://www.cityofranchocordova.org/government/city-council</a:t>
            </a:r>
            <a:endParaRPr lang="en-US" dirty="0"/>
          </a:p>
          <a:p>
            <a:pPr marL="0" indent="0">
              <a:buNone/>
            </a:pPr>
            <a:r>
              <a:rPr lang="en-US" dirty="0" smtClean="0"/>
              <a:t> </a:t>
            </a:r>
          </a:p>
        </p:txBody>
      </p:sp>
      <p:sp>
        <p:nvSpPr>
          <p:cNvPr id="6" name="Title 1"/>
          <p:cNvSpPr txBox="1">
            <a:spLocks/>
          </p:cNvSpPr>
          <p:nvPr/>
        </p:nvSpPr>
        <p:spPr>
          <a:xfrm>
            <a:off x="735280" y="150404"/>
            <a:ext cx="7678662" cy="71024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800" b="1" kern="1200">
                <a:solidFill>
                  <a:schemeClr val="bg1"/>
                </a:solidFill>
                <a:latin typeface="Tahoma"/>
                <a:ea typeface="+mj-ea"/>
                <a:cs typeface="Tahoma"/>
              </a:defRPr>
            </a:lvl1pPr>
          </a:lstStyle>
          <a:p>
            <a:r>
              <a:rPr lang="en-US" dirty="0" smtClean="0"/>
              <a:t>5. Tables: Headers &amp; Cell Associations</a:t>
            </a:r>
            <a:endParaRPr lang="en-US" dirty="0"/>
          </a:p>
        </p:txBody>
      </p:sp>
      <p:sp>
        <p:nvSpPr>
          <p:cNvPr id="7" name="Footer Placeholder 3"/>
          <p:cNvSpPr>
            <a:spLocks noGrp="1"/>
          </p:cNvSpPr>
          <p:nvPr>
            <p:ph type="ftr" sz="quarter" idx="11"/>
          </p:nvPr>
        </p:nvSpPr>
        <p:spPr>
          <a:xfrm>
            <a:off x="4219506" y="6354308"/>
            <a:ext cx="3350536" cy="365125"/>
          </a:xfrm>
        </p:spPr>
        <p:txBody>
          <a:bodyPr/>
          <a:lstStyle/>
          <a:p>
            <a:pPr marL="0" indent="0" algn="r">
              <a:buNone/>
            </a:pPr>
            <a:r>
              <a:rPr lang="en-US" sz="1000" dirty="0">
                <a:solidFill>
                  <a:srgbClr val="26105C"/>
                </a:solidFill>
                <a:latin typeface="Tahoma"/>
              </a:rPr>
              <a:t>Accessibility and WCAG Lunch and Learn</a:t>
            </a:r>
          </a:p>
        </p:txBody>
      </p:sp>
      <p:sp>
        <p:nvSpPr>
          <p:cNvPr id="4" name="Slide Number Placeholder 3"/>
          <p:cNvSpPr>
            <a:spLocks noGrp="1"/>
          </p:cNvSpPr>
          <p:nvPr>
            <p:ph type="sldNum" sz="quarter" idx="12"/>
          </p:nvPr>
        </p:nvSpPr>
        <p:spPr/>
        <p:txBody>
          <a:bodyPr/>
          <a:lstStyle/>
          <a:p>
            <a:fld id="{B799E8BE-8203-E44E-B7B4-9A507008A52C}" type="slidenum">
              <a:rPr lang="en-US" smtClean="0"/>
              <a:t>35</a:t>
            </a:fld>
            <a:endParaRPr lang="en-US"/>
          </a:p>
        </p:txBody>
      </p:sp>
    </p:spTree>
    <p:extLst>
      <p:ext uri="{BB962C8B-B14F-4D97-AF65-F5344CB8AC3E}">
        <p14:creationId xmlns:p14="http://schemas.microsoft.com/office/powerpoint/2010/main" val="25296826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31" y="1098948"/>
            <a:ext cx="7886700" cy="994172"/>
          </a:xfrm>
        </p:spPr>
        <p:txBody>
          <a:bodyPr/>
          <a:lstStyle/>
          <a:p>
            <a:pPr algn="ctr"/>
            <a:r>
              <a:rPr lang="en-US" dirty="0" smtClean="0"/>
              <a:t>Tables: Summary Attribute</a:t>
            </a:r>
            <a:endParaRPr lang="en-US" dirty="0"/>
          </a:p>
        </p:txBody>
      </p:sp>
      <p:sp>
        <p:nvSpPr>
          <p:cNvPr id="3" name="Content Placeholder 2"/>
          <p:cNvSpPr>
            <a:spLocks noGrp="1"/>
          </p:cNvSpPr>
          <p:nvPr>
            <p:ph idx="1"/>
          </p:nvPr>
        </p:nvSpPr>
        <p:spPr>
          <a:xfrm>
            <a:off x="628650" y="2842460"/>
            <a:ext cx="7886700" cy="2647512"/>
          </a:xfrm>
        </p:spPr>
        <p:txBody>
          <a:bodyPr/>
          <a:lstStyle/>
          <a:p>
            <a:r>
              <a:rPr lang="en-US" dirty="0" smtClean="0"/>
              <a:t>Provide context</a:t>
            </a:r>
          </a:p>
          <a:p>
            <a:r>
              <a:rPr lang="en-US" dirty="0" smtClean="0"/>
              <a:t>Provide information on table navigation</a:t>
            </a:r>
          </a:p>
        </p:txBody>
      </p:sp>
      <p:sp>
        <p:nvSpPr>
          <p:cNvPr id="7" name="Footer Placeholder 6"/>
          <p:cNvSpPr>
            <a:spLocks noGrp="1"/>
          </p:cNvSpPr>
          <p:nvPr>
            <p:ph type="ftr" sz="quarter" idx="11"/>
          </p:nvPr>
        </p:nvSpPr>
        <p:spPr/>
        <p:txBody>
          <a:bodyPr/>
          <a:lstStyle/>
          <a:p>
            <a:r>
              <a:rPr lang="en-US" dirty="0" smtClean="0">
                <a:hlinkClick r:id="rId3"/>
              </a:rPr>
              <a:t>https://www.w3.org/TR/WCAG20-TECHS/H73.html</a:t>
            </a:r>
            <a:r>
              <a:rPr lang="en-US" dirty="0" smtClean="0"/>
              <a:t> </a:t>
            </a:r>
            <a:endParaRPr lang="en-US" dirty="0"/>
          </a:p>
        </p:txBody>
      </p:sp>
      <p:sp>
        <p:nvSpPr>
          <p:cNvPr id="6" name="Title 1"/>
          <p:cNvSpPr txBox="1">
            <a:spLocks/>
          </p:cNvSpPr>
          <p:nvPr/>
        </p:nvSpPr>
        <p:spPr>
          <a:xfrm>
            <a:off x="735280" y="150404"/>
            <a:ext cx="7678662" cy="71024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800" b="1" kern="1200">
                <a:solidFill>
                  <a:schemeClr val="bg1"/>
                </a:solidFill>
                <a:latin typeface="Tahoma"/>
                <a:ea typeface="+mj-ea"/>
                <a:cs typeface="Tahoma"/>
              </a:defRPr>
            </a:lvl1pPr>
          </a:lstStyle>
          <a:p>
            <a:r>
              <a:rPr lang="en-US" dirty="0" smtClean="0"/>
              <a:t>5. Tables: Summary Attribute</a:t>
            </a:r>
            <a:endParaRPr lang="en-US" dirty="0"/>
          </a:p>
        </p:txBody>
      </p:sp>
      <p:sp>
        <p:nvSpPr>
          <p:cNvPr id="4" name="Slide Number Placeholder 3"/>
          <p:cNvSpPr>
            <a:spLocks noGrp="1"/>
          </p:cNvSpPr>
          <p:nvPr>
            <p:ph type="sldNum" sz="quarter" idx="12"/>
          </p:nvPr>
        </p:nvSpPr>
        <p:spPr/>
        <p:txBody>
          <a:bodyPr/>
          <a:lstStyle/>
          <a:p>
            <a:fld id="{B799E8BE-8203-E44E-B7B4-9A507008A52C}" type="slidenum">
              <a:rPr lang="en-US" smtClean="0"/>
              <a:t>36</a:t>
            </a:fld>
            <a:endParaRPr lang="en-US"/>
          </a:p>
        </p:txBody>
      </p:sp>
    </p:spTree>
    <p:extLst>
      <p:ext uri="{BB962C8B-B14F-4D97-AF65-F5344CB8AC3E}">
        <p14:creationId xmlns:p14="http://schemas.microsoft.com/office/powerpoint/2010/main" val="13872315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46" y="863765"/>
            <a:ext cx="7886700" cy="994172"/>
          </a:xfrm>
        </p:spPr>
        <p:txBody>
          <a:bodyPr/>
          <a:lstStyle/>
          <a:p>
            <a:pPr algn="ctr"/>
            <a:r>
              <a:rPr lang="en-US" dirty="0" smtClean="0"/>
              <a:t>6. iframes</a:t>
            </a:r>
            <a:endParaRPr lang="en-US" dirty="0"/>
          </a:p>
        </p:txBody>
      </p:sp>
      <p:sp>
        <p:nvSpPr>
          <p:cNvPr id="3" name="Content Placeholder 2"/>
          <p:cNvSpPr>
            <a:spLocks noGrp="1"/>
          </p:cNvSpPr>
          <p:nvPr>
            <p:ph idx="1"/>
          </p:nvPr>
        </p:nvSpPr>
        <p:spPr>
          <a:xfrm>
            <a:off x="380308" y="1869828"/>
            <a:ext cx="4498523" cy="2400366"/>
          </a:xfrm>
        </p:spPr>
        <p:txBody>
          <a:bodyPr>
            <a:normAutofit fontScale="92500" lnSpcReduction="20000"/>
          </a:bodyPr>
          <a:lstStyle/>
          <a:p>
            <a:pPr marL="0" indent="0">
              <a:buNone/>
            </a:pPr>
            <a:r>
              <a:rPr lang="en-US" b="1" dirty="0"/>
              <a:t>1. Go</a:t>
            </a:r>
            <a:r>
              <a:rPr lang="en-US" dirty="0"/>
              <a:t> </a:t>
            </a:r>
            <a:r>
              <a:rPr lang="en-US" sz="1500" dirty="0"/>
              <a:t>to </a:t>
            </a:r>
            <a:r>
              <a:rPr lang="en-US" sz="1500" i="1" dirty="0"/>
              <a:t>Help</a:t>
            </a:r>
            <a:r>
              <a:rPr lang="en-US" sz="1500" dirty="0"/>
              <a:t> &gt; </a:t>
            </a:r>
            <a:r>
              <a:rPr lang="en-US" sz="1500" i="1" dirty="0"/>
              <a:t>Online Reference</a:t>
            </a:r>
            <a:r>
              <a:rPr lang="en-US" sz="1500" dirty="0"/>
              <a:t> &gt; </a:t>
            </a:r>
            <a:r>
              <a:rPr lang="en-US" sz="1500" i="1" dirty="0"/>
              <a:t>Search:</a:t>
            </a:r>
            <a:r>
              <a:rPr lang="en-US" sz="1500" dirty="0"/>
              <a:t> “iframe”</a:t>
            </a:r>
          </a:p>
          <a:p>
            <a:pPr>
              <a:buAutoNum type="arabicPeriod"/>
            </a:pPr>
            <a:endParaRPr lang="en-US" sz="1500" dirty="0"/>
          </a:p>
          <a:p>
            <a:pPr marL="0" indent="0">
              <a:buNone/>
            </a:pPr>
            <a:r>
              <a:rPr lang="en-US" b="1" dirty="0"/>
              <a:t>2. Paste </a:t>
            </a:r>
            <a:r>
              <a:rPr lang="en-US" sz="1500" dirty="0"/>
              <a:t>the following code into the "HTML View“</a:t>
            </a:r>
          </a:p>
          <a:p>
            <a:pPr marL="0" indent="0">
              <a:buNone/>
            </a:pPr>
            <a:endParaRPr lang="en-US" sz="1500" dirty="0"/>
          </a:p>
          <a:p>
            <a:pPr marL="0" indent="0">
              <a:buNone/>
            </a:pPr>
            <a:r>
              <a:rPr lang="en-US" b="1" dirty="0"/>
              <a:t>3. Replace</a:t>
            </a:r>
            <a:r>
              <a:rPr lang="en-US" sz="1500" dirty="0"/>
              <a:t> the RED URL with the 3rd Party URL you are trying to integrate in addition to the desired title of the </a:t>
            </a:r>
            <a:r>
              <a:rPr lang="en-US" sz="1500" dirty="0" err="1"/>
              <a:t>iFrame</a:t>
            </a:r>
            <a:endParaRPr lang="en-US" sz="1500" dirty="0"/>
          </a:p>
          <a:p>
            <a:pPr marL="0" indent="0">
              <a:buNone/>
            </a:pPr>
            <a:endParaRPr lang="en-US" sz="1500" dirty="0"/>
          </a:p>
          <a:p>
            <a:pPr marL="0" indent="0">
              <a:buNone/>
            </a:pPr>
            <a:r>
              <a:rPr lang="en-US" b="1" dirty="0"/>
              <a:t>4. Adjust</a:t>
            </a:r>
            <a:r>
              <a:rPr lang="en-US" sz="1500" b="1" dirty="0"/>
              <a:t> </a:t>
            </a:r>
            <a:r>
              <a:rPr lang="en-US" sz="1500" dirty="0"/>
              <a:t>the "height" value highlighted in red below to accommodate the size of the integrated frame as needed</a:t>
            </a:r>
          </a:p>
        </p:txBody>
      </p:sp>
      <p:sp>
        <p:nvSpPr>
          <p:cNvPr id="7" name="Footer Placeholder 6"/>
          <p:cNvSpPr>
            <a:spLocks noGrp="1"/>
          </p:cNvSpPr>
          <p:nvPr>
            <p:ph type="ftr" sz="quarter" idx="11"/>
          </p:nvPr>
        </p:nvSpPr>
        <p:spPr>
          <a:xfrm>
            <a:off x="2843893" y="5645861"/>
            <a:ext cx="3086100" cy="273844"/>
          </a:xfrm>
        </p:spPr>
        <p:txBody>
          <a:bodyPr/>
          <a:lstStyle/>
          <a:p>
            <a:r>
              <a:rPr lang="en-US" dirty="0" smtClean="0">
                <a:hlinkClick r:id="rId3"/>
              </a:rPr>
              <a:t>https://www.w3.org/TR/WCAG20-TECHS/H73.html</a:t>
            </a:r>
            <a:r>
              <a:rPr lang="en-US" dirty="0" smtClean="0"/>
              <a:t> </a:t>
            </a:r>
            <a:endParaRPr lang="en-US" dirty="0"/>
          </a:p>
        </p:txBody>
      </p:sp>
      <p:pic>
        <p:nvPicPr>
          <p:cNvPr id="1026" name="Picture 2" descr="https://vmc.visioninternet.com/FileCenter/Images/5_Misc/3rd%20Party/ifram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4292" y="1852894"/>
            <a:ext cx="3871086" cy="279909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1162050" y="4705623"/>
            <a:ext cx="7843328" cy="935494"/>
          </a:xfrm>
          <a:prstGeom prst="rect">
            <a:avLst/>
          </a:prstGeom>
          <a:noFill/>
          <a:ln w="47625">
            <a:solidFill>
              <a:schemeClr val="accent1">
                <a:lumMod val="60000"/>
                <a:lumOff val="40000"/>
              </a:schemeClr>
            </a:solidFill>
          </a:ln>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25" dirty="0">
                <a:solidFill>
                  <a:srgbClr val="002060"/>
                </a:solidFill>
              </a:rPr>
              <a:t>&lt;IFRAME title="</a:t>
            </a:r>
            <a:r>
              <a:rPr lang="en-US" sz="1425" dirty="0">
                <a:solidFill>
                  <a:srgbClr val="C00000"/>
                </a:solidFill>
              </a:rPr>
              <a:t>This is the title</a:t>
            </a:r>
            <a:r>
              <a:rPr lang="en-US" sz="1425" dirty="0">
                <a:solidFill>
                  <a:srgbClr val="002060"/>
                </a:solidFill>
              </a:rPr>
              <a:t>" style="width: 100%; height: 1000px; margin: 0; outline: none" </a:t>
            </a:r>
            <a:r>
              <a:rPr lang="en-US" sz="1425" dirty="0" err="1">
                <a:solidFill>
                  <a:srgbClr val="002060"/>
                </a:solidFill>
              </a:rPr>
              <a:t>src</a:t>
            </a:r>
            <a:r>
              <a:rPr lang="en-US" sz="1425" dirty="0">
                <a:solidFill>
                  <a:srgbClr val="002060"/>
                </a:solidFill>
              </a:rPr>
              <a:t>="</a:t>
            </a:r>
            <a:r>
              <a:rPr lang="en-US" sz="1425" dirty="0">
                <a:solidFill>
                  <a:srgbClr val="C00000"/>
                </a:solidFill>
              </a:rPr>
              <a:t>http://www.INSERT3RDPARTYURLHERE.com</a:t>
            </a:r>
            <a:r>
              <a:rPr lang="en-US" sz="1425" dirty="0">
                <a:solidFill>
                  <a:srgbClr val="002060"/>
                </a:solidFill>
              </a:rPr>
              <a:t>" &gt;Your browser does not support inline frames.&lt;</a:t>
            </a:r>
            <a:r>
              <a:rPr lang="en-US" sz="1425" dirty="0" err="1">
                <a:solidFill>
                  <a:srgbClr val="002060"/>
                </a:solidFill>
              </a:rPr>
              <a:t>br</a:t>
            </a:r>
            <a:r>
              <a:rPr lang="en-US" sz="1425" dirty="0">
                <a:solidFill>
                  <a:srgbClr val="002060"/>
                </a:solidFill>
              </a:rPr>
              <a:t> /&gt;&lt;</a:t>
            </a:r>
            <a:r>
              <a:rPr lang="en-US" sz="1425" dirty="0" err="1">
                <a:solidFill>
                  <a:srgbClr val="002060"/>
                </a:solidFill>
              </a:rPr>
              <a:t>br</a:t>
            </a:r>
            <a:r>
              <a:rPr lang="en-US" sz="1425" dirty="0">
                <a:solidFill>
                  <a:srgbClr val="002060"/>
                </a:solidFill>
              </a:rPr>
              <a:t> /&gt; Please visit &lt;a </a:t>
            </a:r>
            <a:r>
              <a:rPr lang="en-US" sz="1425" dirty="0" err="1">
                <a:solidFill>
                  <a:srgbClr val="002060"/>
                </a:solidFill>
              </a:rPr>
              <a:t>href</a:t>
            </a:r>
            <a:r>
              <a:rPr lang="en-US" sz="1425" dirty="0">
                <a:solidFill>
                  <a:srgbClr val="002060"/>
                </a:solidFill>
              </a:rPr>
              <a:t>="</a:t>
            </a:r>
            <a:r>
              <a:rPr lang="en-US" sz="1425" dirty="0">
                <a:solidFill>
                  <a:srgbClr val="C00000"/>
                </a:solidFill>
              </a:rPr>
              <a:t>http://www.INSERT3RDPARTYURLHERE.com</a:t>
            </a:r>
            <a:r>
              <a:rPr lang="en-US" sz="1425" dirty="0">
                <a:solidFill>
                  <a:srgbClr val="002060"/>
                </a:solidFill>
              </a:rPr>
              <a:t>" target="_blank"&gt;</a:t>
            </a:r>
            <a:r>
              <a:rPr lang="en-US" sz="1425" dirty="0">
                <a:solidFill>
                  <a:srgbClr val="C00000"/>
                </a:solidFill>
              </a:rPr>
              <a:t> http://www.INSERT3RDPARTYURLHERE.com</a:t>
            </a:r>
            <a:r>
              <a:rPr lang="en-US" sz="1425" dirty="0">
                <a:solidFill>
                  <a:srgbClr val="002060"/>
                </a:solidFill>
              </a:rPr>
              <a:t> &lt;/a&gt;&lt;/IFRAME&gt;</a:t>
            </a:r>
          </a:p>
        </p:txBody>
      </p:sp>
      <p:sp>
        <p:nvSpPr>
          <p:cNvPr id="4" name="Rectangle 3"/>
          <p:cNvSpPr/>
          <p:nvPr/>
        </p:nvSpPr>
        <p:spPr>
          <a:xfrm>
            <a:off x="5050972" y="2207078"/>
            <a:ext cx="3853543" cy="435429"/>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9" name="Straight Arrow Connector 8"/>
          <p:cNvCxnSpPr>
            <a:stCxn id="4" idx="2"/>
          </p:cNvCxnSpPr>
          <p:nvPr/>
        </p:nvCxnSpPr>
        <p:spPr>
          <a:xfrm>
            <a:off x="6977743" y="2642508"/>
            <a:ext cx="13607" cy="2063116"/>
          </a:xfrm>
          <a:prstGeom prst="straightConnector1">
            <a:avLst/>
          </a:prstGeom>
          <a:ln w="762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735280" y="150404"/>
            <a:ext cx="7678662" cy="71024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800" b="1" kern="1200">
                <a:solidFill>
                  <a:schemeClr val="bg1"/>
                </a:solidFill>
                <a:latin typeface="Tahoma"/>
                <a:ea typeface="+mj-ea"/>
                <a:cs typeface="Tahoma"/>
              </a:defRPr>
            </a:lvl1pPr>
          </a:lstStyle>
          <a:p>
            <a:r>
              <a:rPr lang="en-US" dirty="0" smtClean="0"/>
              <a:t>6. iframes</a:t>
            </a:r>
            <a:endParaRPr lang="en-US" dirty="0"/>
          </a:p>
        </p:txBody>
      </p:sp>
      <p:sp>
        <p:nvSpPr>
          <p:cNvPr id="11" name="Footer Placeholder 3"/>
          <p:cNvSpPr txBox="1">
            <a:spLocks/>
          </p:cNvSpPr>
          <p:nvPr/>
        </p:nvSpPr>
        <p:spPr>
          <a:xfrm>
            <a:off x="4219506" y="6354308"/>
            <a:ext cx="3350536" cy="365125"/>
          </a:xfrm>
          <a:prstGeom prst="rect">
            <a:avLst/>
          </a:prstGeom>
        </p:spPr>
        <p:txBody>
          <a:bodyPr vert="horz" lIns="91440" tIns="45720" rIns="91440" bIns="45720" rtlCol="0" anchor="t"/>
          <a:lstStyle>
            <a:defPPr>
              <a:defRPr lang="en-US"/>
            </a:defPPr>
            <a:lvl1pPr marL="0" algn="r" defTabSz="457200" rtl="0" eaLnBrk="1" latinLnBrk="0" hangingPunct="1">
              <a:defRPr sz="1000" kern="1200">
                <a:solidFill>
                  <a:srgbClr val="26105C"/>
                </a:solidFill>
                <a:latin typeface="Tahoma"/>
                <a:ea typeface="+mn-ea"/>
                <a:cs typeface="Tahom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Accessibility and WCAG Lunch and Learn</a:t>
            </a:r>
            <a:endParaRPr lang="en-US" dirty="0"/>
          </a:p>
        </p:txBody>
      </p:sp>
      <p:sp>
        <p:nvSpPr>
          <p:cNvPr id="6" name="Slide Number Placeholder 5"/>
          <p:cNvSpPr>
            <a:spLocks noGrp="1"/>
          </p:cNvSpPr>
          <p:nvPr>
            <p:ph type="sldNum" sz="quarter" idx="12"/>
          </p:nvPr>
        </p:nvSpPr>
        <p:spPr/>
        <p:txBody>
          <a:bodyPr/>
          <a:lstStyle/>
          <a:p>
            <a:fld id="{B799E8BE-8203-E44E-B7B4-9A507008A52C}" type="slidenum">
              <a:rPr lang="en-US" smtClean="0"/>
              <a:t>37</a:t>
            </a:fld>
            <a:endParaRPr lang="en-US"/>
          </a:p>
        </p:txBody>
      </p:sp>
    </p:spTree>
    <p:extLst>
      <p:ext uri="{BB962C8B-B14F-4D97-AF65-F5344CB8AC3E}">
        <p14:creationId xmlns:p14="http://schemas.microsoft.com/office/powerpoint/2010/main" val="15572063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31" y="1098948"/>
            <a:ext cx="7886700" cy="994172"/>
          </a:xfrm>
        </p:spPr>
        <p:txBody>
          <a:bodyPr/>
          <a:lstStyle/>
          <a:p>
            <a:pPr algn="ctr"/>
            <a:r>
              <a:rPr lang="en-US" dirty="0" smtClean="0"/>
              <a:t>7. Page Language</a:t>
            </a:r>
            <a:endParaRPr lang="en-US" dirty="0"/>
          </a:p>
        </p:txBody>
      </p:sp>
      <p:sp>
        <p:nvSpPr>
          <p:cNvPr id="3" name="Content Placeholder 2"/>
          <p:cNvSpPr>
            <a:spLocks noGrp="1"/>
          </p:cNvSpPr>
          <p:nvPr>
            <p:ph idx="1"/>
          </p:nvPr>
        </p:nvSpPr>
        <p:spPr>
          <a:xfrm>
            <a:off x="628650" y="2007839"/>
            <a:ext cx="7886700" cy="3482134"/>
          </a:xfrm>
        </p:spPr>
        <p:txBody>
          <a:bodyPr/>
          <a:lstStyle/>
          <a:p>
            <a:r>
              <a:rPr lang="en-US" dirty="0" smtClean="0"/>
              <a:t>When creating a page in a different language, it’s necessary to change the page language in the page settings:</a:t>
            </a:r>
          </a:p>
        </p:txBody>
      </p:sp>
      <p:sp>
        <p:nvSpPr>
          <p:cNvPr id="7" name="Footer Placeholder 6"/>
          <p:cNvSpPr>
            <a:spLocks noGrp="1"/>
          </p:cNvSpPr>
          <p:nvPr>
            <p:ph type="ftr" sz="quarter" idx="11"/>
          </p:nvPr>
        </p:nvSpPr>
        <p:spPr/>
        <p:txBody>
          <a:bodyPr/>
          <a:lstStyle/>
          <a:p>
            <a:r>
              <a:rPr lang="en-US" dirty="0" smtClean="0">
                <a:hlinkClick r:id="rId3"/>
              </a:rPr>
              <a:t>https://www.w3.org/TR/WCAG20-TECHS/H73.html</a:t>
            </a:r>
            <a:r>
              <a:rPr lang="en-US" dirty="0" smtClean="0"/>
              <a:t> </a:t>
            </a:r>
            <a:endParaRPr lang="en-US" dirty="0"/>
          </a:p>
        </p:txBody>
      </p:sp>
      <p:pic>
        <p:nvPicPr>
          <p:cNvPr id="6" name="Picture 5"/>
          <p:cNvPicPr>
            <a:picLocks noChangeAspect="1"/>
          </p:cNvPicPr>
          <p:nvPr/>
        </p:nvPicPr>
        <p:blipFill>
          <a:blip r:embed="rId4"/>
          <a:stretch>
            <a:fillRect/>
          </a:stretch>
        </p:blipFill>
        <p:spPr>
          <a:xfrm>
            <a:off x="1000316" y="2718850"/>
            <a:ext cx="7703832" cy="2771122"/>
          </a:xfrm>
          <a:prstGeom prst="rect">
            <a:avLst/>
          </a:prstGeom>
        </p:spPr>
      </p:pic>
      <p:sp>
        <p:nvSpPr>
          <p:cNvPr id="8" name="Title 1"/>
          <p:cNvSpPr txBox="1">
            <a:spLocks/>
          </p:cNvSpPr>
          <p:nvPr/>
        </p:nvSpPr>
        <p:spPr>
          <a:xfrm>
            <a:off x="735280" y="150404"/>
            <a:ext cx="7678662" cy="71024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800" b="1" kern="1200">
                <a:solidFill>
                  <a:schemeClr val="bg1"/>
                </a:solidFill>
                <a:latin typeface="Tahoma"/>
                <a:ea typeface="+mj-ea"/>
                <a:cs typeface="Tahoma"/>
              </a:defRPr>
            </a:lvl1pPr>
          </a:lstStyle>
          <a:p>
            <a:r>
              <a:rPr lang="en-US" dirty="0" smtClean="0"/>
              <a:t>7. Page Language</a:t>
            </a:r>
            <a:endParaRPr lang="en-US" dirty="0"/>
          </a:p>
        </p:txBody>
      </p:sp>
      <p:sp>
        <p:nvSpPr>
          <p:cNvPr id="4" name="Slide Number Placeholder 3"/>
          <p:cNvSpPr>
            <a:spLocks noGrp="1"/>
          </p:cNvSpPr>
          <p:nvPr>
            <p:ph type="sldNum" sz="quarter" idx="12"/>
          </p:nvPr>
        </p:nvSpPr>
        <p:spPr/>
        <p:txBody>
          <a:bodyPr/>
          <a:lstStyle/>
          <a:p>
            <a:fld id="{B799E8BE-8203-E44E-B7B4-9A507008A52C}" type="slidenum">
              <a:rPr lang="en-US" smtClean="0"/>
              <a:t>38</a:t>
            </a:fld>
            <a:endParaRPr lang="en-US"/>
          </a:p>
        </p:txBody>
      </p:sp>
    </p:spTree>
    <p:extLst>
      <p:ext uri="{BB962C8B-B14F-4D97-AF65-F5344CB8AC3E}">
        <p14:creationId xmlns:p14="http://schemas.microsoft.com/office/powerpoint/2010/main" val="20297138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2FDAB6-CBA2-3245-AFD9-79F5F584E3AA}" type="slidenum">
              <a:rPr lang="en-US" smtClean="0"/>
              <a:t>39</a:t>
            </a:fld>
            <a:endParaRPr lang="en-US"/>
          </a:p>
        </p:txBody>
      </p:sp>
    </p:spTree>
    <p:extLst>
      <p:ext uri="{BB962C8B-B14F-4D97-AF65-F5344CB8AC3E}">
        <p14:creationId xmlns:p14="http://schemas.microsoft.com/office/powerpoint/2010/main" val="2941399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BCCB0638-65B7-45EB-B5A9-C44FA6ED099C}" type="slidenum">
              <a:rPr lang="en-US" smtClean="0"/>
              <a:t>4</a:t>
            </a:fld>
            <a:endParaRPr lang="en-US"/>
          </a:p>
        </p:txBody>
      </p:sp>
      <p:sp>
        <p:nvSpPr>
          <p:cNvPr id="6" name="Content Placeholder 2"/>
          <p:cNvSpPr txBox="1">
            <a:spLocks/>
          </p:cNvSpPr>
          <p:nvPr/>
        </p:nvSpPr>
        <p:spPr>
          <a:xfrm>
            <a:off x="735280" y="1470616"/>
            <a:ext cx="795152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solidFill>
                <a:latin typeface="Avenir-Light" pitchFamily="34" charset="0"/>
                <a:ea typeface="+mn-ea"/>
                <a:cs typeface="Tahoma"/>
              </a:defRPr>
            </a:lvl1pPr>
            <a:lvl2pPr marL="742950" indent="-285750" algn="l" defTabSz="457200" rtl="0" eaLnBrk="1" latinLnBrk="0" hangingPunct="1">
              <a:spcBef>
                <a:spcPct val="20000"/>
              </a:spcBef>
              <a:buFontTx/>
              <a:buBlip>
                <a:blip r:embed="rId3"/>
              </a:buBlip>
              <a:defRPr sz="1800" b="0" kern="1200">
                <a:solidFill>
                  <a:schemeClr val="tx1"/>
                </a:solidFill>
                <a:latin typeface="Avenir-Light" pitchFamily="34" charset="0"/>
                <a:ea typeface="+mn-ea"/>
                <a:cs typeface="Tahoma"/>
              </a:defRPr>
            </a:lvl2pPr>
            <a:lvl3pPr marL="1143000" indent="-228600" algn="l" defTabSz="457200" rtl="0" eaLnBrk="1" latinLnBrk="0" hangingPunct="1">
              <a:spcBef>
                <a:spcPct val="20000"/>
              </a:spcBef>
              <a:buFontTx/>
              <a:buBlip>
                <a:blip r:embed="rId3"/>
              </a:buBlip>
              <a:defRPr sz="1800" b="0" kern="1200">
                <a:solidFill>
                  <a:schemeClr val="tx1"/>
                </a:solidFill>
                <a:latin typeface="Avenir-Light" pitchFamily="34" charset="0"/>
                <a:ea typeface="+mn-ea"/>
                <a:cs typeface="Tahoma"/>
              </a:defRPr>
            </a:lvl3pPr>
            <a:lvl4pPr marL="1600200" indent="-228600" algn="l" defTabSz="457200" rtl="0" eaLnBrk="1" latinLnBrk="0" hangingPunct="1">
              <a:spcBef>
                <a:spcPct val="20000"/>
              </a:spcBef>
              <a:buFontTx/>
              <a:buBlip>
                <a:blip r:embed="rId3"/>
              </a:buBlip>
              <a:defRPr sz="1800" b="0" kern="1200">
                <a:solidFill>
                  <a:schemeClr val="tx1"/>
                </a:solidFill>
                <a:latin typeface="Avenir-Light" pitchFamily="34" charset="0"/>
                <a:ea typeface="+mn-ea"/>
                <a:cs typeface="Tahoma"/>
              </a:defRPr>
            </a:lvl4pPr>
            <a:lvl5pPr marL="2057400" indent="-228600" algn="l" defTabSz="457200" rtl="0" eaLnBrk="1" latinLnBrk="0" hangingPunct="1">
              <a:spcBef>
                <a:spcPct val="20000"/>
              </a:spcBef>
              <a:buFontTx/>
              <a:buBlip>
                <a:blip r:embed="rId3"/>
              </a:buBlip>
              <a:defRPr sz="1800" b="0" kern="1200">
                <a:solidFill>
                  <a:schemeClr val="tx1"/>
                </a:solidFill>
                <a:latin typeface="Avenir-Light" pitchFamily="34" charset="0"/>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Accessibility is:</a:t>
            </a:r>
          </a:p>
          <a:p>
            <a:pPr marL="514350" indent="-514350">
              <a:buFont typeface="+mj-lt"/>
              <a:buAutoNum type="alphaLcParenR"/>
            </a:pPr>
            <a:r>
              <a:rPr lang="en-US" dirty="0">
                <a:latin typeface="Tahoma" panose="020B0604030504040204" pitchFamily="34" charset="0"/>
                <a:ea typeface="Tahoma" panose="020B0604030504040204" pitchFamily="34" charset="0"/>
                <a:cs typeface="Tahoma" panose="020B0604030504040204" pitchFamily="34" charset="0"/>
              </a:rPr>
              <a:t>good design</a:t>
            </a:r>
          </a:p>
          <a:p>
            <a:pPr marL="514350" indent="-514350">
              <a:buFont typeface="+mj-lt"/>
              <a:buAutoNum type="alphaLcParenR"/>
            </a:pPr>
            <a:r>
              <a:rPr lang="en-US" dirty="0">
                <a:latin typeface="Tahoma" panose="020B0604030504040204" pitchFamily="34" charset="0"/>
                <a:ea typeface="Tahoma" panose="020B0604030504040204" pitchFamily="34" charset="0"/>
                <a:cs typeface="Tahoma" panose="020B0604030504040204" pitchFamily="34" charset="0"/>
              </a:rPr>
              <a:t>simplicity</a:t>
            </a:r>
          </a:p>
          <a:p>
            <a:pPr marL="514350" indent="-514350">
              <a:buFont typeface="+mj-lt"/>
              <a:buAutoNum type="alphaLcParenR"/>
            </a:pPr>
            <a:r>
              <a:rPr lang="en-US" dirty="0">
                <a:latin typeface="Tahoma" panose="020B0604030504040204" pitchFamily="34" charset="0"/>
                <a:ea typeface="Tahoma" panose="020B0604030504040204" pitchFamily="34" charset="0"/>
                <a:cs typeface="Tahoma" panose="020B0604030504040204" pitchFamily="34" charset="0"/>
              </a:rPr>
              <a:t>empathy for others</a:t>
            </a:r>
          </a:p>
          <a:p>
            <a:pPr marL="514350" indent="-514350">
              <a:buFont typeface="+mj-lt"/>
              <a:buAutoNum type="alphaLcParenR"/>
            </a:pPr>
            <a:r>
              <a:rPr lang="en-US" dirty="0">
                <a:latin typeface="Tahoma" panose="020B0604030504040204" pitchFamily="34" charset="0"/>
                <a:ea typeface="Tahoma" panose="020B0604030504040204" pitchFamily="34" charset="0"/>
                <a:cs typeface="Tahoma" panose="020B0604030504040204" pitchFamily="34" charset="0"/>
              </a:rPr>
              <a:t>usability</a:t>
            </a:r>
          </a:p>
          <a:p>
            <a:pPr marL="514350" indent="-514350">
              <a:buFont typeface="+mj-lt"/>
              <a:buAutoNum type="alphaLcParenR"/>
            </a:pPr>
            <a:r>
              <a:rPr lang="en-US" dirty="0">
                <a:latin typeface="Tahoma" panose="020B0604030504040204" pitchFamily="34" charset="0"/>
                <a:ea typeface="Tahoma" panose="020B0604030504040204" pitchFamily="34" charset="0"/>
                <a:cs typeface="Tahoma" panose="020B0604030504040204" pitchFamily="34" charset="0"/>
              </a:rPr>
              <a:t>the </a:t>
            </a:r>
            <a:r>
              <a:rPr lang="en-US" dirty="0" smtClean="0">
                <a:latin typeface="Tahoma" panose="020B0604030504040204" pitchFamily="34" charset="0"/>
                <a:ea typeface="Tahoma" panose="020B0604030504040204" pitchFamily="34" charset="0"/>
                <a:cs typeface="Tahoma" panose="020B0604030504040204" pitchFamily="34" charset="0"/>
              </a:rPr>
              <a:t>law</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32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All of the above</a:t>
            </a:r>
            <a:endParaRPr lang="en-US" sz="32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marL="0" indent="0">
              <a:buFont typeface="Arial"/>
              <a:buNone/>
            </a:pPr>
            <a:endParaRPr lang="en-US" dirty="0" smtClean="0"/>
          </a:p>
          <a:p>
            <a:pPr marL="0" indent="0">
              <a:buFont typeface="Arial"/>
              <a:buNone/>
            </a:pPr>
            <a:endParaRPr lang="en-US" dirty="0" smtClean="0"/>
          </a:p>
          <a:p>
            <a:pPr lvl="1"/>
            <a:endParaRPr lang="en-US" dirty="0" smtClean="0"/>
          </a:p>
        </p:txBody>
      </p:sp>
      <p:sp>
        <p:nvSpPr>
          <p:cNvPr id="10" name="Title 1"/>
          <p:cNvSpPr>
            <a:spLocks noGrp="1"/>
          </p:cNvSpPr>
          <p:nvPr>
            <p:ph type="title"/>
          </p:nvPr>
        </p:nvSpPr>
        <p:spPr>
          <a:xfrm>
            <a:off x="735280" y="150404"/>
            <a:ext cx="7678662" cy="710241"/>
          </a:xfrm>
        </p:spPr>
        <p:txBody>
          <a:bodyPr>
            <a:normAutofit/>
          </a:bodyPr>
          <a:lstStyle/>
          <a:p>
            <a:r>
              <a:rPr lang="en-US"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What is accessibility?</a:t>
            </a:r>
            <a:endParaRPr lang="en-US"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Footer Placeholder 3"/>
          <p:cNvSpPr>
            <a:spLocks noGrp="1"/>
          </p:cNvSpPr>
          <p:nvPr>
            <p:ph type="ftr" sz="quarter" idx="11"/>
          </p:nvPr>
        </p:nvSpPr>
        <p:spPr>
          <a:xfrm>
            <a:off x="4219506" y="6354308"/>
            <a:ext cx="3350536" cy="365125"/>
          </a:xfrm>
        </p:spPr>
        <p:txBody>
          <a:bodyPr/>
          <a:lstStyle/>
          <a:p>
            <a:pPr marL="0" indent="0" algn="r">
              <a:buNone/>
            </a:pPr>
            <a:r>
              <a:rPr lang="en-US" sz="1000" dirty="0">
                <a:solidFill>
                  <a:srgbClr val="26105C"/>
                </a:solidFill>
                <a:latin typeface="Tahoma"/>
              </a:rPr>
              <a:t>Accessibility and WCAG Lunch and Learn</a:t>
            </a:r>
          </a:p>
        </p:txBody>
      </p:sp>
    </p:spTree>
    <p:extLst>
      <p:ext uri="{BB962C8B-B14F-4D97-AF65-F5344CB8AC3E}">
        <p14:creationId xmlns:p14="http://schemas.microsoft.com/office/powerpoint/2010/main" val="157132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 can customers do to ensure accessibility?</a:t>
            </a:r>
            <a:endParaRPr lang="en-US" dirty="0"/>
          </a:p>
        </p:txBody>
      </p:sp>
      <p:sp>
        <p:nvSpPr>
          <p:cNvPr id="3" name="Content Placeholder 2"/>
          <p:cNvSpPr>
            <a:spLocks noGrp="1"/>
          </p:cNvSpPr>
          <p:nvPr>
            <p:ph idx="1"/>
          </p:nvPr>
        </p:nvSpPr>
        <p:spPr/>
        <p:txBody>
          <a:bodyPr>
            <a:noAutofit/>
          </a:bodyPr>
          <a:lstStyle/>
          <a:p>
            <a:pPr marL="0" indent="0">
              <a:buNone/>
            </a:pPr>
            <a:r>
              <a:rPr lang="en-US" b="1" dirty="0" smtClean="0"/>
              <a:t>For all new projects, best practice is to add </a:t>
            </a:r>
            <a:r>
              <a:rPr lang="en-US" b="1" dirty="0"/>
              <a:t>a website accessibility statement to the website </a:t>
            </a:r>
          </a:p>
          <a:p>
            <a:pPr marL="457200" lvl="1" indent="0">
              <a:buNone/>
            </a:pPr>
            <a:endParaRPr lang="en-US" dirty="0" smtClean="0"/>
          </a:p>
          <a:p>
            <a:endParaRPr lang="en-US" dirty="0"/>
          </a:p>
          <a:p>
            <a:pPr marL="0" indent="0">
              <a:buNone/>
            </a:pPr>
            <a:r>
              <a:rPr lang="en-US" b="1" dirty="0" smtClean="0"/>
              <a:t>Customers serious about accessibility should also consider:</a:t>
            </a:r>
          </a:p>
          <a:p>
            <a:pPr marL="0" indent="0">
              <a:buNone/>
            </a:pPr>
            <a:endParaRPr lang="en-US" sz="1600" b="1" dirty="0" smtClean="0"/>
          </a:p>
          <a:p>
            <a:r>
              <a:rPr lang="en-US" sz="1600" dirty="0" smtClean="0"/>
              <a:t>Naming a website </a:t>
            </a:r>
            <a:r>
              <a:rPr lang="en-US" sz="1600" dirty="0"/>
              <a:t>accessibility coordinator </a:t>
            </a:r>
            <a:endParaRPr lang="en-US" sz="1600" dirty="0" smtClean="0"/>
          </a:p>
          <a:p>
            <a:r>
              <a:rPr lang="en-US" sz="1600" dirty="0" smtClean="0"/>
              <a:t>Creating and sharing an accessibility </a:t>
            </a:r>
            <a:r>
              <a:rPr lang="en-US" sz="1600" dirty="0"/>
              <a:t>policy </a:t>
            </a:r>
            <a:r>
              <a:rPr lang="en-US" sz="1600" dirty="0" smtClean="0"/>
              <a:t>for internal staff</a:t>
            </a:r>
            <a:endParaRPr lang="en-US" sz="1600" dirty="0"/>
          </a:p>
          <a:p>
            <a:r>
              <a:rPr lang="en-US" sz="1600" dirty="0" smtClean="0"/>
              <a:t>Providing accessible content management </a:t>
            </a:r>
            <a:r>
              <a:rPr lang="en-US" sz="1600" dirty="0"/>
              <a:t>training </a:t>
            </a:r>
            <a:endParaRPr lang="en-US" sz="1600" dirty="0" smtClean="0"/>
          </a:p>
          <a:p>
            <a:r>
              <a:rPr lang="en-US" sz="1600" dirty="0" smtClean="0"/>
              <a:t>Performing regular scans and tests for accessibility </a:t>
            </a:r>
          </a:p>
          <a:p>
            <a:pPr marL="0" indent="0">
              <a:buNone/>
            </a:pPr>
            <a:endParaRPr lang="en-US" sz="1600" dirty="0"/>
          </a:p>
          <a:p>
            <a:pPr lvl="1"/>
            <a:endParaRPr lang="en-US" sz="1600" dirty="0" smtClean="0"/>
          </a:p>
        </p:txBody>
      </p:sp>
      <p:sp>
        <p:nvSpPr>
          <p:cNvPr id="4" name="Footer Placeholder 3"/>
          <p:cNvSpPr>
            <a:spLocks noGrp="1"/>
          </p:cNvSpPr>
          <p:nvPr>
            <p:ph type="ftr" sz="quarter" idx="11"/>
          </p:nvPr>
        </p:nvSpPr>
        <p:spPr/>
        <p:txBody>
          <a:bodyPr/>
          <a:lstStyle/>
          <a:p>
            <a:r>
              <a:rPr lang="en-US" dirty="0" smtClean="0"/>
              <a:t>Accessibility and WCAG Lunch and Learn</a:t>
            </a:r>
            <a:endParaRPr lang="en-US" dirty="0"/>
          </a:p>
        </p:txBody>
      </p:sp>
      <p:sp>
        <p:nvSpPr>
          <p:cNvPr id="5" name="Slide Number Placeholder 4"/>
          <p:cNvSpPr>
            <a:spLocks noGrp="1"/>
          </p:cNvSpPr>
          <p:nvPr>
            <p:ph type="sldNum" sz="quarter" idx="12"/>
          </p:nvPr>
        </p:nvSpPr>
        <p:spPr/>
        <p:txBody>
          <a:bodyPr/>
          <a:lstStyle/>
          <a:p>
            <a:fld id="{B799E8BE-8203-E44E-B7B4-9A507008A52C}" type="slidenum">
              <a:rPr lang="en-US" smtClean="0"/>
              <a:t>40</a:t>
            </a:fld>
            <a:endParaRPr lang="en-US" dirty="0"/>
          </a:p>
        </p:txBody>
      </p:sp>
    </p:spTree>
    <p:extLst>
      <p:ext uri="{BB962C8B-B14F-4D97-AF65-F5344CB8AC3E}">
        <p14:creationId xmlns:p14="http://schemas.microsoft.com/office/powerpoint/2010/main" val="396634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Accessibility Information from W3C</a:t>
            </a:r>
          </a:p>
          <a:p>
            <a:r>
              <a:rPr lang="en-US" dirty="0">
                <a:hlinkClick r:id="rId3"/>
              </a:rPr>
              <a:t>https://www.w3.org/standards/webdesign/accessibility</a:t>
            </a:r>
            <a:r>
              <a:rPr lang="en-US" dirty="0"/>
              <a:t> </a:t>
            </a:r>
          </a:p>
          <a:p>
            <a:pPr marL="0" indent="0">
              <a:buNone/>
            </a:pPr>
            <a:endParaRPr lang="en-US" dirty="0" smtClean="0"/>
          </a:p>
          <a:p>
            <a:pPr marL="0" indent="0">
              <a:buNone/>
            </a:pPr>
            <a:r>
              <a:rPr lang="en-US" dirty="0" smtClean="0"/>
              <a:t>Insight – Accessibility Page under Products &amp; Services</a:t>
            </a:r>
          </a:p>
          <a:p>
            <a:r>
              <a:rPr lang="en-US" dirty="0">
                <a:hlinkClick r:id="rId4"/>
              </a:rPr>
              <a:t>https://</a:t>
            </a:r>
            <a:r>
              <a:rPr lang="en-US" dirty="0" smtClean="0">
                <a:hlinkClick r:id="rId4"/>
              </a:rPr>
              <a:t>insight.visioninternet.com/departments/accessibility</a:t>
            </a:r>
            <a:r>
              <a:rPr lang="en-US" dirty="0" smtClean="0"/>
              <a:t> </a:t>
            </a:r>
          </a:p>
          <a:p>
            <a:endParaRPr lang="en-US" dirty="0"/>
          </a:p>
          <a:p>
            <a:pPr marL="0" indent="0">
              <a:buNone/>
            </a:pPr>
            <a:r>
              <a:rPr lang="en-US" dirty="0" smtClean="0"/>
              <a:t>Website Accessibility Statement</a:t>
            </a:r>
          </a:p>
          <a:p>
            <a:r>
              <a:rPr lang="en-US" dirty="0" smtClean="0"/>
              <a:t>Best Practice for all of our websites – draft version on Insight</a:t>
            </a:r>
          </a:p>
          <a:p>
            <a:pPr marL="0" indent="0">
              <a:buNone/>
            </a:pPr>
            <a:endParaRPr lang="en-US" dirty="0"/>
          </a:p>
          <a:p>
            <a:pPr marL="0" indent="0">
              <a:buNone/>
            </a:pPr>
            <a:r>
              <a:rPr lang="en-US" dirty="0" smtClean="0"/>
              <a:t>Digital Accessibility Checklist</a:t>
            </a:r>
          </a:p>
          <a:p>
            <a:r>
              <a:rPr lang="en-US" dirty="0" smtClean="0"/>
              <a:t>Download from Insight</a:t>
            </a:r>
          </a:p>
          <a:p>
            <a:pPr marL="0" indent="0">
              <a:buNone/>
            </a:pPr>
            <a:endParaRPr lang="en-US" dirty="0"/>
          </a:p>
          <a:p>
            <a:pPr marL="0" indent="0">
              <a:buNone/>
            </a:pPr>
            <a:r>
              <a:rPr lang="en-US" dirty="0" smtClean="0"/>
              <a:t>Free Accessibility Checkers</a:t>
            </a:r>
          </a:p>
          <a:p>
            <a:r>
              <a:rPr lang="en-US" u="sng" dirty="0" err="1">
                <a:hlinkClick r:id="rId5"/>
              </a:rPr>
              <a:t>Achecker</a:t>
            </a:r>
            <a:endParaRPr lang="en-US" dirty="0"/>
          </a:p>
          <a:p>
            <a:r>
              <a:rPr lang="en-US" u="sng" dirty="0">
                <a:hlinkClick r:id="rId6"/>
              </a:rPr>
              <a:t>Tenon</a:t>
            </a:r>
            <a:endParaRPr lang="en-US" dirty="0"/>
          </a:p>
          <a:p>
            <a:r>
              <a:rPr lang="en-US" u="sng" dirty="0">
                <a:hlinkClick r:id="rId7"/>
              </a:rPr>
              <a:t>Color Checker by </a:t>
            </a:r>
            <a:r>
              <a:rPr lang="en-US" u="sng" dirty="0" err="1">
                <a:hlinkClick r:id="rId7"/>
              </a:rPr>
              <a:t>WebAIM</a:t>
            </a:r>
            <a:endParaRPr lang="en-US" dirty="0"/>
          </a:p>
          <a:p>
            <a:r>
              <a:rPr lang="en-US" u="sng" dirty="0" smtClean="0">
                <a:hlinkClick r:id="rId8"/>
              </a:rPr>
              <a:t>WAVE </a:t>
            </a:r>
            <a:r>
              <a:rPr lang="en-US" u="sng" dirty="0">
                <a:hlinkClick r:id="rId8"/>
              </a:rPr>
              <a:t>by </a:t>
            </a:r>
            <a:r>
              <a:rPr lang="en-US" u="sng" dirty="0" err="1">
                <a:hlinkClick r:id="rId8"/>
              </a:rPr>
              <a:t>WebAIM</a:t>
            </a:r>
            <a:endParaRPr lang="en-US" dirty="0"/>
          </a:p>
          <a:p>
            <a:r>
              <a:rPr lang="en-US" u="sng" dirty="0">
                <a:hlinkClick r:id="rId9"/>
              </a:rPr>
              <a:t>WAVE Chrome Browser </a:t>
            </a:r>
            <a:r>
              <a:rPr lang="en-US" u="sng" dirty="0" smtClean="0">
                <a:hlinkClick r:id="rId9"/>
              </a:rPr>
              <a:t>Plugin</a:t>
            </a:r>
            <a:endParaRPr lang="en-US" u="sng" dirty="0" smtClean="0"/>
          </a:p>
          <a:p>
            <a:endParaRPr lang="en-US" dirty="0"/>
          </a:p>
          <a:p>
            <a:pPr marL="0" indent="0">
              <a:buNone/>
            </a:pPr>
            <a:endParaRPr lang="en-US" dirty="0"/>
          </a:p>
          <a:p>
            <a:pPr lvl="1"/>
            <a:endParaRPr lang="en-US" dirty="0" smtClean="0"/>
          </a:p>
        </p:txBody>
      </p:sp>
      <p:sp>
        <p:nvSpPr>
          <p:cNvPr id="4" name="Footer Placeholder 3"/>
          <p:cNvSpPr>
            <a:spLocks noGrp="1"/>
          </p:cNvSpPr>
          <p:nvPr>
            <p:ph type="ftr" sz="quarter" idx="11"/>
          </p:nvPr>
        </p:nvSpPr>
        <p:spPr/>
        <p:txBody>
          <a:bodyPr/>
          <a:lstStyle/>
          <a:p>
            <a:r>
              <a:rPr lang="en-US" dirty="0" smtClean="0"/>
              <a:t>Accessibility and WCAG Lunch and Learn</a:t>
            </a:r>
            <a:endParaRPr lang="en-US" dirty="0"/>
          </a:p>
        </p:txBody>
      </p:sp>
      <p:sp>
        <p:nvSpPr>
          <p:cNvPr id="5" name="Slide Number Placeholder 4"/>
          <p:cNvSpPr>
            <a:spLocks noGrp="1"/>
          </p:cNvSpPr>
          <p:nvPr>
            <p:ph type="sldNum" sz="quarter" idx="12"/>
          </p:nvPr>
        </p:nvSpPr>
        <p:spPr/>
        <p:txBody>
          <a:bodyPr/>
          <a:lstStyle/>
          <a:p>
            <a:fld id="{B799E8BE-8203-E44E-B7B4-9A507008A52C}" type="slidenum">
              <a:rPr lang="en-US" smtClean="0"/>
              <a:t>41</a:t>
            </a:fld>
            <a:endParaRPr lang="en-US" dirty="0"/>
          </a:p>
        </p:txBody>
      </p:sp>
    </p:spTree>
    <p:extLst>
      <p:ext uri="{BB962C8B-B14F-4D97-AF65-F5344CB8AC3E}">
        <p14:creationId xmlns:p14="http://schemas.microsoft.com/office/powerpoint/2010/main" val="12876645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2FDAB6-CBA2-3245-AFD9-79F5F584E3AA}" type="slidenum">
              <a:rPr lang="en-US" smtClean="0"/>
              <a:t>42</a:t>
            </a:fld>
            <a:endParaRPr lang="en-US"/>
          </a:p>
        </p:txBody>
      </p:sp>
    </p:spTree>
    <p:extLst>
      <p:ext uri="{BB962C8B-B14F-4D97-AF65-F5344CB8AC3E}">
        <p14:creationId xmlns:p14="http://schemas.microsoft.com/office/powerpoint/2010/main" val="5471455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BCCB0638-65B7-45EB-B5A9-C44FA6ED099C}" type="slidenum">
              <a:rPr lang="en-US" smtClean="0"/>
              <a:t>43</a:t>
            </a:fld>
            <a:endParaRPr lang="en-US"/>
          </a:p>
        </p:txBody>
      </p:sp>
      <p:pic>
        <p:nvPicPr>
          <p:cNvPr id="6" name="Picture 5"/>
          <p:cNvPicPr>
            <a:picLocks noChangeAspect="1"/>
          </p:cNvPicPr>
          <p:nvPr/>
        </p:nvPicPr>
        <p:blipFill>
          <a:blip r:embed="rId3"/>
          <a:stretch>
            <a:fillRect/>
          </a:stretch>
        </p:blipFill>
        <p:spPr>
          <a:xfrm>
            <a:off x="504925" y="3039520"/>
            <a:ext cx="7736293" cy="678219"/>
          </a:xfrm>
          <a:prstGeom prst="rect">
            <a:avLst/>
          </a:prstGeom>
          <a:ln>
            <a:solidFill>
              <a:schemeClr val="accent1"/>
            </a:solidFill>
          </a:ln>
        </p:spPr>
      </p:pic>
      <p:sp>
        <p:nvSpPr>
          <p:cNvPr id="10" name="Rectangular Callout 9"/>
          <p:cNvSpPr/>
          <p:nvPr/>
        </p:nvSpPr>
        <p:spPr>
          <a:xfrm>
            <a:off x="4953000" y="4191760"/>
            <a:ext cx="990600" cy="834816"/>
          </a:xfrm>
          <a:prstGeom prst="wedgeRectCallout">
            <a:avLst>
              <a:gd name="adj1" fmla="val -24220"/>
              <a:gd name="adj2" fmla="val -103768"/>
            </a:avLst>
          </a:prstGeom>
          <a:solidFill>
            <a:srgbClr val="6294B0">
              <a:alpha val="18000"/>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WCAG 1.0</a:t>
            </a:r>
          </a:p>
          <a:p>
            <a:pPr algn="ctr"/>
            <a:r>
              <a:rPr lang="en-US" sz="1200" i="1" dirty="0" smtClean="0">
                <a:solidFill>
                  <a:schemeClr val="tx1"/>
                </a:solidFill>
              </a:rPr>
              <a:t>(2000)</a:t>
            </a:r>
            <a:endParaRPr lang="en-US" sz="1200" i="1" dirty="0">
              <a:solidFill>
                <a:schemeClr val="tx1"/>
              </a:solidFill>
            </a:endParaRPr>
          </a:p>
        </p:txBody>
      </p:sp>
      <p:sp>
        <p:nvSpPr>
          <p:cNvPr id="11" name="Rectangular Callout 10"/>
          <p:cNvSpPr/>
          <p:nvPr/>
        </p:nvSpPr>
        <p:spPr>
          <a:xfrm>
            <a:off x="7491250" y="1597577"/>
            <a:ext cx="990600" cy="912301"/>
          </a:xfrm>
          <a:prstGeom prst="wedgeRectCallout">
            <a:avLst>
              <a:gd name="adj1" fmla="val -30319"/>
              <a:gd name="adj2" fmla="val 115798"/>
            </a:avLst>
          </a:prstGeom>
          <a:solidFill>
            <a:srgbClr val="6294B0">
              <a:alpha val="18000"/>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New 508</a:t>
            </a:r>
          </a:p>
          <a:p>
            <a:pPr algn="ctr"/>
            <a:r>
              <a:rPr lang="en-US" sz="1600" dirty="0" smtClean="0">
                <a:solidFill>
                  <a:schemeClr val="tx1"/>
                </a:solidFill>
              </a:rPr>
              <a:t>Refresh and ADA</a:t>
            </a:r>
            <a:endParaRPr lang="en-US" sz="1600" dirty="0">
              <a:solidFill>
                <a:schemeClr val="tx1"/>
              </a:solidFill>
            </a:endParaRPr>
          </a:p>
          <a:p>
            <a:pPr algn="ctr"/>
            <a:r>
              <a:rPr lang="en-US" sz="1200" i="1" dirty="0">
                <a:solidFill>
                  <a:schemeClr val="tx1"/>
                </a:solidFill>
              </a:rPr>
              <a:t>(</a:t>
            </a:r>
            <a:r>
              <a:rPr lang="en-US" sz="1200" i="1" dirty="0" smtClean="0">
                <a:solidFill>
                  <a:schemeClr val="tx1"/>
                </a:solidFill>
              </a:rPr>
              <a:t>2018)</a:t>
            </a:r>
            <a:endParaRPr lang="en-US" sz="1200" i="1" dirty="0">
              <a:solidFill>
                <a:schemeClr val="tx1"/>
              </a:solidFill>
            </a:endParaRPr>
          </a:p>
        </p:txBody>
      </p:sp>
      <p:sp>
        <p:nvSpPr>
          <p:cNvPr id="14" name="Rectangular Callout 13"/>
          <p:cNvSpPr/>
          <p:nvPr/>
        </p:nvSpPr>
        <p:spPr>
          <a:xfrm>
            <a:off x="1134208" y="1595479"/>
            <a:ext cx="990600" cy="914400"/>
          </a:xfrm>
          <a:prstGeom prst="wedgeRectCallout">
            <a:avLst>
              <a:gd name="adj1" fmla="val -8130"/>
              <a:gd name="adj2" fmla="val 112381"/>
            </a:avLst>
          </a:prstGeom>
          <a:solidFill>
            <a:srgbClr val="6294B0">
              <a:alpha val="18000"/>
            </a:srgbClr>
          </a:solidFill>
          <a:ln w="3175">
            <a:solidFill>
              <a:srgbClr val="6294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Rehabilitation Act of 1973</a:t>
            </a:r>
          </a:p>
          <a:p>
            <a:pPr algn="ctr"/>
            <a:r>
              <a:rPr lang="en-US" sz="1100" dirty="0" smtClean="0">
                <a:solidFill>
                  <a:schemeClr val="tx1"/>
                </a:solidFill>
              </a:rPr>
              <a:t>Section 504</a:t>
            </a:r>
          </a:p>
          <a:p>
            <a:pPr algn="ctr"/>
            <a:r>
              <a:rPr lang="en-US" sz="1100" i="1" dirty="0" smtClean="0">
                <a:solidFill>
                  <a:schemeClr val="tx1"/>
                </a:solidFill>
              </a:rPr>
              <a:t>(1973)</a:t>
            </a:r>
            <a:endParaRPr lang="en-US" sz="1100" i="1" dirty="0">
              <a:solidFill>
                <a:schemeClr val="tx1"/>
              </a:solidFill>
            </a:endParaRPr>
          </a:p>
        </p:txBody>
      </p:sp>
      <p:sp>
        <p:nvSpPr>
          <p:cNvPr id="15" name="Rectangular Callout 14"/>
          <p:cNvSpPr/>
          <p:nvPr/>
        </p:nvSpPr>
        <p:spPr>
          <a:xfrm>
            <a:off x="3640015" y="4181680"/>
            <a:ext cx="990600" cy="844896"/>
          </a:xfrm>
          <a:prstGeom prst="wedgeRectCallout">
            <a:avLst>
              <a:gd name="adj1" fmla="val -24220"/>
              <a:gd name="adj2" fmla="val -103768"/>
            </a:avLst>
          </a:prstGeom>
          <a:solidFill>
            <a:srgbClr val="6294B0">
              <a:alpha val="18000"/>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Americans with Disabilities Act</a:t>
            </a:r>
          </a:p>
          <a:p>
            <a:pPr algn="ctr"/>
            <a:r>
              <a:rPr lang="en-US" sz="1200" i="1" dirty="0" smtClean="0">
                <a:solidFill>
                  <a:schemeClr val="tx1"/>
                </a:solidFill>
              </a:rPr>
              <a:t>(1990)</a:t>
            </a:r>
            <a:endParaRPr lang="en-US" sz="1200" i="1" dirty="0">
              <a:solidFill>
                <a:schemeClr val="tx1"/>
              </a:solidFill>
            </a:endParaRPr>
          </a:p>
        </p:txBody>
      </p:sp>
      <p:sp>
        <p:nvSpPr>
          <p:cNvPr id="13" name="Rectangular Callout 12"/>
          <p:cNvSpPr/>
          <p:nvPr/>
        </p:nvSpPr>
        <p:spPr>
          <a:xfrm>
            <a:off x="6172200" y="4181680"/>
            <a:ext cx="990600" cy="834816"/>
          </a:xfrm>
          <a:prstGeom prst="wedgeRectCallout">
            <a:avLst>
              <a:gd name="adj1" fmla="val -24220"/>
              <a:gd name="adj2" fmla="val -103768"/>
            </a:avLst>
          </a:prstGeom>
          <a:solidFill>
            <a:srgbClr val="6294B0">
              <a:alpha val="18000"/>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WCAG 2.0</a:t>
            </a:r>
          </a:p>
          <a:p>
            <a:pPr algn="ctr"/>
            <a:r>
              <a:rPr lang="en-US" sz="1200" i="1" dirty="0" smtClean="0">
                <a:solidFill>
                  <a:schemeClr val="tx1"/>
                </a:solidFill>
              </a:rPr>
              <a:t>(2008)</a:t>
            </a:r>
            <a:endParaRPr lang="en-US" sz="1200" i="1" dirty="0">
              <a:solidFill>
                <a:schemeClr val="tx1"/>
              </a:solidFill>
            </a:endParaRPr>
          </a:p>
        </p:txBody>
      </p:sp>
      <p:sp>
        <p:nvSpPr>
          <p:cNvPr id="12" name="Rectangular Callout 11"/>
          <p:cNvSpPr/>
          <p:nvPr/>
        </p:nvSpPr>
        <p:spPr>
          <a:xfrm>
            <a:off x="5166360" y="1595478"/>
            <a:ext cx="990600" cy="914400"/>
          </a:xfrm>
          <a:prstGeom prst="wedgeRectCallout">
            <a:avLst>
              <a:gd name="adj1" fmla="val -48515"/>
              <a:gd name="adj2" fmla="val 114881"/>
            </a:avLst>
          </a:prstGeom>
          <a:solidFill>
            <a:srgbClr val="6294B0">
              <a:alpha val="18000"/>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Section 508</a:t>
            </a:r>
          </a:p>
          <a:p>
            <a:pPr algn="ctr"/>
            <a:r>
              <a:rPr lang="en-US" sz="1200" dirty="0" smtClean="0">
                <a:solidFill>
                  <a:schemeClr val="tx1"/>
                </a:solidFill>
              </a:rPr>
              <a:t>Amendment</a:t>
            </a:r>
          </a:p>
          <a:p>
            <a:pPr algn="ctr"/>
            <a:r>
              <a:rPr lang="en-US" sz="1200" i="1" dirty="0" smtClean="0">
                <a:solidFill>
                  <a:schemeClr val="tx1"/>
                </a:solidFill>
              </a:rPr>
              <a:t>(1999)</a:t>
            </a:r>
            <a:endParaRPr lang="en-US" sz="1200" i="1" dirty="0">
              <a:solidFill>
                <a:schemeClr val="tx1"/>
              </a:solidFill>
            </a:endParaRPr>
          </a:p>
        </p:txBody>
      </p:sp>
      <p:sp>
        <p:nvSpPr>
          <p:cNvPr id="16" name="Rectangular Callout 15"/>
          <p:cNvSpPr/>
          <p:nvPr/>
        </p:nvSpPr>
        <p:spPr>
          <a:xfrm>
            <a:off x="3589020" y="1595478"/>
            <a:ext cx="990600" cy="949301"/>
          </a:xfrm>
          <a:prstGeom prst="wedgeRectCallout">
            <a:avLst>
              <a:gd name="adj1" fmla="val 46100"/>
              <a:gd name="adj2" fmla="val 113635"/>
            </a:avLst>
          </a:prstGeom>
          <a:solidFill>
            <a:srgbClr val="6294B0">
              <a:alpha val="18000"/>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Internet Takes Off</a:t>
            </a:r>
          </a:p>
          <a:p>
            <a:pPr algn="ctr"/>
            <a:r>
              <a:rPr lang="en-US" sz="1200" i="1" dirty="0" smtClean="0">
                <a:solidFill>
                  <a:schemeClr val="tx1"/>
                </a:solidFill>
              </a:rPr>
              <a:t>(1995-96)</a:t>
            </a:r>
            <a:endParaRPr lang="en-US" sz="1050" i="1" dirty="0">
              <a:solidFill>
                <a:schemeClr val="tx1"/>
              </a:solidFill>
            </a:endParaRPr>
          </a:p>
          <a:p>
            <a:pPr algn="ctr"/>
            <a:endParaRPr lang="en-US" sz="1200" i="1" dirty="0" smtClean="0">
              <a:solidFill>
                <a:schemeClr val="tx1"/>
              </a:solidFill>
            </a:endParaRPr>
          </a:p>
        </p:txBody>
      </p:sp>
      <p:sp>
        <p:nvSpPr>
          <p:cNvPr id="17" name="Title 1"/>
          <p:cNvSpPr txBox="1">
            <a:spLocks/>
          </p:cNvSpPr>
          <p:nvPr/>
        </p:nvSpPr>
        <p:spPr>
          <a:xfrm>
            <a:off x="735280" y="150404"/>
            <a:ext cx="7678662" cy="71024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kern="1200" baseline="0">
                <a:solidFill>
                  <a:srgbClr val="6294B0"/>
                </a:solidFill>
                <a:latin typeface="Avenir-Medium" pitchFamily="34" charset="0"/>
                <a:ea typeface="+mj-ea"/>
                <a:cs typeface="Tahoma"/>
              </a:defRPr>
            </a:lvl1pPr>
          </a:lstStyle>
          <a:p>
            <a:r>
              <a:rPr lang="en-US"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Accessibility law timeline</a:t>
            </a:r>
            <a:endParaRPr lang="en-US"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8" name="Footer Placeholder 3"/>
          <p:cNvSpPr>
            <a:spLocks noGrp="1"/>
          </p:cNvSpPr>
          <p:nvPr>
            <p:ph type="ftr" sz="quarter" idx="11"/>
          </p:nvPr>
        </p:nvSpPr>
        <p:spPr>
          <a:xfrm>
            <a:off x="4219506" y="6354308"/>
            <a:ext cx="3350536" cy="365125"/>
          </a:xfrm>
        </p:spPr>
        <p:txBody>
          <a:bodyPr/>
          <a:lstStyle/>
          <a:p>
            <a:pPr marL="0" indent="0" algn="r">
              <a:buNone/>
            </a:pPr>
            <a:r>
              <a:rPr lang="en-US" sz="1000" dirty="0">
                <a:solidFill>
                  <a:srgbClr val="26105C"/>
                </a:solidFill>
                <a:latin typeface="Tahoma"/>
              </a:rPr>
              <a:t>Accessibility and WCAG Lunch and Learn</a:t>
            </a:r>
          </a:p>
        </p:txBody>
      </p:sp>
    </p:spTree>
    <p:extLst>
      <p:ext uri="{BB962C8B-B14F-4D97-AF65-F5344CB8AC3E}">
        <p14:creationId xmlns:p14="http://schemas.microsoft.com/office/powerpoint/2010/main" val="40810789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13161"/>
            <a:ext cx="8229600" cy="4906963"/>
          </a:xfrm>
        </p:spPr>
        <p:txBody>
          <a:bodyPr>
            <a:normAutofit/>
          </a:bodyPr>
          <a:lstStyle/>
          <a:p>
            <a:pPr marL="0" indent="0">
              <a:buNone/>
            </a:pPr>
            <a:r>
              <a:rPr lang="en-US" sz="1600" b="1" dirty="0" smtClean="0">
                <a:latin typeface="Tahoma" panose="020B0604030504040204" pitchFamily="34" charset="0"/>
                <a:ea typeface="Tahoma" panose="020B0604030504040204" pitchFamily="34" charset="0"/>
                <a:cs typeface="Tahoma" panose="020B0604030504040204" pitchFamily="34" charset="0"/>
              </a:rPr>
              <a:t>Subpart E – Communications</a:t>
            </a:r>
          </a:p>
          <a:p>
            <a:pPr marL="0" indent="0">
              <a:buNone/>
            </a:pPr>
            <a:r>
              <a:rPr lang="en-US" sz="1600" i="1" dirty="0" smtClean="0">
                <a:latin typeface="Tahoma" panose="020B0604030504040204" pitchFamily="34" charset="0"/>
                <a:ea typeface="Tahoma" panose="020B0604030504040204" pitchFamily="34" charset="0"/>
                <a:cs typeface="Tahoma" panose="020B0604030504040204" pitchFamily="34" charset="0"/>
              </a:rPr>
              <a:t>A </a:t>
            </a:r>
            <a:r>
              <a:rPr lang="en-US" sz="1600" i="1" dirty="0">
                <a:latin typeface="Tahoma" panose="020B0604030504040204" pitchFamily="34" charset="0"/>
                <a:ea typeface="Tahoma" panose="020B0604030504040204" pitchFamily="34" charset="0"/>
                <a:cs typeface="Tahoma" panose="020B0604030504040204" pitchFamily="34" charset="0"/>
              </a:rPr>
              <a:t>public entity shall take appropriate steps to ensure that communications with applicants, participants, and members of the public with disabilities are as effective as communications with others</a:t>
            </a:r>
            <a:r>
              <a:rPr lang="en-US" sz="1600" i="1" dirty="0" smtClean="0">
                <a:latin typeface="Tahoma" panose="020B0604030504040204" pitchFamily="34" charset="0"/>
                <a:ea typeface="Tahoma" panose="020B0604030504040204" pitchFamily="34" charset="0"/>
                <a:cs typeface="Tahoma" panose="020B0604030504040204" pitchFamily="34" charset="0"/>
              </a:rPr>
              <a:t>.</a:t>
            </a:r>
          </a:p>
          <a:p>
            <a:endParaRPr lang="en-US" sz="1600" i="1" dirty="0">
              <a:latin typeface="Tahoma" panose="020B0604030504040204" pitchFamily="34" charset="0"/>
              <a:ea typeface="Tahoma" panose="020B0604030504040204" pitchFamily="34" charset="0"/>
              <a:cs typeface="Tahoma" panose="020B0604030504040204" pitchFamily="34" charset="0"/>
            </a:endParaRPr>
          </a:p>
          <a:p>
            <a:pPr marL="0" indent="0" fontAlgn="base">
              <a:buNone/>
            </a:pPr>
            <a:r>
              <a:rPr lang="en-US" sz="1600" b="1" dirty="0">
                <a:latin typeface="Tahoma" panose="020B0604030504040204" pitchFamily="34" charset="0"/>
                <a:ea typeface="Tahoma" panose="020B0604030504040204" pitchFamily="34" charset="0"/>
                <a:cs typeface="Tahoma" panose="020B0604030504040204" pitchFamily="34" charset="0"/>
              </a:rPr>
              <a:t>Who does the law affect?</a:t>
            </a:r>
          </a:p>
          <a:p>
            <a:pPr marL="342900" indent="-342900" fontAlgn="base">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Americans with disabilities and their friends, families, and caregivers</a:t>
            </a:r>
          </a:p>
          <a:p>
            <a:pPr marL="342900" indent="-342900" fontAlgn="base">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Private employers with 15 or more employees</a:t>
            </a:r>
          </a:p>
          <a:p>
            <a:pPr marL="342900" indent="-342900" fontAlgn="base">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Businesses operating for the benefit of the public</a:t>
            </a:r>
          </a:p>
          <a:p>
            <a:pPr marL="342900" indent="-342900" fontAlgn="base">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All state and local government agencies</a:t>
            </a:r>
          </a:p>
          <a:p>
            <a:endParaRPr lang="en-US" sz="1600" i="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600" dirty="0">
                <a:latin typeface="Tahoma" panose="020B0604030504040204" pitchFamily="34" charset="0"/>
                <a:ea typeface="Tahoma" panose="020B0604030504040204" pitchFamily="34" charset="0"/>
                <a:cs typeface="Tahoma" panose="020B0604030504040204" pitchFamily="34" charset="0"/>
              </a:rPr>
              <a:t>The ADA encourages self-regulation of accessibility standards and the Department of Justice is currently developing regulations to provide specific guidance to the entities covered by the ADA. Organizations are encouraged to use the WCAG 2.0 level AA guidelines as a </a:t>
            </a:r>
            <a:r>
              <a:rPr lang="en-US" sz="1600" dirty="0" smtClean="0">
                <a:latin typeface="Tahoma" panose="020B0604030504040204" pitchFamily="34" charset="0"/>
                <a:ea typeface="Tahoma" panose="020B0604030504040204" pitchFamily="34" charset="0"/>
                <a:cs typeface="Tahoma" panose="020B0604030504040204" pitchFamily="34" charset="0"/>
              </a:rPr>
              <a:t>guide.</a:t>
            </a:r>
            <a:endParaRPr lang="en-US" sz="1600" i="1" dirty="0" smtClean="0">
              <a:latin typeface="Tahoma" panose="020B0604030504040204" pitchFamily="34" charset="0"/>
              <a:ea typeface="Tahoma" panose="020B0604030504040204" pitchFamily="34" charset="0"/>
              <a:cs typeface="Tahoma" panose="020B0604030504040204" pitchFamily="34" charset="0"/>
            </a:endParaRPr>
          </a:p>
          <a:p>
            <a:endParaRPr lang="en-US" sz="1600" i="1"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4"/>
          </p:nvPr>
        </p:nvSpPr>
        <p:spPr/>
        <p:txBody>
          <a:bodyPr/>
          <a:lstStyle/>
          <a:p>
            <a:fld id="{BCCB0638-65B7-45EB-B5A9-C44FA6ED099C}" type="slidenum">
              <a:rPr lang="en-US" smtClean="0"/>
              <a:t>44</a:t>
            </a:fld>
            <a:endParaRPr lang="en-US"/>
          </a:p>
        </p:txBody>
      </p:sp>
      <p:sp>
        <p:nvSpPr>
          <p:cNvPr id="7" name="Title 1"/>
          <p:cNvSpPr txBox="1">
            <a:spLocks/>
          </p:cNvSpPr>
          <p:nvPr/>
        </p:nvSpPr>
        <p:spPr>
          <a:xfrm>
            <a:off x="735280" y="150404"/>
            <a:ext cx="7678662" cy="71024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kern="1200" baseline="0">
                <a:solidFill>
                  <a:srgbClr val="6294B0"/>
                </a:solidFill>
                <a:latin typeface="Avenir-Medium" pitchFamily="34" charset="0"/>
                <a:ea typeface="+mj-ea"/>
                <a:cs typeface="Tahoma"/>
              </a:defRPr>
            </a:lvl1pPr>
          </a:lstStyle>
          <a:p>
            <a:r>
              <a:rPr lang="en-US"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ADA – Americans with Disabilities Act - 1990</a:t>
            </a:r>
            <a:endParaRPr lang="en-US"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3"/>
          <p:cNvSpPr>
            <a:spLocks noGrp="1"/>
          </p:cNvSpPr>
          <p:nvPr>
            <p:ph type="ftr" sz="quarter" idx="11"/>
          </p:nvPr>
        </p:nvSpPr>
        <p:spPr>
          <a:xfrm>
            <a:off x="4219506" y="6354308"/>
            <a:ext cx="3350536" cy="365125"/>
          </a:xfrm>
        </p:spPr>
        <p:txBody>
          <a:bodyPr/>
          <a:lstStyle/>
          <a:p>
            <a:pPr marL="0" indent="0" algn="r">
              <a:buNone/>
            </a:pPr>
            <a:r>
              <a:rPr lang="en-US" sz="1000" dirty="0">
                <a:solidFill>
                  <a:srgbClr val="26105C"/>
                </a:solidFill>
                <a:latin typeface="Tahoma"/>
              </a:rPr>
              <a:t>Accessibility and WCAG Lunch and Learn</a:t>
            </a:r>
          </a:p>
        </p:txBody>
      </p:sp>
    </p:spTree>
    <p:extLst>
      <p:ext uri="{BB962C8B-B14F-4D97-AF65-F5344CB8AC3E}">
        <p14:creationId xmlns:p14="http://schemas.microsoft.com/office/powerpoint/2010/main" val="21134446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9240" y="1345516"/>
            <a:ext cx="8229600" cy="4525963"/>
          </a:xfrm>
        </p:spPr>
        <p:txBody>
          <a:bodyPr>
            <a:noAutofit/>
          </a:bodyPr>
          <a:lstStyle/>
          <a:p>
            <a:pPr marL="0" indent="0">
              <a:buNone/>
            </a:pPr>
            <a:r>
              <a:rPr lang="en-US" sz="1600" dirty="0" smtClean="0">
                <a:latin typeface="Tahoma" panose="020B0604030504040204" pitchFamily="34" charset="0"/>
                <a:ea typeface="Tahoma" panose="020B0604030504040204" pitchFamily="34" charset="0"/>
                <a:cs typeface="Tahoma" panose="020B0604030504040204" pitchFamily="34" charset="0"/>
              </a:rPr>
              <a:t>In </a:t>
            </a:r>
            <a:r>
              <a:rPr lang="en-US" sz="1600" dirty="0">
                <a:latin typeface="Tahoma" panose="020B0604030504040204" pitchFamily="34" charset="0"/>
                <a:ea typeface="Tahoma" panose="020B0604030504040204" pitchFamily="34" charset="0"/>
                <a:cs typeface="Tahoma" panose="020B0604030504040204" pitchFamily="34" charset="0"/>
              </a:rPr>
              <a:t>1998, U.S. Congress amended the </a:t>
            </a:r>
            <a:r>
              <a:rPr lang="en-US" sz="1600" b="1" dirty="0">
                <a:latin typeface="Tahoma" panose="020B0604030504040204" pitchFamily="34" charset="0"/>
                <a:ea typeface="Tahoma" panose="020B0604030504040204" pitchFamily="34" charset="0"/>
                <a:cs typeface="Tahoma" panose="020B0604030504040204" pitchFamily="34" charset="0"/>
              </a:rPr>
              <a:t>Rehabilitation Act of 1973 </a:t>
            </a:r>
            <a:r>
              <a:rPr lang="en-US" sz="1600" dirty="0">
                <a:latin typeface="Tahoma" panose="020B0604030504040204" pitchFamily="34" charset="0"/>
                <a:ea typeface="Tahoma" panose="020B0604030504040204" pitchFamily="34" charset="0"/>
                <a:cs typeface="Tahoma" panose="020B0604030504040204" pitchFamily="34" charset="0"/>
              </a:rPr>
              <a:t>to require Federal Agencies to make their electronic and information technology accessible to all users, including people with disabilities. </a:t>
            </a:r>
            <a:endParaRPr lang="en-US" sz="1600" dirty="0" smtClean="0">
              <a:latin typeface="Tahoma" panose="020B0604030504040204" pitchFamily="34" charset="0"/>
              <a:ea typeface="Tahoma" panose="020B0604030504040204" pitchFamily="34" charset="0"/>
              <a:cs typeface="Tahoma" panose="020B0604030504040204" pitchFamily="34" charset="0"/>
            </a:endParaRPr>
          </a:p>
          <a:p>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600" dirty="0" smtClean="0">
                <a:latin typeface="Tahoma" panose="020B0604030504040204" pitchFamily="34" charset="0"/>
                <a:ea typeface="Tahoma" panose="020B0604030504040204" pitchFamily="34" charset="0"/>
                <a:cs typeface="Tahoma" panose="020B0604030504040204" pitchFamily="34" charset="0"/>
              </a:rPr>
              <a:t>Section </a:t>
            </a:r>
            <a:r>
              <a:rPr lang="en-US" sz="1600" dirty="0">
                <a:latin typeface="Tahoma" panose="020B0604030504040204" pitchFamily="34" charset="0"/>
                <a:ea typeface="Tahoma" panose="020B0604030504040204" pitchFamily="34" charset="0"/>
                <a:cs typeface="Tahoma" panose="020B0604030504040204" pitchFamily="34" charset="0"/>
              </a:rPr>
              <a:t>508 has been adopted as </a:t>
            </a:r>
            <a:r>
              <a:rPr lang="en-US" sz="1600" dirty="0" smtClean="0">
                <a:latin typeface="Tahoma" panose="020B0604030504040204" pitchFamily="34" charset="0"/>
                <a:ea typeface="Tahoma" panose="020B0604030504040204" pitchFamily="34" charset="0"/>
                <a:cs typeface="Tahoma" panose="020B0604030504040204" pitchFamily="34" charset="0"/>
              </a:rPr>
              <a:t>the de facto accessibility standard </a:t>
            </a:r>
            <a:r>
              <a:rPr lang="en-US" sz="1600" dirty="0">
                <a:latin typeface="Tahoma" panose="020B0604030504040204" pitchFamily="34" charset="0"/>
                <a:ea typeface="Tahoma" panose="020B0604030504040204" pitchFamily="34" charset="0"/>
                <a:cs typeface="Tahoma" panose="020B0604030504040204" pitchFamily="34" charset="0"/>
              </a:rPr>
              <a:t>for </a:t>
            </a:r>
            <a:r>
              <a:rPr lang="en-US" sz="1600" dirty="0" smtClean="0">
                <a:latin typeface="Tahoma" panose="020B0604030504040204" pitchFamily="34" charset="0"/>
                <a:ea typeface="Tahoma" panose="020B0604030504040204" pitchFamily="34" charset="0"/>
                <a:cs typeface="Tahoma" panose="020B0604030504040204" pitchFamily="34" charset="0"/>
              </a:rPr>
              <a:t>many local governments.</a:t>
            </a:r>
          </a:p>
          <a:p>
            <a:endParaRPr lang="en-US" sz="16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600" dirty="0" smtClean="0">
                <a:latin typeface="Tahoma" panose="020B0604030504040204" pitchFamily="34" charset="0"/>
                <a:ea typeface="Tahoma" panose="020B0604030504040204" pitchFamily="34" charset="0"/>
                <a:cs typeface="Tahoma" panose="020B0604030504040204" pitchFamily="34" charset="0"/>
              </a:rPr>
              <a:t>Section 508 is </a:t>
            </a:r>
            <a:r>
              <a:rPr lang="en-US" sz="1600" b="1" dirty="0" smtClean="0">
                <a:latin typeface="Tahoma" panose="020B0604030504040204" pitchFamily="34" charset="0"/>
                <a:ea typeface="Tahoma" panose="020B0604030504040204" pitchFamily="34" charset="0"/>
                <a:cs typeface="Tahoma" panose="020B0604030504040204" pitchFamily="34" charset="0"/>
              </a:rPr>
              <a:t>Product-Based </a:t>
            </a:r>
            <a:r>
              <a:rPr lang="en-US" sz="1600" dirty="0" smtClean="0">
                <a:latin typeface="Tahoma" panose="020B0604030504040204" pitchFamily="34" charset="0"/>
                <a:ea typeface="Tahoma" panose="020B0604030504040204" pitchFamily="34" charset="0"/>
                <a:cs typeface="Tahoma" panose="020B0604030504040204" pitchFamily="34" charset="0"/>
              </a:rPr>
              <a:t>and covers:</a:t>
            </a:r>
          </a:p>
          <a:p>
            <a:pPr marL="285750" indent="-285750">
              <a:buFont typeface="Arial" panose="020B0604020202020204" pitchFamily="34" charset="0"/>
              <a:buChar char="•"/>
            </a:pPr>
            <a:r>
              <a:rPr lang="en-US" sz="1600" dirty="0" smtClean="0">
                <a:latin typeface="Tahoma" panose="020B0604030504040204" pitchFamily="34" charset="0"/>
                <a:ea typeface="Tahoma" panose="020B0604030504040204" pitchFamily="34" charset="0"/>
                <a:cs typeface="Tahoma" panose="020B0604030504040204" pitchFamily="34" charset="0"/>
              </a:rPr>
              <a:t>Software applications and operating systems</a:t>
            </a:r>
          </a:p>
          <a:p>
            <a:pPr marL="285750" indent="-285750">
              <a:buFont typeface="Arial" panose="020B0604020202020204" pitchFamily="34" charset="0"/>
              <a:buChar char="•"/>
            </a:pPr>
            <a:r>
              <a:rPr lang="en-US" sz="1600" dirty="0" smtClean="0">
                <a:latin typeface="Tahoma" panose="020B0604030504040204" pitchFamily="34" charset="0"/>
                <a:ea typeface="Tahoma" panose="020B0604030504040204" pitchFamily="34" charset="0"/>
                <a:cs typeface="Tahoma" panose="020B0604030504040204" pitchFamily="34" charset="0"/>
              </a:rPr>
              <a:t>Web-based intranet and internet information and applications</a:t>
            </a:r>
          </a:p>
          <a:p>
            <a:pPr marL="285750" indent="-285750">
              <a:buFont typeface="Arial" panose="020B0604020202020204" pitchFamily="34" charset="0"/>
              <a:buChar char="•"/>
            </a:pPr>
            <a:r>
              <a:rPr lang="en-US" sz="1600" dirty="0" smtClean="0">
                <a:latin typeface="Tahoma" panose="020B0604030504040204" pitchFamily="34" charset="0"/>
                <a:ea typeface="Tahoma" panose="020B0604030504040204" pitchFamily="34" charset="0"/>
                <a:cs typeface="Tahoma" panose="020B0604030504040204" pitchFamily="34" charset="0"/>
              </a:rPr>
              <a:t>Telecommunications products</a:t>
            </a:r>
          </a:p>
          <a:p>
            <a:pPr marL="285750" indent="-285750">
              <a:buFont typeface="Arial" panose="020B0604020202020204" pitchFamily="34" charset="0"/>
              <a:buChar char="•"/>
            </a:pPr>
            <a:r>
              <a:rPr lang="en-US" sz="1600" dirty="0" smtClean="0">
                <a:latin typeface="Tahoma" panose="020B0604030504040204" pitchFamily="34" charset="0"/>
                <a:ea typeface="Tahoma" panose="020B0604030504040204" pitchFamily="34" charset="0"/>
                <a:cs typeface="Tahoma" panose="020B0604030504040204" pitchFamily="34" charset="0"/>
              </a:rPr>
              <a:t>Video and multimedia products</a:t>
            </a:r>
          </a:p>
          <a:p>
            <a:pPr marL="285750" indent="-285750">
              <a:buFont typeface="Arial" panose="020B0604020202020204" pitchFamily="34" charset="0"/>
              <a:buChar char="•"/>
            </a:pPr>
            <a:r>
              <a:rPr lang="en-US" sz="1600" dirty="0" smtClean="0">
                <a:latin typeface="Tahoma" panose="020B0604030504040204" pitchFamily="34" charset="0"/>
                <a:ea typeface="Tahoma" panose="020B0604030504040204" pitchFamily="34" charset="0"/>
                <a:cs typeface="Tahoma" panose="020B0604030504040204" pitchFamily="34" charset="0"/>
              </a:rPr>
              <a:t>Self-contained, closed products</a:t>
            </a:r>
          </a:p>
          <a:p>
            <a:pPr marL="285750" indent="-285750">
              <a:buFont typeface="Arial" panose="020B0604020202020204" pitchFamily="34" charset="0"/>
              <a:buChar char="•"/>
            </a:pPr>
            <a:r>
              <a:rPr lang="en-US" sz="1600" dirty="0" smtClean="0">
                <a:latin typeface="Tahoma" panose="020B0604030504040204" pitchFamily="34" charset="0"/>
                <a:ea typeface="Tahoma" panose="020B0604030504040204" pitchFamily="34" charset="0"/>
                <a:cs typeface="Tahoma" panose="020B0604030504040204" pitchFamily="34" charset="0"/>
              </a:rPr>
              <a:t>Desktop and portable computers</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4"/>
          </p:nvPr>
        </p:nvSpPr>
        <p:spPr/>
        <p:txBody>
          <a:bodyPr/>
          <a:lstStyle/>
          <a:p>
            <a:fld id="{BCCB0638-65B7-45EB-B5A9-C44FA6ED099C}" type="slidenum">
              <a:rPr lang="en-US" smtClean="0"/>
              <a:t>45</a:t>
            </a:fld>
            <a:endParaRPr lang="en-US"/>
          </a:p>
        </p:txBody>
      </p:sp>
      <p:sp>
        <p:nvSpPr>
          <p:cNvPr id="6" name="Title 1"/>
          <p:cNvSpPr txBox="1">
            <a:spLocks/>
          </p:cNvSpPr>
          <p:nvPr/>
        </p:nvSpPr>
        <p:spPr>
          <a:xfrm>
            <a:off x="735280" y="150404"/>
            <a:ext cx="7678662" cy="71024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kern="1200" baseline="0">
                <a:solidFill>
                  <a:srgbClr val="6294B0"/>
                </a:solidFill>
                <a:latin typeface="Avenir-Medium" pitchFamily="34" charset="0"/>
                <a:ea typeface="+mj-ea"/>
                <a:cs typeface="Tahoma"/>
              </a:defRPr>
            </a:lvl1pPr>
          </a:lstStyle>
          <a:p>
            <a:r>
              <a:rPr lang="en-US"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Section 508 of the Rehabilitation Act of 1973, Amended in 1998</a:t>
            </a:r>
            <a:endParaRPr lang="en-US"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4219506" y="6354308"/>
            <a:ext cx="3350536" cy="365125"/>
          </a:xfrm>
        </p:spPr>
        <p:txBody>
          <a:bodyPr/>
          <a:lstStyle/>
          <a:p>
            <a:pPr marL="0" indent="0" algn="r">
              <a:buNone/>
            </a:pPr>
            <a:r>
              <a:rPr lang="en-US" sz="1000" dirty="0">
                <a:solidFill>
                  <a:srgbClr val="26105C"/>
                </a:solidFill>
                <a:latin typeface="Tahoma"/>
              </a:rPr>
              <a:t>Accessibility and WCAG Lunch and Learn</a:t>
            </a:r>
          </a:p>
        </p:txBody>
      </p:sp>
    </p:spTree>
    <p:extLst>
      <p:ext uri="{BB962C8B-B14F-4D97-AF65-F5344CB8AC3E}">
        <p14:creationId xmlns:p14="http://schemas.microsoft.com/office/powerpoint/2010/main" val="40459587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BCCB0638-65B7-45EB-B5A9-C44FA6ED099C}" type="slidenum">
              <a:rPr lang="en-US" smtClean="0"/>
              <a:t>46</a:t>
            </a:fld>
            <a:endParaRPr lang="en-US"/>
          </a:p>
        </p:txBody>
      </p:sp>
      <p:sp>
        <p:nvSpPr>
          <p:cNvPr id="7" name="Content Placeholder 1"/>
          <p:cNvSpPr txBox="1">
            <a:spLocks/>
          </p:cNvSpPr>
          <p:nvPr/>
        </p:nvSpPr>
        <p:spPr>
          <a:xfrm>
            <a:off x="457200" y="1355839"/>
            <a:ext cx="8229600" cy="63976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kern="1200" baseline="0">
                <a:solidFill>
                  <a:schemeClr val="tx1"/>
                </a:solidFill>
                <a:latin typeface="Avenir-Light" pitchFamily="34" charset="0"/>
                <a:ea typeface="+mn-ea"/>
                <a:cs typeface="+mn-cs"/>
              </a:defRPr>
            </a:lvl1pPr>
            <a:lvl2pPr marL="742950" indent="-285750" algn="l" defTabSz="914400" rtl="0" eaLnBrk="1" latinLnBrk="0" hangingPunct="1">
              <a:spcBef>
                <a:spcPct val="20000"/>
              </a:spcBef>
              <a:buFontTx/>
              <a:buBlip>
                <a:blip r:embed="rId3"/>
              </a:buBlip>
              <a:defRPr sz="2800" b="0" kern="1200">
                <a:solidFill>
                  <a:schemeClr val="tx1"/>
                </a:solidFill>
                <a:latin typeface="Avenir-Light" pitchFamily="34" charset="0"/>
                <a:ea typeface="+mn-ea"/>
                <a:cs typeface="+mn-cs"/>
              </a:defRPr>
            </a:lvl2pPr>
            <a:lvl3pPr marL="1143000" indent="-228600" algn="l" defTabSz="914400" rtl="0" eaLnBrk="1" latinLnBrk="0" hangingPunct="1">
              <a:spcBef>
                <a:spcPct val="20000"/>
              </a:spcBef>
              <a:buFontTx/>
              <a:buBlip>
                <a:blip r:embed="rId3"/>
              </a:buBlip>
              <a:defRPr sz="2400" b="0" kern="1200">
                <a:solidFill>
                  <a:schemeClr val="tx1"/>
                </a:solidFill>
                <a:latin typeface="Avenir-Light" pitchFamily="34" charset="0"/>
                <a:ea typeface="+mn-ea"/>
                <a:cs typeface="+mn-cs"/>
              </a:defRPr>
            </a:lvl3pPr>
            <a:lvl4pPr marL="1600200" indent="-228600" algn="l" defTabSz="914400" rtl="0" eaLnBrk="1" latinLnBrk="0" hangingPunct="1">
              <a:spcBef>
                <a:spcPct val="20000"/>
              </a:spcBef>
              <a:buFontTx/>
              <a:buBlip>
                <a:blip r:embed="rId3"/>
              </a:buBlip>
              <a:defRPr sz="2000" b="0" kern="1200">
                <a:solidFill>
                  <a:schemeClr val="tx1"/>
                </a:solidFill>
                <a:latin typeface="Avenir-Light" pitchFamily="34" charset="0"/>
                <a:ea typeface="+mn-ea"/>
                <a:cs typeface="+mn-cs"/>
              </a:defRPr>
            </a:lvl4pPr>
            <a:lvl5pPr marL="2057400" indent="-228600" algn="l" defTabSz="914400" rtl="0" eaLnBrk="1" latinLnBrk="0" hangingPunct="1">
              <a:spcBef>
                <a:spcPct val="20000"/>
              </a:spcBef>
              <a:buFontTx/>
              <a:buBlip>
                <a:blip r:embed="rId3"/>
              </a:buBlip>
              <a:defRPr sz="2000" b="0" kern="1200">
                <a:solidFill>
                  <a:schemeClr val="tx1"/>
                </a:solidFill>
                <a:latin typeface="Avenir-Light"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smtClean="0">
                <a:latin typeface="Tahoma" panose="020B0604030504040204" pitchFamily="34" charset="0"/>
                <a:ea typeface="Tahoma" panose="020B0604030504040204" pitchFamily="34" charset="0"/>
                <a:cs typeface="Tahoma" panose="020B0604030504040204" pitchFamily="34" charset="0"/>
              </a:rPr>
              <a:t>First </a:t>
            </a:r>
            <a:r>
              <a:rPr lang="en-US" sz="1600" dirty="0">
                <a:latin typeface="Tahoma" panose="020B0604030504040204" pitchFamily="34" charset="0"/>
                <a:ea typeface="Tahoma" panose="020B0604030504040204" pitchFamily="34" charset="0"/>
                <a:cs typeface="Tahoma" panose="020B0604030504040204" pitchFamily="34" charset="0"/>
              </a:rPr>
              <a:t>published in 2008 and became an ISO standard in </a:t>
            </a:r>
            <a:r>
              <a:rPr lang="en-US" sz="1600" dirty="0" smtClean="0">
                <a:latin typeface="Tahoma" panose="020B0604030504040204" pitchFamily="34" charset="0"/>
                <a:ea typeface="Tahoma" panose="020B0604030504040204" pitchFamily="34" charset="0"/>
                <a:cs typeface="Tahoma" panose="020B0604030504040204" pitchFamily="34" charset="0"/>
              </a:rPr>
              <a:t>2012</a:t>
            </a:r>
          </a:p>
          <a:p>
            <a:pPr marL="285750" indent="-285750">
              <a:buFont typeface="Arial" panose="020B0604020202020204" pitchFamily="34" charset="0"/>
              <a:buChar char="•"/>
            </a:pPr>
            <a:r>
              <a:rPr lang="en-US" sz="1600" dirty="0" smtClean="0">
                <a:latin typeface="Tahoma" panose="020B0604030504040204" pitchFamily="34" charset="0"/>
                <a:ea typeface="Tahoma" panose="020B0604030504040204" pitchFamily="34" charset="0"/>
                <a:cs typeface="Tahoma" panose="020B0604030504040204" pitchFamily="34" charset="0"/>
              </a:rPr>
              <a:t>Followed WCAG 1.0 which was issued in 2000</a:t>
            </a:r>
          </a:p>
          <a:p>
            <a:pPr marL="285750" indent="-285750">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F</a:t>
            </a:r>
            <a:r>
              <a:rPr lang="en-US" sz="1600" dirty="0" smtClean="0">
                <a:latin typeface="Tahoma" panose="020B0604030504040204" pitchFamily="34" charset="0"/>
                <a:ea typeface="Tahoma" panose="020B0604030504040204" pitchFamily="34" charset="0"/>
                <a:cs typeface="Tahoma" panose="020B0604030504040204" pitchFamily="34" charset="0"/>
              </a:rPr>
              <a:t>unctionally-based </a:t>
            </a:r>
            <a:r>
              <a:rPr lang="en-US" sz="1600" dirty="0">
                <a:latin typeface="Tahoma" panose="020B0604030504040204" pitchFamily="34" charset="0"/>
                <a:ea typeface="Tahoma" panose="020B0604030504040204" pitchFamily="34" charset="0"/>
                <a:cs typeface="Tahoma" panose="020B0604030504040204" pitchFamily="34" charset="0"/>
              </a:rPr>
              <a:t>instead of </a:t>
            </a:r>
            <a:r>
              <a:rPr lang="en-US" sz="1600" dirty="0" smtClean="0">
                <a:latin typeface="Tahoma" panose="020B0604030504040204" pitchFamily="34" charset="0"/>
                <a:ea typeface="Tahoma" panose="020B0604030504040204" pitchFamily="34" charset="0"/>
                <a:cs typeface="Tahoma" panose="020B0604030504040204" pitchFamily="34" charset="0"/>
              </a:rPr>
              <a:t>product-based</a:t>
            </a:r>
          </a:p>
          <a:p>
            <a:pPr marL="285750" indent="-285750">
              <a:buFont typeface="Arial" panose="020B0604020202020204" pitchFamily="34" charset="0"/>
              <a:buChar char="•"/>
            </a:pPr>
            <a:r>
              <a:rPr lang="en-US" sz="1600" dirty="0" smtClean="0">
                <a:latin typeface="Tahoma" panose="020B0604030504040204" pitchFamily="34" charset="0"/>
                <a:ea typeface="Tahoma" panose="020B0604030504040204" pitchFamily="34" charset="0"/>
                <a:cs typeface="Tahoma" panose="020B0604030504040204" pitchFamily="34" charset="0"/>
              </a:rPr>
              <a:t>Applies different </a:t>
            </a:r>
            <a:r>
              <a:rPr lang="en-US" sz="1600" dirty="0">
                <a:latin typeface="Tahoma" panose="020B0604030504040204" pitchFamily="34" charset="0"/>
                <a:ea typeface="Tahoma" panose="020B0604030504040204" pitchFamily="34" charset="0"/>
                <a:cs typeface="Tahoma" panose="020B0604030504040204" pitchFamily="34" charset="0"/>
              </a:rPr>
              <a:t>types of web technologies as well as future </a:t>
            </a:r>
            <a:r>
              <a:rPr lang="en-US" sz="1600" dirty="0" smtClean="0">
                <a:latin typeface="Tahoma" panose="020B0604030504040204" pitchFamily="34" charset="0"/>
                <a:ea typeface="Tahoma" panose="020B0604030504040204" pitchFamily="34" charset="0"/>
                <a:cs typeface="Tahoma" panose="020B0604030504040204" pitchFamily="34" charset="0"/>
              </a:rPr>
              <a:t>technologies</a:t>
            </a:r>
          </a:p>
          <a:p>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4"/>
          <a:stretch>
            <a:fillRect/>
          </a:stretch>
        </p:blipFill>
        <p:spPr>
          <a:xfrm>
            <a:off x="1995999" y="2819400"/>
            <a:ext cx="5090601" cy="3124471"/>
          </a:xfrm>
          <a:prstGeom prst="rect">
            <a:avLst/>
          </a:prstGeom>
        </p:spPr>
      </p:pic>
      <p:sp>
        <p:nvSpPr>
          <p:cNvPr id="9" name="Title 1"/>
          <p:cNvSpPr txBox="1">
            <a:spLocks/>
          </p:cNvSpPr>
          <p:nvPr/>
        </p:nvSpPr>
        <p:spPr>
          <a:xfrm>
            <a:off x="735280" y="150404"/>
            <a:ext cx="7678662" cy="71024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kern="1200" baseline="0">
                <a:solidFill>
                  <a:srgbClr val="6294B0"/>
                </a:solidFill>
                <a:latin typeface="Avenir-Medium" pitchFamily="34" charset="0"/>
                <a:ea typeface="+mj-ea"/>
                <a:cs typeface="Tahoma"/>
              </a:defRPr>
            </a:lvl1pPr>
          </a:lstStyle>
          <a:p>
            <a:r>
              <a:rPr lang="en-US"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WCAG 2.0 - 2008</a:t>
            </a:r>
            <a:endParaRPr lang="en-US"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3"/>
          <p:cNvSpPr>
            <a:spLocks noGrp="1"/>
          </p:cNvSpPr>
          <p:nvPr>
            <p:ph type="ftr" sz="quarter" idx="11"/>
          </p:nvPr>
        </p:nvSpPr>
        <p:spPr>
          <a:xfrm>
            <a:off x="4219506" y="6354308"/>
            <a:ext cx="3350536" cy="365125"/>
          </a:xfrm>
        </p:spPr>
        <p:txBody>
          <a:bodyPr/>
          <a:lstStyle/>
          <a:p>
            <a:pPr marL="0" indent="0" algn="r">
              <a:buNone/>
            </a:pPr>
            <a:r>
              <a:rPr lang="en-US" sz="1000" dirty="0">
                <a:solidFill>
                  <a:srgbClr val="26105C"/>
                </a:solidFill>
                <a:latin typeface="Tahoma"/>
              </a:rPr>
              <a:t>Accessibility and WCAG Lunch and Learn</a:t>
            </a:r>
          </a:p>
        </p:txBody>
      </p:sp>
    </p:spTree>
    <p:extLst>
      <p:ext uri="{BB962C8B-B14F-4D97-AF65-F5344CB8AC3E}">
        <p14:creationId xmlns:p14="http://schemas.microsoft.com/office/powerpoint/2010/main" val="14487139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DoJ’s</a:t>
            </a:r>
            <a:r>
              <a:rPr lang="en-US" dirty="0" smtClean="0"/>
              <a:t> Project Civic Access</a:t>
            </a:r>
            <a:endParaRPr lang="en-US" dirty="0"/>
          </a:p>
        </p:txBody>
      </p:sp>
      <p:sp>
        <p:nvSpPr>
          <p:cNvPr id="4" name="Footer Placeholder 3"/>
          <p:cNvSpPr>
            <a:spLocks noGrp="1"/>
          </p:cNvSpPr>
          <p:nvPr>
            <p:ph type="ftr" sz="quarter" idx="11"/>
          </p:nvPr>
        </p:nvSpPr>
        <p:spPr/>
        <p:txBody>
          <a:bodyPr/>
          <a:lstStyle/>
          <a:p>
            <a:r>
              <a:rPr lang="en-US" dirty="0" smtClean="0"/>
              <a:t>Accessibility and WCAG Lunch and Learn</a:t>
            </a:r>
            <a:endParaRPr lang="en-US" dirty="0"/>
          </a:p>
        </p:txBody>
      </p:sp>
      <p:sp>
        <p:nvSpPr>
          <p:cNvPr id="5" name="Slide Number Placeholder 4"/>
          <p:cNvSpPr>
            <a:spLocks noGrp="1"/>
          </p:cNvSpPr>
          <p:nvPr>
            <p:ph type="sldNum" sz="quarter" idx="12"/>
          </p:nvPr>
        </p:nvSpPr>
        <p:spPr/>
        <p:txBody>
          <a:bodyPr/>
          <a:lstStyle/>
          <a:p>
            <a:fld id="{B799E8BE-8203-E44E-B7B4-9A507008A52C}" type="slidenum">
              <a:rPr lang="en-US" smtClean="0"/>
              <a:t>47</a:t>
            </a:fld>
            <a:endParaRPr lang="en-US" dirty="0"/>
          </a:p>
        </p:txBody>
      </p:sp>
      <p:pic>
        <p:nvPicPr>
          <p:cNvPr id="10" name="Picture 9"/>
          <p:cNvPicPr>
            <a:picLocks noChangeAspect="1"/>
          </p:cNvPicPr>
          <p:nvPr/>
        </p:nvPicPr>
        <p:blipFill>
          <a:blip r:embed="rId3"/>
          <a:stretch>
            <a:fillRect/>
          </a:stretch>
        </p:blipFill>
        <p:spPr>
          <a:xfrm>
            <a:off x="5612136" y="1379221"/>
            <a:ext cx="2880610" cy="4320914"/>
          </a:xfrm>
          <a:prstGeom prst="rect">
            <a:avLst/>
          </a:prstGeom>
        </p:spPr>
      </p:pic>
      <p:sp>
        <p:nvSpPr>
          <p:cNvPr id="11" name="Rectangle 10"/>
          <p:cNvSpPr/>
          <p:nvPr/>
        </p:nvSpPr>
        <p:spPr>
          <a:xfrm>
            <a:off x="493986" y="1379221"/>
            <a:ext cx="4803228" cy="2308324"/>
          </a:xfrm>
          <a:prstGeom prst="rect">
            <a:avLst/>
          </a:prstGeom>
        </p:spPr>
        <p:txBody>
          <a:bodyPr wrap="square">
            <a:spAutoFit/>
          </a:bodyPr>
          <a:lstStyle/>
          <a:p>
            <a:r>
              <a:rPr lang="en-US" dirty="0" err="1"/>
              <a:t>DoJ’s</a:t>
            </a:r>
            <a:r>
              <a:rPr lang="en-US" dirty="0"/>
              <a:t> effort to ensure that local </a:t>
            </a:r>
            <a:r>
              <a:rPr lang="en-US" dirty="0" smtClean="0"/>
              <a:t>governments </a:t>
            </a:r>
            <a:r>
              <a:rPr lang="en-US" dirty="0"/>
              <a:t>comply with the ADA by eliminating physical and communication </a:t>
            </a:r>
            <a:r>
              <a:rPr lang="en-US" dirty="0" smtClean="0"/>
              <a:t>barriers  that prevent people with disabilities from participating fully in community life</a:t>
            </a:r>
          </a:p>
          <a:p>
            <a:endParaRPr lang="en-US" dirty="0" smtClean="0"/>
          </a:p>
          <a:p>
            <a:r>
              <a:rPr lang="en-US" dirty="0" smtClean="0"/>
              <a:t>See list of entities and settlement agreements at:</a:t>
            </a:r>
          </a:p>
          <a:p>
            <a:r>
              <a:rPr lang="en-US" dirty="0" smtClean="0">
                <a:hlinkClick r:id="rId4"/>
              </a:rPr>
              <a:t>http</a:t>
            </a:r>
            <a:r>
              <a:rPr lang="en-US" dirty="0">
                <a:hlinkClick r:id="rId4"/>
              </a:rPr>
              <a:t>://</a:t>
            </a:r>
            <a:r>
              <a:rPr lang="en-US" dirty="0" smtClean="0">
                <a:hlinkClick r:id="rId4"/>
              </a:rPr>
              <a:t>www.ada.gov/civicac.htm</a:t>
            </a:r>
            <a:r>
              <a:rPr lang="en-US" dirty="0" smtClean="0"/>
              <a:t> </a:t>
            </a:r>
            <a:endParaRPr lang="en-US" dirty="0"/>
          </a:p>
        </p:txBody>
      </p:sp>
    </p:spTree>
    <p:extLst>
      <p:ext uri="{BB962C8B-B14F-4D97-AF65-F5344CB8AC3E}">
        <p14:creationId xmlns:p14="http://schemas.microsoft.com/office/powerpoint/2010/main" val="12407961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BCCB0638-65B7-45EB-B5A9-C44FA6ED099C}" type="slidenum">
              <a:rPr lang="en-US" smtClean="0"/>
              <a:t>48</a:t>
            </a:fld>
            <a:endParaRPr lang="en-US" dirty="0"/>
          </a:p>
        </p:txBody>
      </p:sp>
      <p:sp>
        <p:nvSpPr>
          <p:cNvPr id="8" name="Title 1"/>
          <p:cNvSpPr txBox="1">
            <a:spLocks/>
          </p:cNvSpPr>
          <p:nvPr/>
        </p:nvSpPr>
        <p:spPr>
          <a:xfrm>
            <a:off x="735280" y="150404"/>
            <a:ext cx="7678662" cy="71024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kern="1200" baseline="0">
                <a:solidFill>
                  <a:srgbClr val="6294B0"/>
                </a:solidFill>
                <a:latin typeface="Avenir-Medium" pitchFamily="34" charset="0"/>
                <a:ea typeface="+mj-ea"/>
                <a:cs typeface="Tahoma"/>
              </a:defRPr>
            </a:lvl1pPr>
          </a:lstStyle>
          <a:p>
            <a:r>
              <a:rPr lang="en-US"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WCAG Guidelines for Content Management (remember P.O.U.R.)</a:t>
            </a:r>
            <a:endParaRPr lang="en-US"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735280" y="1147783"/>
            <a:ext cx="7783077" cy="369332"/>
          </a:xfrm>
          <a:prstGeom prst="rect">
            <a:avLst/>
          </a:prstGeom>
        </p:spPr>
        <p:txBody>
          <a:bodyPr wrap="square">
            <a:spAutoFit/>
          </a:bodyPr>
          <a:lstStyle/>
          <a:p>
            <a:r>
              <a:rPr lang="en-US" b="1" dirty="0">
                <a:latin typeface="Tahoma" panose="020B0604030504040204" pitchFamily="34" charset="0"/>
                <a:ea typeface="Tahoma" panose="020B0604030504040204" pitchFamily="34" charset="0"/>
                <a:cs typeface="Tahoma" panose="020B0604030504040204" pitchFamily="34" charset="0"/>
              </a:rPr>
              <a:t>It is up to the client to maintain accessible content after launch</a:t>
            </a:r>
          </a:p>
        </p:txBody>
      </p:sp>
      <p:graphicFrame>
        <p:nvGraphicFramePr>
          <p:cNvPr id="3" name="Diagram 2"/>
          <p:cNvGraphicFramePr/>
          <p:nvPr>
            <p:extLst>
              <p:ext uri="{D42A27DB-BD31-4B8C-83A1-F6EECF244321}">
                <p14:modId xmlns:p14="http://schemas.microsoft.com/office/powerpoint/2010/main" val="2490289215"/>
              </p:ext>
            </p:extLst>
          </p:nvPr>
        </p:nvGraphicFramePr>
        <p:xfrm>
          <a:off x="224584" y="1570255"/>
          <a:ext cx="8462215" cy="4686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3"/>
          <p:cNvSpPr>
            <a:spLocks noGrp="1"/>
          </p:cNvSpPr>
          <p:nvPr>
            <p:ph type="ftr" sz="quarter" idx="11"/>
          </p:nvPr>
        </p:nvSpPr>
        <p:spPr>
          <a:xfrm>
            <a:off x="4219506" y="6354308"/>
            <a:ext cx="3350536" cy="365125"/>
          </a:xfrm>
        </p:spPr>
        <p:txBody>
          <a:bodyPr/>
          <a:lstStyle/>
          <a:p>
            <a:pPr marL="0" indent="0" algn="r">
              <a:buNone/>
            </a:pPr>
            <a:r>
              <a:rPr lang="en-US" sz="1000" dirty="0">
                <a:solidFill>
                  <a:srgbClr val="26105C"/>
                </a:solidFill>
                <a:latin typeface="Tahoma"/>
              </a:rPr>
              <a:t>Accessibility and WCAG Lunch and Learn</a:t>
            </a:r>
          </a:p>
        </p:txBody>
      </p:sp>
    </p:spTree>
    <p:extLst>
      <p:ext uri="{BB962C8B-B14F-4D97-AF65-F5344CB8AC3E}">
        <p14:creationId xmlns:p14="http://schemas.microsoft.com/office/powerpoint/2010/main" val="3308476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BCCB0638-65B7-45EB-B5A9-C44FA6ED099C}" type="slidenum">
              <a:rPr lang="en-US" smtClean="0"/>
              <a:t>5</a:t>
            </a:fld>
            <a:endParaRPr lang="en-US"/>
          </a:p>
        </p:txBody>
      </p:sp>
      <p:sp>
        <p:nvSpPr>
          <p:cNvPr id="6" name="Title 1"/>
          <p:cNvSpPr txBox="1">
            <a:spLocks/>
          </p:cNvSpPr>
          <p:nvPr/>
        </p:nvSpPr>
        <p:spPr>
          <a:xfrm>
            <a:off x="735280" y="150404"/>
            <a:ext cx="7678662" cy="71024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kern="1200" baseline="0">
                <a:solidFill>
                  <a:srgbClr val="6294B0"/>
                </a:solidFill>
                <a:latin typeface="Avenir-Medium" pitchFamily="34" charset="0"/>
                <a:ea typeface="+mj-ea"/>
                <a:cs typeface="Tahoma"/>
              </a:defRPr>
            </a:lvl1pPr>
          </a:lstStyle>
          <a:p>
            <a:r>
              <a:rPr lang="en-US"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What is accessibility?</a:t>
            </a:r>
            <a:endParaRPr lang="en-US"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4219506" y="6354308"/>
            <a:ext cx="3350536" cy="365125"/>
          </a:xfrm>
        </p:spPr>
        <p:txBody>
          <a:bodyPr/>
          <a:lstStyle/>
          <a:p>
            <a:pPr marL="0" indent="0" algn="r">
              <a:buNone/>
            </a:pPr>
            <a:r>
              <a:rPr lang="en-US" sz="1000" dirty="0">
                <a:solidFill>
                  <a:srgbClr val="26105C"/>
                </a:solidFill>
                <a:latin typeface="Tahoma"/>
              </a:rPr>
              <a:t>Accessibility and WCAG Lunch and Learn</a:t>
            </a:r>
          </a:p>
        </p:txBody>
      </p:sp>
      <p:sp>
        <p:nvSpPr>
          <p:cNvPr id="2" name="Rectangle 1"/>
          <p:cNvSpPr/>
          <p:nvPr/>
        </p:nvSpPr>
        <p:spPr>
          <a:xfrm>
            <a:off x="0" y="2403542"/>
            <a:ext cx="9144000" cy="461665"/>
          </a:xfrm>
          <a:prstGeom prst="rect">
            <a:avLst/>
          </a:prstGeom>
        </p:spPr>
        <p:txBody>
          <a:bodyPr wrap="square">
            <a:spAutoFit/>
          </a:bodyPr>
          <a:lstStyle/>
          <a:p>
            <a:pPr algn="ctr"/>
            <a:r>
              <a:rPr lang="en-US" sz="2400" b="1" i="1" dirty="0">
                <a:solidFill>
                  <a:srgbClr val="7030A0"/>
                </a:solidFill>
                <a:latin typeface="Tahoma"/>
              </a:rPr>
              <a:t>prevent the interaction </a:t>
            </a:r>
            <a:r>
              <a:rPr lang="en-US" sz="2400" i="1" dirty="0">
                <a:latin typeface="Tahoma"/>
              </a:rPr>
              <a:t>with or access to </a:t>
            </a:r>
            <a:r>
              <a:rPr lang="en-US" sz="2400" i="1" dirty="0" smtClean="0">
                <a:latin typeface="Tahoma"/>
              </a:rPr>
              <a:t>websites</a:t>
            </a:r>
            <a:endParaRPr lang="en-US" sz="2400" dirty="0"/>
          </a:p>
        </p:txBody>
      </p:sp>
      <p:sp>
        <p:nvSpPr>
          <p:cNvPr id="4" name="Rectangle 3"/>
          <p:cNvSpPr/>
          <p:nvPr/>
        </p:nvSpPr>
        <p:spPr>
          <a:xfrm>
            <a:off x="0" y="2923564"/>
            <a:ext cx="9144000" cy="461665"/>
          </a:xfrm>
          <a:prstGeom prst="rect">
            <a:avLst/>
          </a:prstGeom>
        </p:spPr>
        <p:txBody>
          <a:bodyPr wrap="square">
            <a:spAutoFit/>
          </a:bodyPr>
          <a:lstStyle/>
          <a:p>
            <a:pPr algn="ctr"/>
            <a:r>
              <a:rPr lang="en-US" sz="2400" i="1" dirty="0">
                <a:latin typeface="Tahoma"/>
              </a:rPr>
              <a:t>by people with </a:t>
            </a:r>
            <a:r>
              <a:rPr lang="en-US" sz="2400" b="1" i="1" dirty="0" smtClean="0">
                <a:solidFill>
                  <a:srgbClr val="7030A0"/>
                </a:solidFill>
                <a:latin typeface="Tahoma"/>
              </a:rPr>
              <a:t>disabilities</a:t>
            </a:r>
            <a:endParaRPr lang="en-US" sz="2400" b="1" dirty="0"/>
          </a:p>
        </p:txBody>
      </p:sp>
      <p:sp>
        <p:nvSpPr>
          <p:cNvPr id="8" name="Rectangle 7"/>
          <p:cNvSpPr/>
          <p:nvPr/>
        </p:nvSpPr>
        <p:spPr>
          <a:xfrm>
            <a:off x="0" y="1883519"/>
            <a:ext cx="9144000" cy="461665"/>
          </a:xfrm>
          <a:prstGeom prst="rect">
            <a:avLst/>
          </a:prstGeom>
        </p:spPr>
        <p:txBody>
          <a:bodyPr wrap="square">
            <a:spAutoFit/>
          </a:bodyPr>
          <a:lstStyle/>
          <a:p>
            <a:pPr algn="ctr"/>
            <a:r>
              <a:rPr lang="en-US" sz="2400" b="1" i="1" dirty="0" smtClean="0">
                <a:solidFill>
                  <a:srgbClr val="7030A0"/>
                </a:solidFill>
                <a:latin typeface="Tahoma"/>
              </a:rPr>
              <a:t>Removing barriers </a:t>
            </a:r>
            <a:r>
              <a:rPr lang="en-US" sz="2400" i="1" dirty="0" smtClean="0">
                <a:latin typeface="Tahoma"/>
              </a:rPr>
              <a:t>that</a:t>
            </a:r>
            <a:endParaRPr lang="en-US" sz="2400" dirty="0"/>
          </a:p>
        </p:txBody>
      </p:sp>
    </p:spTree>
    <p:extLst>
      <p:ext uri="{BB962C8B-B14F-4D97-AF65-F5344CB8AC3E}">
        <p14:creationId xmlns:p14="http://schemas.microsoft.com/office/powerpoint/2010/main" val="246345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BCCB0638-65B7-45EB-B5A9-C44FA6ED099C}" type="slidenum">
              <a:rPr lang="en-US" smtClean="0"/>
              <a:t>6</a:t>
            </a:fld>
            <a:endParaRPr lang="en-US"/>
          </a:p>
        </p:txBody>
      </p:sp>
      <p:graphicFrame>
        <p:nvGraphicFramePr>
          <p:cNvPr id="6" name="Table 5"/>
          <p:cNvGraphicFramePr>
            <a:graphicFrameLocks noGrp="1"/>
          </p:cNvGraphicFramePr>
          <p:nvPr>
            <p:extLst/>
          </p:nvPr>
        </p:nvGraphicFramePr>
        <p:xfrm>
          <a:off x="462455" y="1140595"/>
          <a:ext cx="8224344" cy="5215753"/>
        </p:xfrm>
        <a:graphic>
          <a:graphicData uri="http://schemas.openxmlformats.org/drawingml/2006/table">
            <a:tbl>
              <a:tblPr firstRow="1" bandRow="1">
                <a:tableStyleId>{3B4B98B0-60AC-42C2-AFA5-B58CD77FA1E5}</a:tableStyleId>
              </a:tblPr>
              <a:tblGrid>
                <a:gridCol w="1794403"/>
                <a:gridCol w="6429941"/>
              </a:tblGrid>
              <a:tr h="331010">
                <a:tc>
                  <a:txBody>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Term</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ahoma" panose="020B0604030504040204" pitchFamily="34" charset="0"/>
                          <a:ea typeface="Tahoma" panose="020B0604030504040204" pitchFamily="34" charset="0"/>
                          <a:cs typeface="Tahoma" panose="020B0604030504040204" pitchFamily="34" charset="0"/>
                        </a:rPr>
                        <a:t>Description</a:t>
                      </a:r>
                    </a:p>
                  </a:txBody>
                  <a:tcPr/>
                </a:tc>
              </a:tr>
              <a:tr h="1053215">
                <a:tc>
                  <a:txBody>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ADA</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Tahoma" panose="020B0604030504040204" pitchFamily="34" charset="0"/>
                          <a:ea typeface="Tahoma" panose="020B0604030504040204" pitchFamily="34" charset="0"/>
                          <a:cs typeface="Tahoma" panose="020B0604030504040204" pitchFamily="34" charset="0"/>
                        </a:rPr>
                        <a:t>Americans with Disabilities </a:t>
                      </a:r>
                      <a:r>
                        <a:rPr lang="en-US" sz="14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Act requires that state and local governments provide qualified individuals with disabilities equal access to their programs, services, or activities (whether</a:t>
                      </a:r>
                      <a:r>
                        <a:rPr lang="en-US" sz="1400" b="0"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or not they receive Federal funds)</a:t>
                      </a:r>
                      <a:endParaRPr lang="en-US" sz="1400" b="0" kern="1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tc>
              </a:tr>
              <a:tr h="571745">
                <a:tc>
                  <a:txBody>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ATAG</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ahoma" panose="020B0604030504040204" pitchFamily="34" charset="0"/>
                          <a:ea typeface="Tahoma" panose="020B0604030504040204" pitchFamily="34" charset="0"/>
                          <a:cs typeface="Tahoma" panose="020B0604030504040204" pitchFamily="34" charset="0"/>
                        </a:rPr>
                        <a:t>Authoring Tool Accessibility Guidelines developed by W3C</a:t>
                      </a:r>
                      <a:r>
                        <a:rPr lang="en-US" sz="1400" baseline="0" dirty="0" smtClean="0">
                          <a:latin typeface="Tahoma" panose="020B0604030504040204" pitchFamily="34" charset="0"/>
                          <a:ea typeface="Tahoma" panose="020B0604030504040204" pitchFamily="34" charset="0"/>
                          <a:cs typeface="Tahoma" panose="020B0604030504040204" pitchFamily="34" charset="0"/>
                        </a:rPr>
                        <a:t> (applies to back end of CMS)</a:t>
                      </a:r>
                      <a:endParaRPr lang="en-US" sz="1400" dirty="0" smtClean="0">
                        <a:latin typeface="Tahoma" panose="020B0604030504040204" pitchFamily="34" charset="0"/>
                        <a:ea typeface="Tahoma" panose="020B0604030504040204" pitchFamily="34" charset="0"/>
                        <a:cs typeface="Tahoma" panose="020B0604030504040204" pitchFamily="34" charset="0"/>
                      </a:endParaRPr>
                    </a:p>
                  </a:txBody>
                  <a:tcPr/>
                </a:tc>
              </a:tr>
              <a:tr h="531539">
                <a:tc>
                  <a:txBody>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DoJ</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ahoma" panose="020B0604030504040204" pitchFamily="34" charset="0"/>
                          <a:ea typeface="Tahoma" panose="020B0604030504040204" pitchFamily="34" charset="0"/>
                          <a:cs typeface="Tahoma" panose="020B0604030504040204" pitchFamily="34" charset="0"/>
                        </a:rPr>
                        <a:t>Department of Justice</a:t>
                      </a:r>
                    </a:p>
                  </a:txBody>
                  <a:tcPr/>
                </a:tc>
              </a:tr>
              <a:tr h="812480">
                <a:tc>
                  <a:txBody>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Section</a:t>
                      </a:r>
                      <a:r>
                        <a:rPr lang="en-US" sz="1400" b="1" baseline="0" dirty="0" smtClean="0">
                          <a:latin typeface="Tahoma" panose="020B0604030504040204" pitchFamily="34" charset="0"/>
                          <a:ea typeface="Tahoma" panose="020B0604030504040204" pitchFamily="34" charset="0"/>
                          <a:cs typeface="Tahoma" panose="020B0604030504040204" pitchFamily="34" charset="0"/>
                        </a:rPr>
                        <a:t> 504</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Is a part of the Rehabilitation Act</a:t>
                      </a:r>
                      <a:r>
                        <a:rPr lang="en-US" sz="1400" baseline="0" dirty="0" smtClean="0">
                          <a:latin typeface="Tahoma" panose="020B0604030504040204" pitchFamily="34" charset="0"/>
                          <a:ea typeface="Tahoma" panose="020B0604030504040204" pitchFamily="34" charset="0"/>
                          <a:cs typeface="Tahoma" panose="020B0604030504040204" pitchFamily="34" charset="0"/>
                        </a:rPr>
                        <a:t> of 1973 that prohibits discrimination based upon disability and applies to any organization that receives Federal assistance</a:t>
                      </a:r>
                      <a:endParaRPr lang="en-US" sz="1400" dirty="0" smtClean="0">
                        <a:latin typeface="Tahoma" panose="020B0604030504040204" pitchFamily="34" charset="0"/>
                        <a:ea typeface="Tahoma" panose="020B0604030504040204" pitchFamily="34" charset="0"/>
                        <a:cs typeface="Tahoma" panose="020B0604030504040204" pitchFamily="34" charset="0"/>
                      </a:endParaRPr>
                    </a:p>
                  </a:txBody>
                  <a:tcPr/>
                </a:tc>
              </a:tr>
              <a:tr h="812480">
                <a:tc>
                  <a:txBody>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Section 508 </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Is</a:t>
                      </a:r>
                      <a:r>
                        <a:rPr lang="en-US" sz="1400" baseline="0" dirty="0" smtClean="0">
                          <a:latin typeface="Tahoma" panose="020B0604030504040204" pitchFamily="34" charset="0"/>
                          <a:ea typeface="Tahoma" panose="020B0604030504040204" pitchFamily="34" charset="0"/>
                          <a:cs typeface="Tahoma" panose="020B0604030504040204" pitchFamily="34" charset="0"/>
                        </a:rPr>
                        <a:t> an </a:t>
                      </a:r>
                      <a:r>
                        <a:rPr lang="en-US" sz="1400" dirty="0" smtClean="0">
                          <a:latin typeface="Tahoma" panose="020B0604030504040204" pitchFamily="34" charset="0"/>
                          <a:ea typeface="Tahoma" panose="020B0604030504040204" pitchFamily="34" charset="0"/>
                          <a:cs typeface="Tahoma" panose="020B0604030504040204" pitchFamily="34" charset="0"/>
                        </a:rPr>
                        <a:t>amendment to the Rehabilitation Act of 1973 that requires websites of Federal agencies to make electronic and information</a:t>
                      </a:r>
                      <a:r>
                        <a:rPr lang="en-US" sz="1400" baseline="0" dirty="0" smtClean="0">
                          <a:latin typeface="Tahoma" panose="020B0604030504040204" pitchFamily="34" charset="0"/>
                          <a:ea typeface="Tahoma" panose="020B0604030504040204" pitchFamily="34" charset="0"/>
                          <a:cs typeface="Tahoma" panose="020B0604030504040204" pitchFamily="34" charset="0"/>
                        </a:rPr>
                        <a:t> technology</a:t>
                      </a:r>
                      <a:r>
                        <a:rPr lang="en-US" sz="1400" dirty="0" smtClean="0">
                          <a:latin typeface="Tahoma" panose="020B0604030504040204" pitchFamily="34" charset="0"/>
                          <a:ea typeface="Tahoma" panose="020B0604030504040204" pitchFamily="34" charset="0"/>
                          <a:cs typeface="Tahoma" panose="020B0604030504040204" pitchFamily="34" charset="0"/>
                        </a:rPr>
                        <a:t> accessible</a:t>
                      </a:r>
                      <a:r>
                        <a:rPr lang="en-US" sz="1400" baseline="0" dirty="0" smtClean="0">
                          <a:latin typeface="Tahoma" panose="020B0604030504040204" pitchFamily="34" charset="0"/>
                          <a:ea typeface="Tahoma" panose="020B0604030504040204" pitchFamily="34" charset="0"/>
                          <a:cs typeface="Tahoma" panose="020B0604030504040204" pitchFamily="34" charset="0"/>
                        </a:rPr>
                        <a:t> </a:t>
                      </a:r>
                      <a:r>
                        <a:rPr lang="en-US" sz="1400" dirty="0" smtClean="0">
                          <a:latin typeface="Tahoma" panose="020B0604030504040204" pitchFamily="34" charset="0"/>
                          <a:ea typeface="Tahoma" panose="020B0604030504040204" pitchFamily="34" charset="0"/>
                          <a:cs typeface="Tahoma" panose="020B0604030504040204" pitchFamily="34" charset="0"/>
                        </a:rPr>
                        <a:t>to all users</a:t>
                      </a:r>
                    </a:p>
                  </a:txBody>
                  <a:tcPr/>
                </a:tc>
              </a:tr>
              <a:tr h="571745">
                <a:tc>
                  <a:txBody>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WCAG</a:t>
                      </a:r>
                      <a:r>
                        <a:rPr lang="en-US" sz="1400" b="1" baseline="0" dirty="0" smtClean="0">
                          <a:latin typeface="Tahoma" panose="020B0604030504040204" pitchFamily="34" charset="0"/>
                          <a:ea typeface="Tahoma" panose="020B0604030504040204" pitchFamily="34" charset="0"/>
                          <a:cs typeface="Tahoma" panose="020B0604030504040204" pitchFamily="34" charset="0"/>
                        </a:rPr>
                        <a:t> 2.0</a:t>
                      </a:r>
                      <a:endParaRPr lang="en-US" sz="14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400" dirty="0" smtClean="0">
                          <a:latin typeface="Tahoma" panose="020B0604030504040204" pitchFamily="34" charset="0"/>
                          <a:ea typeface="Tahoma" panose="020B0604030504040204" pitchFamily="34" charset="0"/>
                          <a:cs typeface="Tahoma" panose="020B0604030504040204" pitchFamily="34" charset="0"/>
                        </a:rPr>
                        <a:t>Version 2.0 of Web Content Accessibility Guidelines developed by W3C;</a:t>
                      </a:r>
                      <a:r>
                        <a:rPr lang="en-US" sz="1400" baseline="0" dirty="0" smtClean="0">
                          <a:latin typeface="Tahoma" panose="020B0604030504040204" pitchFamily="34" charset="0"/>
                          <a:ea typeface="Tahoma" panose="020B0604030504040204" pitchFamily="34" charset="0"/>
                          <a:cs typeface="Tahoma" panose="020B0604030504040204" pitchFamily="34" charset="0"/>
                        </a:rPr>
                        <a:t> adopted in 2008 (applies to front end of the CMS)</a:t>
                      </a:r>
                    </a:p>
                  </a:txBody>
                  <a:tcPr/>
                </a:tc>
              </a:tr>
              <a:tr h="531539">
                <a:tc>
                  <a:txBody>
                    <a:bodyPr/>
                    <a:lstStyle/>
                    <a:p>
                      <a:r>
                        <a:rPr lang="en-US" sz="1400" b="1" dirty="0" smtClean="0">
                          <a:latin typeface="Tahoma" panose="020B0604030504040204" pitchFamily="34" charset="0"/>
                          <a:ea typeface="Tahoma" panose="020B0604030504040204" pitchFamily="34" charset="0"/>
                          <a:cs typeface="Tahoma" panose="020B0604030504040204" pitchFamily="34" charset="0"/>
                        </a:rPr>
                        <a:t>W3C</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ahoma" panose="020B0604030504040204" pitchFamily="34" charset="0"/>
                          <a:ea typeface="Tahoma" panose="020B0604030504040204" pitchFamily="34" charset="0"/>
                          <a:cs typeface="Tahoma" panose="020B0604030504040204" pitchFamily="34" charset="0"/>
                        </a:rPr>
                        <a:t>World Wide Web Consortium; an international</a:t>
                      </a:r>
                      <a:r>
                        <a:rPr lang="en-US" sz="1400" baseline="0" dirty="0" smtClean="0">
                          <a:latin typeface="Tahoma" panose="020B0604030504040204" pitchFamily="34" charset="0"/>
                          <a:ea typeface="Tahoma" panose="020B0604030504040204" pitchFamily="34" charset="0"/>
                          <a:cs typeface="Tahoma" panose="020B0604030504040204" pitchFamily="34" charset="0"/>
                        </a:rPr>
                        <a:t> </a:t>
                      </a:r>
                      <a:r>
                        <a:rPr lang="en-US" sz="1400" dirty="0" smtClean="0">
                          <a:latin typeface="Tahoma" panose="020B0604030504040204" pitchFamily="34" charset="0"/>
                          <a:ea typeface="Tahoma" panose="020B0604030504040204" pitchFamily="34" charset="0"/>
                          <a:cs typeface="Tahoma" panose="020B0604030504040204" pitchFamily="34" charset="0"/>
                        </a:rPr>
                        <a:t>organization</a:t>
                      </a:r>
                      <a:r>
                        <a:rPr lang="en-US" sz="1400" baseline="0" dirty="0" smtClean="0">
                          <a:latin typeface="Tahoma" panose="020B0604030504040204" pitchFamily="34" charset="0"/>
                          <a:ea typeface="Tahoma" panose="020B0604030504040204" pitchFamily="34" charset="0"/>
                          <a:cs typeface="Tahoma" panose="020B0604030504040204" pitchFamily="34" charset="0"/>
                        </a:rPr>
                        <a:t> that develops open standards for the long-term growth of the Web</a:t>
                      </a:r>
                      <a:endParaRPr lang="en-US" sz="1400" dirty="0" smtClean="0">
                        <a:latin typeface="Tahoma" panose="020B0604030504040204" pitchFamily="34" charset="0"/>
                        <a:ea typeface="Tahoma" panose="020B0604030504040204" pitchFamily="34" charset="0"/>
                        <a:cs typeface="Tahoma" panose="020B0604030504040204" pitchFamily="34" charset="0"/>
                      </a:endParaRPr>
                    </a:p>
                  </a:txBody>
                  <a:tcPr/>
                </a:tc>
              </a:tr>
            </a:tbl>
          </a:graphicData>
        </a:graphic>
      </p:graphicFrame>
      <p:sp>
        <p:nvSpPr>
          <p:cNvPr id="7" name="Title 1"/>
          <p:cNvSpPr txBox="1">
            <a:spLocks/>
          </p:cNvSpPr>
          <p:nvPr/>
        </p:nvSpPr>
        <p:spPr>
          <a:xfrm>
            <a:off x="735280" y="150404"/>
            <a:ext cx="7678662" cy="71024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kern="1200" baseline="0">
                <a:solidFill>
                  <a:srgbClr val="6294B0"/>
                </a:solidFill>
                <a:latin typeface="Avenir-Medium" pitchFamily="34" charset="0"/>
                <a:ea typeface="+mj-ea"/>
                <a:cs typeface="Tahoma"/>
              </a:defRPr>
            </a:lvl1pPr>
          </a:lstStyle>
          <a:p>
            <a:r>
              <a:rPr lang="en-US"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Some basic definitions</a:t>
            </a:r>
            <a:endParaRPr lang="en-US"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Footer Placeholder 3"/>
          <p:cNvSpPr>
            <a:spLocks noGrp="1"/>
          </p:cNvSpPr>
          <p:nvPr>
            <p:ph type="ftr" sz="quarter" idx="11"/>
          </p:nvPr>
        </p:nvSpPr>
        <p:spPr>
          <a:xfrm>
            <a:off x="4219506" y="6354308"/>
            <a:ext cx="3350536" cy="365125"/>
          </a:xfrm>
        </p:spPr>
        <p:txBody>
          <a:bodyPr/>
          <a:lstStyle/>
          <a:p>
            <a:pPr marL="0" indent="0" algn="r">
              <a:buNone/>
            </a:pPr>
            <a:r>
              <a:rPr lang="en-US" sz="1000" dirty="0">
                <a:solidFill>
                  <a:srgbClr val="26105C"/>
                </a:solidFill>
                <a:latin typeface="Tahoma"/>
              </a:rPr>
              <a:t>Accessibility and WCAG Lunch and Learn</a:t>
            </a:r>
          </a:p>
        </p:txBody>
      </p:sp>
    </p:spTree>
    <p:extLst>
      <p:ext uri="{BB962C8B-B14F-4D97-AF65-F5344CB8AC3E}">
        <p14:creationId xmlns:p14="http://schemas.microsoft.com/office/powerpoint/2010/main" val="97159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BCCB0638-65B7-45EB-B5A9-C44FA6ED099C}" type="slidenum">
              <a:rPr lang="en-US" smtClean="0"/>
              <a:t>7</a:t>
            </a:fld>
            <a:endParaRPr lang="en-US"/>
          </a:p>
        </p:txBody>
      </p:sp>
      <p:pic>
        <p:nvPicPr>
          <p:cNvPr id="1026" name="Picture 2" descr="https://www.worknetncc.com/Uploads/Disability_symbols_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0457" y="3205655"/>
            <a:ext cx="2885995" cy="288599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735280" y="1470616"/>
            <a:ext cx="795152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solidFill>
                <a:latin typeface="Avenir-Light" pitchFamily="34" charset="0"/>
                <a:ea typeface="+mn-ea"/>
                <a:cs typeface="Tahoma"/>
              </a:defRPr>
            </a:lvl1pPr>
            <a:lvl2pPr marL="742950" indent="-285750" algn="l" defTabSz="457200" rtl="0" eaLnBrk="1" latinLnBrk="0" hangingPunct="1">
              <a:spcBef>
                <a:spcPct val="20000"/>
              </a:spcBef>
              <a:buFontTx/>
              <a:buBlip>
                <a:blip r:embed="rId4"/>
              </a:buBlip>
              <a:defRPr sz="1800" b="0" kern="1200">
                <a:solidFill>
                  <a:schemeClr val="tx1"/>
                </a:solidFill>
                <a:latin typeface="Avenir-Light" pitchFamily="34" charset="0"/>
                <a:ea typeface="+mn-ea"/>
                <a:cs typeface="Tahoma"/>
              </a:defRPr>
            </a:lvl2pPr>
            <a:lvl3pPr marL="1143000" indent="-228600" algn="l" defTabSz="457200" rtl="0" eaLnBrk="1" latinLnBrk="0" hangingPunct="1">
              <a:spcBef>
                <a:spcPct val="20000"/>
              </a:spcBef>
              <a:buFontTx/>
              <a:buBlip>
                <a:blip r:embed="rId4"/>
              </a:buBlip>
              <a:defRPr sz="1800" b="0" kern="1200">
                <a:solidFill>
                  <a:schemeClr val="tx1"/>
                </a:solidFill>
                <a:latin typeface="Avenir-Light" pitchFamily="34" charset="0"/>
                <a:ea typeface="+mn-ea"/>
                <a:cs typeface="Tahoma"/>
              </a:defRPr>
            </a:lvl3pPr>
            <a:lvl4pPr marL="1600200" indent="-228600" algn="l" defTabSz="457200" rtl="0" eaLnBrk="1" latinLnBrk="0" hangingPunct="1">
              <a:spcBef>
                <a:spcPct val="20000"/>
              </a:spcBef>
              <a:buFontTx/>
              <a:buBlip>
                <a:blip r:embed="rId4"/>
              </a:buBlip>
              <a:defRPr sz="1800" b="0" kern="1200">
                <a:solidFill>
                  <a:schemeClr val="tx1"/>
                </a:solidFill>
                <a:latin typeface="Avenir-Light" pitchFamily="34" charset="0"/>
                <a:ea typeface="+mn-ea"/>
                <a:cs typeface="Tahoma"/>
              </a:defRPr>
            </a:lvl4pPr>
            <a:lvl5pPr marL="2057400" indent="-228600" algn="l" defTabSz="457200" rtl="0" eaLnBrk="1" latinLnBrk="0" hangingPunct="1">
              <a:spcBef>
                <a:spcPct val="20000"/>
              </a:spcBef>
              <a:buFontTx/>
              <a:buBlip>
                <a:blip r:embed="rId4"/>
              </a:buBlip>
              <a:defRPr sz="1800" b="0" kern="1200">
                <a:solidFill>
                  <a:schemeClr val="tx1"/>
                </a:solidFill>
                <a:latin typeface="Avenir-Light" pitchFamily="34" charset="0"/>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b="1" dirty="0">
                <a:latin typeface="Tahoma" panose="020B0604030504040204" pitchFamily="34" charset="0"/>
                <a:ea typeface="Tahoma" panose="020B0604030504040204" pitchFamily="34" charset="0"/>
                <a:cs typeface="Tahoma" panose="020B0604030504040204" pitchFamily="34" charset="0"/>
              </a:rPr>
              <a:t>Visual</a:t>
            </a:r>
            <a:r>
              <a:rPr lang="en-US" dirty="0">
                <a:latin typeface="Tahoma" panose="020B0604030504040204" pitchFamily="34" charset="0"/>
                <a:ea typeface="Tahoma" panose="020B0604030504040204" pitchFamily="34" charset="0"/>
                <a:cs typeface="Tahoma" panose="020B0604030504040204" pitchFamily="34" charset="0"/>
              </a:rPr>
              <a:t> (blindness, low </a:t>
            </a:r>
            <a:r>
              <a:rPr lang="en-US" dirty="0" smtClean="0">
                <a:latin typeface="Tahoma" panose="020B0604030504040204" pitchFamily="34" charset="0"/>
                <a:ea typeface="Tahoma" panose="020B0604030504040204" pitchFamily="34" charset="0"/>
                <a:cs typeface="Tahoma" panose="020B0604030504040204" pitchFamily="34" charset="0"/>
              </a:rPr>
              <a:t>vision, </a:t>
            </a:r>
            <a:r>
              <a:rPr lang="en-US" dirty="0">
                <a:latin typeface="Tahoma" panose="020B0604030504040204" pitchFamily="34" charset="0"/>
                <a:ea typeface="Tahoma" panose="020B0604030504040204" pitchFamily="34" charset="0"/>
                <a:cs typeface="Tahoma" panose="020B0604030504040204" pitchFamily="34" charset="0"/>
              </a:rPr>
              <a:t>and color blindness)</a:t>
            </a:r>
          </a:p>
          <a:p>
            <a:pPr lvl="0"/>
            <a:r>
              <a:rPr lang="en-US" b="1" dirty="0">
                <a:latin typeface="Tahoma" panose="020B0604030504040204" pitchFamily="34" charset="0"/>
                <a:ea typeface="Tahoma" panose="020B0604030504040204" pitchFamily="34" charset="0"/>
                <a:cs typeface="Tahoma" panose="020B0604030504040204" pitchFamily="34" charset="0"/>
              </a:rPr>
              <a:t>Motor and Mobility </a:t>
            </a:r>
            <a:r>
              <a:rPr lang="en-US" dirty="0">
                <a:latin typeface="Tahoma" panose="020B0604030504040204" pitchFamily="34" charset="0"/>
                <a:ea typeface="Tahoma" panose="020B0604030504040204" pitchFamily="34" charset="0"/>
                <a:cs typeface="Tahoma" panose="020B0604030504040204" pitchFamily="34" charset="0"/>
              </a:rPr>
              <a:t>(can’t use a mouse)</a:t>
            </a:r>
          </a:p>
          <a:p>
            <a:pPr lvl="0"/>
            <a:r>
              <a:rPr lang="en-US" b="1" dirty="0">
                <a:latin typeface="Tahoma" panose="020B0604030504040204" pitchFamily="34" charset="0"/>
                <a:ea typeface="Tahoma" panose="020B0604030504040204" pitchFamily="34" charset="0"/>
                <a:cs typeface="Tahoma" panose="020B0604030504040204" pitchFamily="34" charset="0"/>
              </a:rPr>
              <a:t>Auditory </a:t>
            </a:r>
            <a:r>
              <a:rPr lang="en-US" dirty="0">
                <a:latin typeface="Tahoma" panose="020B0604030504040204" pitchFamily="34" charset="0"/>
                <a:ea typeface="Tahoma" panose="020B0604030504040204" pitchFamily="34" charset="0"/>
                <a:cs typeface="Tahoma" panose="020B0604030504040204" pitchFamily="34" charset="0"/>
              </a:rPr>
              <a:t>(hearing)</a:t>
            </a:r>
          </a:p>
          <a:p>
            <a:r>
              <a:rPr lang="en-US" b="1" dirty="0">
                <a:latin typeface="Tahoma" panose="020B0604030504040204" pitchFamily="34" charset="0"/>
                <a:ea typeface="Tahoma" panose="020B0604030504040204" pitchFamily="34" charset="0"/>
                <a:cs typeface="Tahoma" panose="020B0604030504040204" pitchFamily="34" charset="0"/>
              </a:rPr>
              <a:t>Seizures</a:t>
            </a:r>
            <a:r>
              <a:rPr lang="en-US" dirty="0">
                <a:latin typeface="Tahoma" panose="020B0604030504040204" pitchFamily="34" charset="0"/>
                <a:ea typeface="Tahoma" panose="020B0604030504040204" pitchFamily="34" charset="0"/>
                <a:cs typeface="Tahoma" panose="020B0604030504040204" pitchFamily="34" charset="0"/>
              </a:rPr>
              <a:t> (1 in 26 have epilepsy)</a:t>
            </a:r>
          </a:p>
          <a:p>
            <a:r>
              <a:rPr lang="en-US" b="1" dirty="0">
                <a:latin typeface="Tahoma" panose="020B0604030504040204" pitchFamily="34" charset="0"/>
                <a:ea typeface="Tahoma" panose="020B0604030504040204" pitchFamily="34" charset="0"/>
                <a:cs typeface="Tahoma" panose="020B0604030504040204" pitchFamily="34" charset="0"/>
              </a:rPr>
              <a:t>Cognitive and Intellectual</a:t>
            </a:r>
          </a:p>
          <a:p>
            <a:pPr marL="0" indent="0">
              <a:buFont typeface="Arial"/>
              <a:buNone/>
            </a:pPr>
            <a:endParaRPr lang="en-US" dirty="0" smtClean="0"/>
          </a:p>
          <a:p>
            <a:pPr marL="0" indent="0">
              <a:buFont typeface="Arial"/>
              <a:buNone/>
            </a:pPr>
            <a:endParaRPr lang="en-US" dirty="0" smtClean="0"/>
          </a:p>
        </p:txBody>
      </p:sp>
      <p:sp>
        <p:nvSpPr>
          <p:cNvPr id="9" name="Title 1"/>
          <p:cNvSpPr txBox="1">
            <a:spLocks/>
          </p:cNvSpPr>
          <p:nvPr/>
        </p:nvSpPr>
        <p:spPr>
          <a:xfrm>
            <a:off x="735280" y="150404"/>
            <a:ext cx="7678662" cy="71024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500" b="1" kern="1200" baseline="0">
                <a:solidFill>
                  <a:srgbClr val="6294B0"/>
                </a:solidFill>
                <a:latin typeface="Avenir-Medium" pitchFamily="34" charset="0"/>
                <a:ea typeface="+mj-ea"/>
                <a:cs typeface="Tahoma"/>
              </a:defRPr>
            </a:lvl1pPr>
          </a:lstStyle>
          <a:p>
            <a:r>
              <a:rPr lang="en-US"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Recognized disabilities include:</a:t>
            </a:r>
            <a:endParaRPr lang="en-US"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p:cNvSpPr>
            <a:spLocks noGrp="1"/>
          </p:cNvSpPr>
          <p:nvPr>
            <p:ph type="ftr" sz="quarter" idx="11"/>
          </p:nvPr>
        </p:nvSpPr>
        <p:spPr>
          <a:xfrm>
            <a:off x="4219506" y="6354308"/>
            <a:ext cx="3350536" cy="365125"/>
          </a:xfrm>
        </p:spPr>
        <p:txBody>
          <a:bodyPr/>
          <a:lstStyle/>
          <a:p>
            <a:pPr marL="0" indent="0" algn="r">
              <a:buNone/>
            </a:pPr>
            <a:r>
              <a:rPr lang="en-US" sz="1000" dirty="0">
                <a:solidFill>
                  <a:srgbClr val="26105C"/>
                </a:solidFill>
                <a:latin typeface="Tahoma"/>
              </a:rPr>
              <a:t>Accessibility and WCAG Lunch and Learn</a:t>
            </a:r>
          </a:p>
        </p:txBody>
      </p:sp>
    </p:spTree>
    <p:extLst>
      <p:ext uri="{BB962C8B-B14F-4D97-AF65-F5344CB8AC3E}">
        <p14:creationId xmlns:p14="http://schemas.microsoft.com/office/powerpoint/2010/main" val="3986925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BCCB0638-65B7-45EB-B5A9-C44FA6ED099C}" type="slidenum">
              <a:rPr lang="en-US" smtClean="0"/>
              <a:t>8</a:t>
            </a:fld>
            <a:endParaRPr lang="en-US"/>
          </a:p>
        </p:txBody>
      </p:sp>
      <p:pic>
        <p:nvPicPr>
          <p:cNvPr id="6" name="Picture 5"/>
          <p:cNvPicPr>
            <a:picLocks noChangeAspect="1"/>
          </p:cNvPicPr>
          <p:nvPr/>
        </p:nvPicPr>
        <p:blipFill>
          <a:blip r:embed="rId3"/>
          <a:stretch>
            <a:fillRect/>
          </a:stretch>
        </p:blipFill>
        <p:spPr>
          <a:xfrm>
            <a:off x="1295400" y="156410"/>
            <a:ext cx="6902669" cy="6094840"/>
          </a:xfrm>
          <a:prstGeom prst="rect">
            <a:avLst/>
          </a:prstGeom>
        </p:spPr>
      </p:pic>
      <p:sp>
        <p:nvSpPr>
          <p:cNvPr id="4" name="Footer Placeholder 3"/>
          <p:cNvSpPr>
            <a:spLocks noGrp="1"/>
          </p:cNvSpPr>
          <p:nvPr>
            <p:ph type="ftr" sz="quarter" idx="11"/>
          </p:nvPr>
        </p:nvSpPr>
        <p:spPr>
          <a:xfrm>
            <a:off x="4219506" y="6354308"/>
            <a:ext cx="3350536" cy="365125"/>
          </a:xfrm>
        </p:spPr>
        <p:txBody>
          <a:bodyPr/>
          <a:lstStyle/>
          <a:p>
            <a:pPr marL="0" indent="0" algn="r">
              <a:buNone/>
            </a:pPr>
            <a:r>
              <a:rPr lang="en-US" sz="1000" dirty="0">
                <a:solidFill>
                  <a:srgbClr val="26105C"/>
                </a:solidFill>
                <a:latin typeface="Tahoma"/>
              </a:rPr>
              <a:t>Accessibility and WCAG Lunch and Learn</a:t>
            </a:r>
          </a:p>
        </p:txBody>
      </p:sp>
    </p:spTree>
    <p:extLst>
      <p:ext uri="{BB962C8B-B14F-4D97-AF65-F5344CB8AC3E}">
        <p14:creationId xmlns:p14="http://schemas.microsoft.com/office/powerpoint/2010/main" val="2699789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Laws</a:t>
            </a:r>
            <a:endParaRPr lang="en-US" dirty="0"/>
          </a:p>
        </p:txBody>
      </p:sp>
      <p:sp>
        <p:nvSpPr>
          <p:cNvPr id="3" name="Content Placeholder 2"/>
          <p:cNvSpPr>
            <a:spLocks noGrp="1"/>
          </p:cNvSpPr>
          <p:nvPr>
            <p:ph idx="1"/>
          </p:nvPr>
        </p:nvSpPr>
        <p:spPr/>
        <p:txBody>
          <a:bodyPr>
            <a:normAutofit fontScale="92500" lnSpcReduction="10000"/>
          </a:bodyPr>
          <a:lstStyle/>
          <a:p>
            <a:pPr marL="0" indent="0" defTabSz="914400">
              <a:buNone/>
            </a:pP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Section 508</a:t>
            </a:r>
          </a:p>
          <a:p>
            <a:pPr lvl="1" defTabSz="914400"/>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C</a:t>
            </a: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overs accessibility of Federal websites</a:t>
            </a:r>
          </a:p>
          <a:p>
            <a:pPr lvl="1" defTabSz="914400"/>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However, many state and local governments have adopted Section 508 as a de facto standard</a:t>
            </a:r>
          </a:p>
          <a:p>
            <a:pPr lvl="1" defTabSz="914400"/>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But, Section 508 regulations haven’t been updated since 1999</a:t>
            </a:r>
          </a:p>
          <a:p>
            <a:pPr marL="57150" indent="0" defTabSz="914400">
              <a:buNone/>
            </a:pPr>
            <a:endPar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57150" indent="0" defTabSz="914400">
              <a:buNone/>
            </a:pP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ADA</a:t>
            </a:r>
          </a:p>
          <a:p>
            <a:pPr lvl="1" defTabSz="914400"/>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Requires state and local governments to provide qualified individuals with disabilities equal access to programs and services (including websites)</a:t>
            </a:r>
          </a:p>
          <a:p>
            <a:pPr lvl="1" defTabSz="914400"/>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The DoJ enforces the ADA using WCAG 2.0 as their proxy regulation</a:t>
            </a:r>
          </a:p>
          <a:p>
            <a:pPr marL="57150" indent="0" defTabSz="914400">
              <a:buNone/>
            </a:pPr>
            <a:endPar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57150" indent="0" defTabSz="914400">
              <a:buNone/>
            </a:pPr>
            <a:r>
              <a:rPr lang="en-US" b="1" dirty="0" smtClean="0">
                <a:solidFill>
                  <a:prstClr val="black"/>
                </a:solidFill>
                <a:latin typeface="Tahoma" panose="020B0604030504040204" pitchFamily="34" charset="0"/>
                <a:ea typeface="Tahoma" panose="020B0604030504040204" pitchFamily="34" charset="0"/>
                <a:cs typeface="Tahoma" panose="020B0604030504040204" pitchFamily="34" charset="0"/>
              </a:rPr>
              <a:t>Standard on Web Accessibility</a:t>
            </a:r>
          </a:p>
          <a:p>
            <a:pPr lvl="1" defTabSz="914400"/>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Covers Canadian government websites </a:t>
            </a:r>
          </a:p>
          <a:p>
            <a:pPr lvl="1" defTabSz="914400"/>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Regulations follow WCAG 2.0 AA</a:t>
            </a:r>
          </a:p>
          <a:p>
            <a:pPr lvl="1" defTabSz="914400"/>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Came into effect in 2013</a:t>
            </a: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a:p>
            <a:pPr marL="0" indent="0">
              <a:buNone/>
            </a:pPr>
            <a:endParaRPr lang="en-US" dirty="0"/>
          </a:p>
          <a:p>
            <a:pPr lvl="1"/>
            <a:endParaRPr lang="en-US" dirty="0" smtClean="0"/>
          </a:p>
        </p:txBody>
      </p:sp>
      <p:sp>
        <p:nvSpPr>
          <p:cNvPr id="4" name="Footer Placeholder 3"/>
          <p:cNvSpPr>
            <a:spLocks noGrp="1"/>
          </p:cNvSpPr>
          <p:nvPr>
            <p:ph type="ftr" sz="quarter" idx="11"/>
          </p:nvPr>
        </p:nvSpPr>
        <p:spPr/>
        <p:txBody>
          <a:bodyPr/>
          <a:lstStyle/>
          <a:p>
            <a:r>
              <a:rPr lang="en-US" dirty="0" smtClean="0"/>
              <a:t>Accessibility and WCAG Lunch and Learn</a:t>
            </a:r>
            <a:endParaRPr lang="en-US" dirty="0"/>
          </a:p>
        </p:txBody>
      </p:sp>
      <p:sp>
        <p:nvSpPr>
          <p:cNvPr id="5" name="Slide Number Placeholder 4"/>
          <p:cNvSpPr>
            <a:spLocks noGrp="1"/>
          </p:cNvSpPr>
          <p:nvPr>
            <p:ph type="sldNum" sz="quarter" idx="12"/>
          </p:nvPr>
        </p:nvSpPr>
        <p:spPr/>
        <p:txBody>
          <a:bodyPr/>
          <a:lstStyle/>
          <a:p>
            <a:fld id="{B799E8BE-8203-E44E-B7B4-9A507008A52C}" type="slidenum">
              <a:rPr lang="en-US" smtClean="0"/>
              <a:t>9</a:t>
            </a:fld>
            <a:endParaRPr lang="en-US" dirty="0"/>
          </a:p>
        </p:txBody>
      </p:sp>
      <p:pic>
        <p:nvPicPr>
          <p:cNvPr id="1026" name="Picture 2" descr="https://upload.wikimedia.org/wikipedia/en/thumb/c/cf/Flag_of_Canada.svg/1280px-Flag_of_Canada.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6918" y="4520954"/>
            <a:ext cx="474458" cy="23722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0320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1_Office Theme">
  <a:themeElements>
    <a:clrScheme name="Vision">
      <a:dk1>
        <a:srgbClr val="381F6B"/>
      </a:dk1>
      <a:lt1>
        <a:srgbClr val="FFFFFF"/>
      </a:lt1>
      <a:dk2>
        <a:srgbClr val="381F6B"/>
      </a:dk2>
      <a:lt2>
        <a:srgbClr val="FFCF1E"/>
      </a:lt2>
      <a:accent1>
        <a:srgbClr val="77C1E3"/>
      </a:accent1>
      <a:accent2>
        <a:srgbClr val="FF9900"/>
      </a:accent2>
      <a:accent3>
        <a:srgbClr val="8E82BE"/>
      </a:accent3>
      <a:accent4>
        <a:srgbClr val="BAAED6"/>
      </a:accent4>
      <a:accent5>
        <a:srgbClr val="53565A"/>
      </a:accent5>
      <a:accent6>
        <a:srgbClr val="C8C9C7"/>
      </a:accent6>
      <a:hlink>
        <a:srgbClr val="007C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Vision">
      <a:dk1>
        <a:srgbClr val="381F6B"/>
      </a:dk1>
      <a:lt1>
        <a:srgbClr val="FFFFFF"/>
      </a:lt1>
      <a:dk2>
        <a:srgbClr val="381F6B"/>
      </a:dk2>
      <a:lt2>
        <a:srgbClr val="FFCF1E"/>
      </a:lt2>
      <a:accent1>
        <a:srgbClr val="77C1E3"/>
      </a:accent1>
      <a:accent2>
        <a:srgbClr val="FF9900"/>
      </a:accent2>
      <a:accent3>
        <a:srgbClr val="8E82BE"/>
      </a:accent3>
      <a:accent4>
        <a:srgbClr val="BAAED6"/>
      </a:accent4>
      <a:accent5>
        <a:srgbClr val="53565A"/>
      </a:accent5>
      <a:accent6>
        <a:srgbClr val="C8C9C7"/>
      </a:accent6>
      <a:hlink>
        <a:srgbClr val="007C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Custom 7">
      <a:dk1>
        <a:srgbClr val="26105C"/>
      </a:dk1>
      <a:lt1>
        <a:srgbClr val="FFFFFF"/>
      </a:lt1>
      <a:dk2>
        <a:srgbClr val="26105C"/>
      </a:dk2>
      <a:lt2>
        <a:srgbClr val="FFCF1E"/>
      </a:lt2>
      <a:accent1>
        <a:srgbClr val="77C1E3"/>
      </a:accent1>
      <a:accent2>
        <a:srgbClr val="FF9900"/>
      </a:accent2>
      <a:accent3>
        <a:srgbClr val="8E82BE"/>
      </a:accent3>
      <a:accent4>
        <a:srgbClr val="BAAED6"/>
      </a:accent4>
      <a:accent5>
        <a:srgbClr val="53565A"/>
      </a:accent5>
      <a:accent6>
        <a:srgbClr val="C8C9C7"/>
      </a:accent6>
      <a:hlink>
        <a:srgbClr val="007C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Vision_PPT</Template>
  <TotalTime>15673</TotalTime>
  <Words>4200</Words>
  <Application>Microsoft Office PowerPoint</Application>
  <PresentationFormat>On-screen Show (4:3)</PresentationFormat>
  <Paragraphs>568</Paragraphs>
  <Slides>48</Slides>
  <Notes>48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48</vt:i4>
      </vt:variant>
    </vt:vector>
  </HeadingPairs>
  <TitlesOfParts>
    <vt:vector size="58" baseType="lpstr">
      <vt:lpstr>Arial</vt:lpstr>
      <vt:lpstr>Avenir-Heavy</vt:lpstr>
      <vt:lpstr>Avenir-Light</vt:lpstr>
      <vt:lpstr>Avenir-Medium</vt:lpstr>
      <vt:lpstr>Calibri</vt:lpstr>
      <vt:lpstr>Tahoma</vt:lpstr>
      <vt:lpstr>1_Office Theme</vt:lpstr>
      <vt:lpstr>2_Office Theme</vt:lpstr>
      <vt:lpstr>3_Office Theme</vt:lpstr>
      <vt:lpstr>Office Theme</vt:lpstr>
      <vt:lpstr>Accessibility and WCAG Lunch and Learn</vt:lpstr>
      <vt:lpstr>Agenda</vt:lpstr>
      <vt:lpstr>Background</vt:lpstr>
      <vt:lpstr>What is accessibility?</vt:lpstr>
      <vt:lpstr>PowerPoint Presentation</vt:lpstr>
      <vt:lpstr>PowerPoint Presentation</vt:lpstr>
      <vt:lpstr>PowerPoint Presentation</vt:lpstr>
      <vt:lpstr>PowerPoint Presentation</vt:lpstr>
      <vt:lpstr>Accessibility Laws</vt:lpstr>
      <vt:lpstr>Why should I care?</vt:lpstr>
      <vt:lpstr>What is our competition saying and doing?</vt:lpstr>
      <vt:lpstr>Vision’s Approach</vt:lpstr>
      <vt:lpstr>But what do I really need to know?</vt:lpstr>
      <vt:lpstr>What is Vision doing about all of this?</vt:lpstr>
      <vt:lpstr>What is Vision doing about all of this?</vt:lpstr>
      <vt:lpstr>Content Management</vt:lpstr>
      <vt:lpstr>Creating Content: Keys to Accessibility</vt:lpstr>
      <vt:lpstr>1. Headings</vt:lpstr>
      <vt:lpstr>1. Headings: Overusing font formatting</vt:lpstr>
      <vt:lpstr>1. Headings: Improper Heading Nesting</vt:lpstr>
      <vt:lpstr>1. Headings: Not Accessible</vt:lpstr>
      <vt:lpstr>1. Headings: Accessible</vt:lpstr>
      <vt:lpstr>2. Links</vt:lpstr>
      <vt:lpstr>2. Links: Context and Purpose</vt:lpstr>
      <vt:lpstr>2. Links: Title Attribute</vt:lpstr>
      <vt:lpstr>3. Bullet Points</vt:lpstr>
      <vt:lpstr>3. Bullet Points: Example 1</vt:lpstr>
      <vt:lpstr>3. Bullet Points: Example 2</vt:lpstr>
      <vt:lpstr>4. Images</vt:lpstr>
      <vt:lpstr>4. Images: Alt Text</vt:lpstr>
      <vt:lpstr>4. Images: Text</vt:lpstr>
      <vt:lpstr>5. Tables</vt:lpstr>
      <vt:lpstr>5. Tables: Data vs. Layout</vt:lpstr>
      <vt:lpstr>5. Tables: Data vs. Layout</vt:lpstr>
      <vt:lpstr>5. Tables: Headers + Cell Associations</vt:lpstr>
      <vt:lpstr>Tables: Summary Attribute</vt:lpstr>
      <vt:lpstr>6. iframes</vt:lpstr>
      <vt:lpstr>7. Page Language</vt:lpstr>
      <vt:lpstr>Resources</vt:lpstr>
      <vt:lpstr>What else can customers do to ensure accessibility?</vt:lpstr>
      <vt:lpstr>Resources</vt:lpstr>
      <vt:lpstr>Appendix</vt:lpstr>
      <vt:lpstr>PowerPoint Presentation</vt:lpstr>
      <vt:lpstr>PowerPoint Presentation</vt:lpstr>
      <vt:lpstr>PowerPoint Presentation</vt:lpstr>
      <vt:lpstr>PowerPoint Presentation</vt:lpstr>
      <vt:lpstr>DoJ’s Project Civic Access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Fruechting</dc:creator>
  <cp:lastModifiedBy>Tom Humbarger</cp:lastModifiedBy>
  <cp:revision>199</cp:revision>
  <dcterms:created xsi:type="dcterms:W3CDTF">2016-03-29T16:15:12Z</dcterms:created>
  <dcterms:modified xsi:type="dcterms:W3CDTF">2016-06-23T16:52:27Z</dcterms:modified>
</cp:coreProperties>
</file>