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35"/>
  </p:notesMasterIdLst>
  <p:handoutMasterIdLst>
    <p:handoutMasterId r:id="rId36"/>
  </p:handoutMasterIdLst>
  <p:sldIdLst>
    <p:sldId id="256" r:id="rId2"/>
    <p:sldId id="318" r:id="rId3"/>
    <p:sldId id="301" r:id="rId4"/>
    <p:sldId id="272" r:id="rId5"/>
    <p:sldId id="302" r:id="rId6"/>
    <p:sldId id="314" r:id="rId7"/>
    <p:sldId id="308" r:id="rId8"/>
    <p:sldId id="294" r:id="rId9"/>
    <p:sldId id="273" r:id="rId10"/>
    <p:sldId id="297" r:id="rId11"/>
    <p:sldId id="279" r:id="rId12"/>
    <p:sldId id="306" r:id="rId13"/>
    <p:sldId id="281" r:id="rId14"/>
    <p:sldId id="293" r:id="rId15"/>
    <p:sldId id="289" r:id="rId16"/>
    <p:sldId id="282" r:id="rId17"/>
    <p:sldId id="309" r:id="rId18"/>
    <p:sldId id="292" r:id="rId19"/>
    <p:sldId id="307" r:id="rId20"/>
    <p:sldId id="290" r:id="rId21"/>
    <p:sldId id="276" r:id="rId22"/>
    <p:sldId id="277" r:id="rId23"/>
    <p:sldId id="310" r:id="rId24"/>
    <p:sldId id="313" r:id="rId25"/>
    <p:sldId id="311" r:id="rId26"/>
    <p:sldId id="317" r:id="rId27"/>
    <p:sldId id="319" r:id="rId28"/>
    <p:sldId id="320" r:id="rId29"/>
    <p:sldId id="312" r:id="rId30"/>
    <p:sldId id="295" r:id="rId31"/>
    <p:sldId id="316" r:id="rId32"/>
    <p:sldId id="315" r:id="rId33"/>
    <p:sldId id="321" r:id="rId34"/>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94B0"/>
    <a:srgbClr val="F4F5F5"/>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09" autoAdjust="0"/>
    <p:restoredTop sz="81787" autoAdjust="0"/>
  </p:normalViewPr>
  <p:slideViewPr>
    <p:cSldViewPr>
      <p:cViewPr varScale="1">
        <p:scale>
          <a:sx n="83" d="100"/>
          <a:sy n="83" d="100"/>
        </p:scale>
        <p:origin x="768" y="9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6" d="100"/>
          <a:sy n="66" d="100"/>
        </p:scale>
        <p:origin x="321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1650" cy="466725"/>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sz="quarter" idx="1"/>
          </p:nvPr>
        </p:nvSpPr>
        <p:spPr>
          <a:xfrm>
            <a:off x="3976688" y="1"/>
            <a:ext cx="3041650" cy="466725"/>
          </a:xfrm>
          <a:prstGeom prst="rect">
            <a:avLst/>
          </a:prstGeom>
        </p:spPr>
        <p:txBody>
          <a:bodyPr vert="horz" lIns="91431" tIns="45715" rIns="91431" bIns="45715" rtlCol="0"/>
          <a:lstStyle>
            <a:lvl1pPr algn="r">
              <a:defRPr sz="1200"/>
            </a:lvl1pPr>
          </a:lstStyle>
          <a:p>
            <a:fld id="{A0985863-D5E5-4B09-9169-0BB62A1C73C1}" type="datetimeFigureOut">
              <a:rPr lang="en-US" smtClean="0"/>
              <a:t>6/23/2016</a:t>
            </a:fld>
            <a:endParaRPr lang="en-US"/>
          </a:p>
        </p:txBody>
      </p:sp>
      <p:sp>
        <p:nvSpPr>
          <p:cNvPr id="4" name="Footer Placeholder 3"/>
          <p:cNvSpPr>
            <a:spLocks noGrp="1"/>
          </p:cNvSpPr>
          <p:nvPr>
            <p:ph type="ftr" sz="quarter" idx="2"/>
          </p:nvPr>
        </p:nvSpPr>
        <p:spPr>
          <a:xfrm>
            <a:off x="0" y="8839201"/>
            <a:ext cx="3041650" cy="466725"/>
          </a:xfrm>
          <a:prstGeom prst="rect">
            <a:avLst/>
          </a:prstGeom>
        </p:spPr>
        <p:txBody>
          <a:bodyPr vert="horz" lIns="91431" tIns="45715" rIns="91431"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976688" y="8839201"/>
            <a:ext cx="3041650" cy="466725"/>
          </a:xfrm>
          <a:prstGeom prst="rect">
            <a:avLst/>
          </a:prstGeom>
        </p:spPr>
        <p:txBody>
          <a:bodyPr vert="horz" lIns="91431" tIns="45715" rIns="91431" bIns="45715" rtlCol="0" anchor="b"/>
          <a:lstStyle>
            <a:lvl1pPr algn="r">
              <a:defRPr sz="1200"/>
            </a:lvl1pPr>
          </a:lstStyle>
          <a:p>
            <a:fld id="{B78DB041-2639-4F38-93F2-4572350CCE4E}" type="slidenum">
              <a:rPr lang="en-US" smtClean="0"/>
              <a:t>‹#›</a:t>
            </a:fld>
            <a:endParaRPr lang="en-US"/>
          </a:p>
        </p:txBody>
      </p:sp>
    </p:spTree>
    <p:extLst>
      <p:ext uri="{BB962C8B-B14F-4D97-AF65-F5344CB8AC3E}">
        <p14:creationId xmlns:p14="http://schemas.microsoft.com/office/powerpoint/2010/main" val="206237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7" tIns="46640" rIns="93277" bIns="46640"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77" tIns="46640" rIns="93277" bIns="46640" rtlCol="0"/>
          <a:lstStyle>
            <a:lvl1pPr algn="r">
              <a:defRPr sz="1200"/>
            </a:lvl1pPr>
          </a:lstStyle>
          <a:p>
            <a:fld id="{C8211256-C209-49E2-985A-1762F3184764}" type="datetimeFigureOut">
              <a:rPr lang="en-US" smtClean="0"/>
              <a:t>6/23/2016</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77" tIns="46640" rIns="93277" bIns="46640" rtlCol="0" anchor="ctr"/>
          <a:lstStyle/>
          <a:p>
            <a:endParaRPr lang="en-US"/>
          </a:p>
        </p:txBody>
      </p:sp>
      <p:sp>
        <p:nvSpPr>
          <p:cNvPr id="5" name="Notes Placeholder 4"/>
          <p:cNvSpPr>
            <a:spLocks noGrp="1"/>
          </p:cNvSpPr>
          <p:nvPr>
            <p:ph type="body" sz="quarter" idx="3"/>
          </p:nvPr>
        </p:nvSpPr>
        <p:spPr>
          <a:xfrm>
            <a:off x="701993" y="4420316"/>
            <a:ext cx="5615940" cy="4187666"/>
          </a:xfrm>
          <a:prstGeom prst="rect">
            <a:avLst/>
          </a:prstGeom>
        </p:spPr>
        <p:txBody>
          <a:bodyPr vert="horz" lIns="93277" tIns="46640" rIns="93277" bIns="4664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5"/>
            <a:ext cx="3041968" cy="465296"/>
          </a:xfrm>
          <a:prstGeom prst="rect">
            <a:avLst/>
          </a:prstGeom>
        </p:spPr>
        <p:txBody>
          <a:bodyPr vert="horz" lIns="93277" tIns="46640" rIns="93277" bIns="46640"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5"/>
            <a:ext cx="3041968" cy="465296"/>
          </a:xfrm>
          <a:prstGeom prst="rect">
            <a:avLst/>
          </a:prstGeom>
        </p:spPr>
        <p:txBody>
          <a:bodyPr vert="horz" lIns="93277" tIns="46640" rIns="93277" bIns="46640" rtlCol="0" anchor="b"/>
          <a:lstStyle>
            <a:lvl1pPr algn="r">
              <a:defRPr sz="1200"/>
            </a:lvl1pPr>
          </a:lstStyle>
          <a:p>
            <a:fld id="{3D1BF61E-FE23-4AB7-977A-5786D890F02C}" type="slidenum">
              <a:rPr lang="en-US" smtClean="0"/>
              <a:t>‹#›</a:t>
            </a:fld>
            <a:endParaRPr lang="en-US"/>
          </a:p>
        </p:txBody>
      </p:sp>
    </p:spTree>
    <p:extLst>
      <p:ext uri="{BB962C8B-B14F-4D97-AF65-F5344CB8AC3E}">
        <p14:creationId xmlns:p14="http://schemas.microsoft.com/office/powerpoint/2010/main" val="2488256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SUBTITLE</a:t>
            </a:r>
            <a:endParaRPr lang="en-US" dirty="0"/>
          </a:p>
        </p:txBody>
      </p:sp>
      <p:sp>
        <p:nvSpPr>
          <p:cNvPr id="7" name="Title 6"/>
          <p:cNvSpPr>
            <a:spLocks noGrp="1"/>
          </p:cNvSpPr>
          <p:nvPr>
            <p:ph type="title" hasCustomPrompt="1"/>
          </p:nvPr>
        </p:nvSpPr>
        <p:spPr>
          <a:xfrm>
            <a:off x="457200" y="2362200"/>
            <a:ext cx="8229600" cy="1219200"/>
          </a:xfrm>
        </p:spPr>
        <p:txBody>
          <a:bodyPr/>
          <a:lstStyle>
            <a:lvl1pPr>
              <a:defRPr/>
            </a:lvl1pPr>
          </a:lstStyle>
          <a:p>
            <a:r>
              <a:rPr lang="en-US" dirty="0" smtClean="0"/>
              <a:t>PRESENTATION TITLE</a:t>
            </a:r>
            <a:endParaRPr lang="en-US" dirty="0"/>
          </a:p>
        </p:txBody>
      </p:sp>
      <p:sp>
        <p:nvSpPr>
          <p:cNvPr id="2" name="Date Placeholder 1"/>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BCCB0638-65B7-45EB-B5A9-C44FA6ED099C}" type="slidenum">
              <a:rPr lang="en-US" smtClean="0"/>
              <a:t>‹#›</a:t>
            </a:fld>
            <a:endParaRPr lang="en-US"/>
          </a:p>
        </p:txBody>
      </p:sp>
      <p:sp>
        <p:nvSpPr>
          <p:cNvPr id="4" name="Footer Placeholder 3"/>
          <p:cNvSpPr>
            <a:spLocks noGrp="1"/>
          </p:cNvSpPr>
          <p:nvPr>
            <p:ph type="ftr" sz="quarter" idx="11"/>
          </p:nvPr>
        </p:nvSpPr>
        <p:spPr/>
        <p:txBody>
          <a:bodyPr/>
          <a:lstStyle/>
          <a:p>
            <a:fld id="{9B56A843-E8B3-4019-A399-4D522456892C}" type="slidenum">
              <a:rPr lang="en-US" smtClean="0"/>
              <a:pPr/>
              <a:t>‹#›</a:t>
            </a:fld>
            <a:endParaRPr lang="en-US" dirty="0"/>
          </a:p>
        </p:txBody>
      </p:sp>
    </p:spTree>
    <p:extLst>
      <p:ext uri="{BB962C8B-B14F-4D97-AF65-F5344CB8AC3E}">
        <p14:creationId xmlns:p14="http://schemas.microsoft.com/office/powerpoint/2010/main" val="21796046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ctr">
              <a:defRPr sz="2000" b="1">
                <a:latin typeface="Avenir-Medium"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venir-Light"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venir-Light"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 Placeholder 7"/>
          <p:cNvSpPr>
            <a:spLocks noGrp="1"/>
          </p:cNvSpPr>
          <p:nvPr>
            <p:ph type="body" sz="quarter" idx="11" hasCustomPrompt="1"/>
          </p:nvPr>
        </p:nvSpPr>
        <p:spPr>
          <a:xfrm>
            <a:off x="1143000" y="0"/>
            <a:ext cx="7010400" cy="533400"/>
          </a:xfrm>
        </p:spPr>
        <p:txBody>
          <a:bodyPr>
            <a:noAutofit/>
          </a:bodyPr>
          <a:lstStyle>
            <a:lvl1pPr>
              <a:defRPr sz="3000">
                <a:solidFill>
                  <a:schemeClr val="bg1"/>
                </a:solidFill>
                <a:latin typeface="Avenir-Heavy" pitchFamily="34" charset="0"/>
              </a:defRPr>
            </a:lvl1pPr>
          </a:lstStyle>
          <a:p>
            <a:pPr lvl="0"/>
            <a:r>
              <a:rPr lang="en-US" dirty="0" smtClean="0"/>
              <a:t>PRESENTATION TITLE</a:t>
            </a:r>
          </a:p>
        </p:txBody>
      </p:sp>
    </p:spTree>
    <p:extLst>
      <p:ext uri="{BB962C8B-B14F-4D97-AF65-F5344CB8AC3E}">
        <p14:creationId xmlns:p14="http://schemas.microsoft.com/office/powerpoint/2010/main" val="263289224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ith subtitle">
    <p:spTree>
      <p:nvGrpSpPr>
        <p:cNvPr id="1" name=""/>
        <p:cNvGrpSpPr/>
        <p:nvPr/>
      </p:nvGrpSpPr>
      <p:grpSpPr>
        <a:xfrm>
          <a:off x="0" y="0"/>
          <a:ext cx="0" cy="0"/>
          <a:chOff x="0" y="0"/>
          <a:chExt cx="0" cy="0"/>
        </a:xfrm>
      </p:grpSpPr>
      <p:sp>
        <p:nvSpPr>
          <p:cNvPr id="8" name="Title 6"/>
          <p:cNvSpPr>
            <a:spLocks noGrp="1"/>
          </p:cNvSpPr>
          <p:nvPr>
            <p:ph type="title" hasCustomPrompt="1"/>
          </p:nvPr>
        </p:nvSpPr>
        <p:spPr>
          <a:xfrm>
            <a:off x="457200" y="381000"/>
            <a:ext cx="8229600" cy="1143000"/>
          </a:xfrm>
        </p:spPr>
        <p:txBody>
          <a:bodyPr>
            <a:normAutofit/>
          </a:bodyPr>
          <a:lstStyle>
            <a:lvl1pPr>
              <a:defRPr sz="2500" baseline="0">
                <a:solidFill>
                  <a:srgbClr val="6294B0"/>
                </a:solidFill>
                <a:latin typeface="Avenir-Medium" pitchFamily="34" charset="0"/>
              </a:defRPr>
            </a:lvl1pPr>
          </a:lstStyle>
          <a:p>
            <a:r>
              <a:rPr lang="en-US" dirty="0" smtClean="0"/>
              <a:t>SUBTITLE/SLIDE TITLE</a:t>
            </a:r>
            <a:endParaRPr lang="en-US" dirty="0"/>
          </a:p>
        </p:txBody>
      </p:sp>
      <p:sp>
        <p:nvSpPr>
          <p:cNvPr id="4" name="Text Placeholder 7"/>
          <p:cNvSpPr>
            <a:spLocks noGrp="1"/>
          </p:cNvSpPr>
          <p:nvPr>
            <p:ph type="body" sz="quarter" idx="11" hasCustomPrompt="1"/>
          </p:nvPr>
        </p:nvSpPr>
        <p:spPr>
          <a:xfrm>
            <a:off x="1143000" y="0"/>
            <a:ext cx="7010400" cy="533400"/>
          </a:xfrm>
        </p:spPr>
        <p:txBody>
          <a:bodyPr>
            <a:noAutofit/>
          </a:bodyPr>
          <a:lstStyle>
            <a:lvl1pPr>
              <a:defRPr sz="3000">
                <a:solidFill>
                  <a:schemeClr val="bg1"/>
                </a:solidFill>
                <a:latin typeface="Avenir-Heavy" pitchFamily="34" charset="0"/>
              </a:defRPr>
            </a:lvl1pPr>
          </a:lstStyle>
          <a:p>
            <a:pPr lvl="0"/>
            <a:r>
              <a:rPr lang="en-US" dirty="0" smtClean="0"/>
              <a:t>PRESENTATION TITLE</a:t>
            </a:r>
          </a:p>
        </p:txBody>
      </p:sp>
    </p:spTree>
    <p:extLst>
      <p:ext uri="{BB962C8B-B14F-4D97-AF65-F5344CB8AC3E}">
        <p14:creationId xmlns:p14="http://schemas.microsoft.com/office/powerpoint/2010/main" val="8014523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09600" y="685800"/>
            <a:ext cx="6477000" cy="533400"/>
          </a:xfrm>
        </p:spPr>
        <p:txBody>
          <a:bodyPr/>
          <a:lstStyle>
            <a:lvl1pPr>
              <a:defRPr sz="2500" baseline="0">
                <a:solidFill>
                  <a:srgbClr val="6294B0"/>
                </a:solidFill>
                <a:latin typeface="Avenir-Medium" pitchFamily="34" charset="0"/>
              </a:defRPr>
            </a:lvl1pPr>
            <a:lvl2pPr>
              <a:defRPr>
                <a:solidFill>
                  <a:srgbClr val="58595B"/>
                </a:solidFill>
                <a:latin typeface="Avenir-Light" pitchFamily="34" charset="0"/>
              </a:defRPr>
            </a:lvl2pPr>
            <a:lvl3pPr>
              <a:defRPr>
                <a:solidFill>
                  <a:srgbClr val="58595B"/>
                </a:solidFill>
                <a:latin typeface="Avenir-Light" pitchFamily="34" charset="0"/>
              </a:defRPr>
            </a:lvl3pPr>
            <a:lvl4pPr>
              <a:defRPr>
                <a:solidFill>
                  <a:srgbClr val="58595B"/>
                </a:solidFill>
                <a:latin typeface="Avenir-Light" pitchFamily="34" charset="0"/>
              </a:defRPr>
            </a:lvl4pPr>
            <a:lvl5pPr>
              <a:defRPr>
                <a:solidFill>
                  <a:srgbClr val="58595B"/>
                </a:solidFill>
                <a:latin typeface="Avenir-Light" pitchFamily="34" charset="0"/>
              </a:defRPr>
            </a:lvl5pPr>
          </a:lstStyle>
          <a:p>
            <a:pPr lvl="0"/>
            <a:r>
              <a:rPr lang="en-US" dirty="0" smtClean="0"/>
              <a:t>SAMPLE OF SUBTITLE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1" hasCustomPrompt="1"/>
          </p:nvPr>
        </p:nvSpPr>
        <p:spPr>
          <a:xfrm>
            <a:off x="1143000" y="0"/>
            <a:ext cx="7010400" cy="533400"/>
          </a:xfrm>
        </p:spPr>
        <p:txBody>
          <a:bodyPr>
            <a:noAutofit/>
          </a:bodyPr>
          <a:lstStyle>
            <a:lvl1pPr>
              <a:defRPr sz="3000">
                <a:solidFill>
                  <a:schemeClr val="bg1"/>
                </a:solidFill>
                <a:latin typeface="Avenir-Heavy" pitchFamily="34" charset="0"/>
              </a:defRPr>
            </a:lvl1pPr>
          </a:lstStyle>
          <a:p>
            <a:pPr lvl="0"/>
            <a:r>
              <a:rPr lang="en-US" dirty="0" smtClean="0"/>
              <a:t>PRESENTATION TITLE</a:t>
            </a:r>
          </a:p>
        </p:txBody>
      </p:sp>
      <p:sp>
        <p:nvSpPr>
          <p:cNvPr id="4" name="Slide Number Placeholder 3"/>
          <p:cNvSpPr>
            <a:spLocks noGrp="1"/>
          </p:cNvSpPr>
          <p:nvPr>
            <p:ph type="sldNum" sz="quarter" idx="14"/>
          </p:nvPr>
        </p:nvSpPr>
        <p:spPr/>
        <p:txBody>
          <a:bodyPr/>
          <a:lstStyle/>
          <a:p>
            <a:fld id="{BCCB0638-65B7-45EB-B5A9-C44FA6ED099C}" type="slidenum">
              <a:rPr lang="en-US" smtClean="0"/>
              <a:t>‹#›</a:t>
            </a:fld>
            <a:endParaRPr lang="en-US"/>
          </a:p>
        </p:txBody>
      </p:sp>
      <p:sp>
        <p:nvSpPr>
          <p:cNvPr id="3" name="Footer Placeholder 2"/>
          <p:cNvSpPr>
            <a:spLocks noGrp="1"/>
          </p:cNvSpPr>
          <p:nvPr>
            <p:ph type="ftr" sz="quarter" idx="13"/>
          </p:nvPr>
        </p:nvSpPr>
        <p:spPr/>
        <p:txBody>
          <a:bodyPr/>
          <a:lstStyle/>
          <a:p>
            <a:fld id="{3DFB3F64-3C8E-45DF-A463-D43A5A9574E1}" type="slidenum">
              <a:rPr lang="en-US" smtClean="0"/>
              <a:pPr/>
              <a:t>‹#›</a:t>
            </a:fld>
            <a:endParaRPr lang="en-US" dirty="0"/>
          </a:p>
        </p:txBody>
      </p:sp>
    </p:spTree>
    <p:extLst>
      <p:ext uri="{BB962C8B-B14F-4D97-AF65-F5344CB8AC3E}">
        <p14:creationId xmlns:p14="http://schemas.microsoft.com/office/powerpoint/2010/main" val="40352259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venir-Light" pitchFamily="34" charset="0"/>
              </a:defRPr>
            </a:lvl1pPr>
            <a:lvl2pPr marL="742950" indent="-285750">
              <a:buFontTx/>
              <a:buBlip>
                <a:blip r:embed="rId2"/>
              </a:buBlip>
              <a:defRPr b="0">
                <a:latin typeface="Avenir-Light" pitchFamily="34" charset="0"/>
              </a:defRPr>
            </a:lvl2pPr>
            <a:lvl3pPr marL="1143000" indent="-228600">
              <a:buFontTx/>
              <a:buBlip>
                <a:blip r:embed="rId2"/>
              </a:buBlip>
              <a:defRPr b="0">
                <a:latin typeface="Avenir-Light" pitchFamily="34" charset="0"/>
              </a:defRPr>
            </a:lvl3pPr>
            <a:lvl4pPr marL="1600200" indent="-228600">
              <a:buFontTx/>
              <a:buBlip>
                <a:blip r:embed="rId2"/>
              </a:buBlip>
              <a:defRPr b="0">
                <a:latin typeface="Avenir-Light" pitchFamily="34" charset="0"/>
              </a:defRPr>
            </a:lvl4pPr>
            <a:lvl5pPr marL="2057400" indent="-228600">
              <a:buFontTx/>
              <a:buBlip>
                <a:blip r:embed="rId2"/>
              </a:buBlip>
              <a:defRPr b="0">
                <a:latin typeface="Avenir-Ligh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hasCustomPrompt="1"/>
          </p:nvPr>
        </p:nvSpPr>
        <p:spPr>
          <a:xfrm>
            <a:off x="457200" y="381000"/>
            <a:ext cx="8229600" cy="1143000"/>
          </a:xfrm>
        </p:spPr>
        <p:txBody>
          <a:bodyPr>
            <a:normAutofit/>
          </a:bodyPr>
          <a:lstStyle>
            <a:lvl1pPr>
              <a:defRPr sz="2500" baseline="0">
                <a:solidFill>
                  <a:srgbClr val="6294B0"/>
                </a:solidFill>
                <a:latin typeface="Avenir-Medium" pitchFamily="34" charset="0"/>
              </a:defRPr>
            </a:lvl1pPr>
          </a:lstStyle>
          <a:p>
            <a:r>
              <a:rPr lang="en-US" dirty="0" smtClean="0"/>
              <a:t>SUBTITLE/SLIDE TITLE</a:t>
            </a:r>
            <a:endParaRPr lang="en-US" dirty="0"/>
          </a:p>
        </p:txBody>
      </p:sp>
      <p:sp>
        <p:nvSpPr>
          <p:cNvPr id="5" name="Text Placeholder 7"/>
          <p:cNvSpPr>
            <a:spLocks noGrp="1"/>
          </p:cNvSpPr>
          <p:nvPr>
            <p:ph type="body" sz="quarter" idx="11" hasCustomPrompt="1"/>
          </p:nvPr>
        </p:nvSpPr>
        <p:spPr>
          <a:xfrm>
            <a:off x="1143000" y="0"/>
            <a:ext cx="7010400" cy="533400"/>
          </a:xfrm>
        </p:spPr>
        <p:txBody>
          <a:bodyPr>
            <a:noAutofit/>
          </a:bodyPr>
          <a:lstStyle>
            <a:lvl1pPr>
              <a:defRPr sz="3000">
                <a:solidFill>
                  <a:schemeClr val="bg1"/>
                </a:solidFill>
                <a:latin typeface="Avenir-Heavy" pitchFamily="34" charset="0"/>
              </a:defRPr>
            </a:lvl1pPr>
          </a:lstStyle>
          <a:p>
            <a:pPr lvl="0"/>
            <a:r>
              <a:rPr lang="en-US" dirty="0" smtClean="0"/>
              <a:t>PRESENTATION TITLE</a:t>
            </a:r>
          </a:p>
        </p:txBody>
      </p:sp>
      <p:sp>
        <p:nvSpPr>
          <p:cNvPr id="2" name="Date Placeholder 1"/>
          <p:cNvSpPr>
            <a:spLocks noGrp="1"/>
          </p:cNvSpPr>
          <p:nvPr>
            <p:ph type="dt" sz="half" idx="12"/>
          </p:nvPr>
        </p:nvSpPr>
        <p:spPr/>
        <p:txBody>
          <a:bodyPr/>
          <a:lstStyle/>
          <a:p>
            <a:endParaRPr lang="en-US"/>
          </a:p>
        </p:txBody>
      </p:sp>
      <p:sp>
        <p:nvSpPr>
          <p:cNvPr id="6" name="Slide Number Placeholder 5"/>
          <p:cNvSpPr>
            <a:spLocks noGrp="1"/>
          </p:cNvSpPr>
          <p:nvPr>
            <p:ph type="sldNum" sz="quarter" idx="14"/>
          </p:nvPr>
        </p:nvSpPr>
        <p:spPr/>
        <p:txBody>
          <a:bodyPr/>
          <a:lstStyle/>
          <a:p>
            <a:fld id="{BCCB0638-65B7-45EB-B5A9-C44FA6ED099C}" type="slidenum">
              <a:rPr lang="en-US" smtClean="0"/>
              <a:t>‹#›</a:t>
            </a:fld>
            <a:endParaRPr lang="en-US"/>
          </a:p>
        </p:txBody>
      </p:sp>
      <p:sp>
        <p:nvSpPr>
          <p:cNvPr id="4" name="Footer Placeholder 3"/>
          <p:cNvSpPr>
            <a:spLocks noGrp="1"/>
          </p:cNvSpPr>
          <p:nvPr>
            <p:ph type="ftr" sz="quarter" idx="13"/>
          </p:nvPr>
        </p:nvSpPr>
        <p:spPr/>
        <p:txBody>
          <a:bodyPr/>
          <a:lstStyle/>
          <a:p>
            <a:fld id="{8C39DC26-E06B-459F-974B-A8748D7B993E}" type="slidenum">
              <a:rPr lang="en-US" smtClean="0"/>
              <a:pPr/>
              <a:t>‹#›</a:t>
            </a:fld>
            <a:endParaRPr lang="en-US" dirty="0"/>
          </a:p>
        </p:txBody>
      </p:sp>
    </p:spTree>
    <p:extLst>
      <p:ext uri="{BB962C8B-B14F-4D97-AF65-F5344CB8AC3E}">
        <p14:creationId xmlns:p14="http://schemas.microsoft.com/office/powerpoint/2010/main" val="2179950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Text Placeholder 7"/>
          <p:cNvSpPr>
            <a:spLocks noGrp="1"/>
          </p:cNvSpPr>
          <p:nvPr>
            <p:ph type="body" sz="quarter" idx="11" hasCustomPrompt="1"/>
          </p:nvPr>
        </p:nvSpPr>
        <p:spPr>
          <a:xfrm>
            <a:off x="1143000" y="0"/>
            <a:ext cx="7010400" cy="533400"/>
          </a:xfrm>
        </p:spPr>
        <p:txBody>
          <a:bodyPr>
            <a:noAutofit/>
          </a:bodyPr>
          <a:lstStyle>
            <a:lvl1pPr>
              <a:defRPr sz="3000">
                <a:solidFill>
                  <a:schemeClr val="bg1"/>
                </a:solidFill>
                <a:latin typeface="Avenir-Heavy" pitchFamily="34" charset="0"/>
              </a:defRPr>
            </a:lvl1pPr>
          </a:lstStyle>
          <a:p>
            <a:pPr lvl="0"/>
            <a:r>
              <a:rPr lang="en-US" dirty="0" smtClean="0"/>
              <a:t>PRESENTATION TITLE</a:t>
            </a:r>
          </a:p>
        </p:txBody>
      </p:sp>
      <p:sp>
        <p:nvSpPr>
          <p:cNvPr id="4" name="Date Placeholder 3"/>
          <p:cNvSpPr>
            <a:spLocks noGrp="1"/>
          </p:cNvSpPr>
          <p:nvPr>
            <p:ph type="dt" sz="half" idx="12"/>
          </p:nvPr>
        </p:nvSpPr>
        <p:spPr/>
        <p:txBody>
          <a:bodyPr/>
          <a:lstStyle/>
          <a:p>
            <a:endParaRPr lang="en-US"/>
          </a:p>
        </p:txBody>
      </p:sp>
      <p:sp>
        <p:nvSpPr>
          <p:cNvPr id="7" name="Slide Number Placeholder 6"/>
          <p:cNvSpPr>
            <a:spLocks noGrp="1"/>
          </p:cNvSpPr>
          <p:nvPr>
            <p:ph type="sldNum" sz="quarter" idx="14"/>
          </p:nvPr>
        </p:nvSpPr>
        <p:spPr/>
        <p:txBody>
          <a:bodyPr/>
          <a:lstStyle/>
          <a:p>
            <a:fld id="{BCCB0638-65B7-45EB-B5A9-C44FA6ED099C}" type="slidenum">
              <a:rPr lang="en-US" smtClean="0"/>
              <a:t>‹#›</a:t>
            </a:fld>
            <a:endParaRPr lang="en-US"/>
          </a:p>
        </p:txBody>
      </p:sp>
      <p:sp>
        <p:nvSpPr>
          <p:cNvPr id="6" name="Footer Placeholder 5"/>
          <p:cNvSpPr>
            <a:spLocks noGrp="1"/>
          </p:cNvSpPr>
          <p:nvPr>
            <p:ph type="ftr" sz="quarter" idx="13"/>
          </p:nvPr>
        </p:nvSpPr>
        <p:spPr/>
        <p:txBody>
          <a:bodyPr/>
          <a:lstStyle/>
          <a:p>
            <a:fld id="{23DA4EA7-CAF7-43F9-86F5-D4E82C5F67B4}" type="slidenum">
              <a:rPr lang="en-US" smtClean="0"/>
              <a:pPr/>
              <a:t>‹#›</a:t>
            </a:fld>
            <a:endParaRPr lang="en-US" dirty="0"/>
          </a:p>
        </p:txBody>
      </p:sp>
    </p:spTree>
    <p:extLst>
      <p:ext uri="{BB962C8B-B14F-4D97-AF65-F5344CB8AC3E}">
        <p14:creationId xmlns:p14="http://schemas.microsoft.com/office/powerpoint/2010/main" val="30157183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Gray Box">
    <p:spTree>
      <p:nvGrpSpPr>
        <p:cNvPr id="1" name=""/>
        <p:cNvGrpSpPr/>
        <p:nvPr/>
      </p:nvGrpSpPr>
      <p:grpSpPr>
        <a:xfrm>
          <a:off x="0" y="0"/>
          <a:ext cx="0" cy="0"/>
          <a:chOff x="0" y="0"/>
          <a:chExt cx="0" cy="0"/>
        </a:xfrm>
      </p:grpSpPr>
      <p:sp>
        <p:nvSpPr>
          <p:cNvPr id="6" name="Title 6"/>
          <p:cNvSpPr>
            <a:spLocks noGrp="1"/>
          </p:cNvSpPr>
          <p:nvPr>
            <p:ph type="title" hasCustomPrompt="1"/>
          </p:nvPr>
        </p:nvSpPr>
        <p:spPr>
          <a:xfrm>
            <a:off x="457200" y="381000"/>
            <a:ext cx="8229600" cy="1143000"/>
          </a:xfrm>
        </p:spPr>
        <p:txBody>
          <a:bodyPr>
            <a:normAutofit/>
          </a:bodyPr>
          <a:lstStyle>
            <a:lvl1pPr>
              <a:defRPr sz="2500" baseline="0">
                <a:solidFill>
                  <a:srgbClr val="6294B0"/>
                </a:solidFill>
                <a:latin typeface="Avenir-Medium" pitchFamily="34" charset="0"/>
              </a:defRPr>
            </a:lvl1pPr>
          </a:lstStyle>
          <a:p>
            <a:r>
              <a:rPr lang="en-US" dirty="0" smtClean="0"/>
              <a:t>SUBTITLE/SLIDE TITLE</a:t>
            </a:r>
            <a:endParaRPr lang="en-US" dirty="0"/>
          </a:p>
        </p:txBody>
      </p:sp>
      <p:sp>
        <p:nvSpPr>
          <p:cNvPr id="11" name="Text Placeholder 7"/>
          <p:cNvSpPr>
            <a:spLocks noGrp="1"/>
          </p:cNvSpPr>
          <p:nvPr>
            <p:ph type="body" sz="quarter" idx="11" hasCustomPrompt="1"/>
          </p:nvPr>
        </p:nvSpPr>
        <p:spPr>
          <a:xfrm>
            <a:off x="1143000" y="0"/>
            <a:ext cx="7010400" cy="533400"/>
          </a:xfrm>
        </p:spPr>
        <p:txBody>
          <a:bodyPr>
            <a:noAutofit/>
          </a:bodyPr>
          <a:lstStyle>
            <a:lvl1pPr>
              <a:defRPr sz="3000">
                <a:solidFill>
                  <a:schemeClr val="bg1"/>
                </a:solidFill>
                <a:latin typeface="Avenir-Heavy" pitchFamily="34" charset="0"/>
              </a:defRPr>
            </a:lvl1pPr>
          </a:lstStyle>
          <a:p>
            <a:pPr lvl="0"/>
            <a:r>
              <a:rPr lang="en-US" dirty="0" smtClean="0"/>
              <a:t>PRESENTATION TITLE</a:t>
            </a:r>
          </a:p>
        </p:txBody>
      </p:sp>
      <p:sp>
        <p:nvSpPr>
          <p:cNvPr id="3" name="Text Placeholder 2"/>
          <p:cNvSpPr>
            <a:spLocks noGrp="1"/>
          </p:cNvSpPr>
          <p:nvPr>
            <p:ph type="body" sz="quarter" idx="12" hasCustomPrompt="1"/>
          </p:nvPr>
        </p:nvSpPr>
        <p:spPr>
          <a:xfrm>
            <a:off x="762000" y="1676400"/>
            <a:ext cx="3200400" cy="1600200"/>
          </a:xfrm>
        </p:spPr>
        <p:txBody>
          <a:bodyPr/>
          <a:lstStyle>
            <a:lvl1pPr>
              <a:defRPr sz="3200"/>
            </a:lvl1pPr>
          </a:lstStyle>
          <a:p>
            <a:r>
              <a:rPr lang="en-US" sz="1400" dirty="0" smtClean="0">
                <a:solidFill>
                  <a:srgbClr val="58595B"/>
                </a:solidFill>
                <a:latin typeface="Avenir-Medium" pitchFamily="34" charset="0"/>
              </a:rPr>
              <a:t>Lorem ipsum dolor sit </a:t>
            </a:r>
            <a:r>
              <a:rPr lang="en-US" sz="1400" dirty="0" err="1" smtClean="0">
                <a:solidFill>
                  <a:srgbClr val="58595B"/>
                </a:solidFill>
                <a:latin typeface="Avenir-Medium" pitchFamily="34" charset="0"/>
              </a:rPr>
              <a:t>amet</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consectetur</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adipiscing</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elit</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sed</a:t>
            </a:r>
            <a:r>
              <a:rPr lang="en-US" sz="1400" dirty="0" smtClean="0">
                <a:solidFill>
                  <a:srgbClr val="58595B"/>
                </a:solidFill>
                <a:latin typeface="Avenir-Medium" pitchFamily="34" charset="0"/>
              </a:rPr>
              <a:t> do </a:t>
            </a:r>
            <a:r>
              <a:rPr lang="en-US" sz="1400" dirty="0" err="1" smtClean="0">
                <a:solidFill>
                  <a:srgbClr val="58595B"/>
                </a:solidFill>
                <a:latin typeface="Avenir-Medium" pitchFamily="34" charset="0"/>
              </a:rPr>
              <a:t>eiusmod</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tempor</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incididunt</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ut</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labore</a:t>
            </a:r>
            <a:r>
              <a:rPr lang="en-US" sz="1400" dirty="0" smtClean="0">
                <a:solidFill>
                  <a:srgbClr val="58595B"/>
                </a:solidFill>
                <a:latin typeface="Avenir-Medium" pitchFamily="34" charset="0"/>
              </a:rPr>
              <a:t> et </a:t>
            </a:r>
            <a:r>
              <a:rPr lang="en-US" sz="1400" dirty="0" err="1" smtClean="0">
                <a:solidFill>
                  <a:srgbClr val="58595B"/>
                </a:solidFill>
                <a:latin typeface="Avenir-Medium" pitchFamily="34" charset="0"/>
              </a:rPr>
              <a:t>dolore</a:t>
            </a:r>
            <a:r>
              <a:rPr lang="en-US" sz="1400" dirty="0" smtClean="0">
                <a:solidFill>
                  <a:srgbClr val="58595B"/>
                </a:solidFill>
                <a:latin typeface="Avenir-Medium" pitchFamily="34" charset="0"/>
              </a:rPr>
              <a:t> magna </a:t>
            </a:r>
            <a:r>
              <a:rPr lang="en-US" sz="1400" dirty="0" err="1" smtClean="0">
                <a:solidFill>
                  <a:srgbClr val="58595B"/>
                </a:solidFill>
                <a:latin typeface="Avenir-Medium" pitchFamily="34" charset="0"/>
              </a:rPr>
              <a:t>aliqua</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Ut</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enim</a:t>
            </a:r>
            <a:r>
              <a:rPr lang="en-US" sz="1400" dirty="0" smtClean="0">
                <a:solidFill>
                  <a:srgbClr val="58595B"/>
                </a:solidFill>
                <a:latin typeface="Avenir-Medium" pitchFamily="34" charset="0"/>
              </a:rPr>
              <a:t> ad minim </a:t>
            </a:r>
            <a:r>
              <a:rPr lang="en-US" sz="1400" dirty="0" err="1" smtClean="0">
                <a:solidFill>
                  <a:srgbClr val="58595B"/>
                </a:solidFill>
                <a:latin typeface="Avenir-Medium" pitchFamily="34" charset="0"/>
              </a:rPr>
              <a:t>veniam</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quis</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nostrud</a:t>
            </a:r>
            <a:r>
              <a:rPr lang="en-US" sz="1400" dirty="0" smtClean="0">
                <a:solidFill>
                  <a:srgbClr val="58595B"/>
                </a:solidFill>
                <a:latin typeface="Avenir-Medium" pitchFamily="34" charset="0"/>
              </a:rPr>
              <a:t> exercitation </a:t>
            </a:r>
            <a:r>
              <a:rPr lang="en-US" sz="1400" dirty="0" err="1" smtClean="0">
                <a:solidFill>
                  <a:srgbClr val="58595B"/>
                </a:solidFill>
                <a:latin typeface="Avenir-Medium" pitchFamily="34" charset="0"/>
              </a:rPr>
              <a:t>ullamco</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laboris</a:t>
            </a:r>
            <a:r>
              <a:rPr lang="en-US" sz="1400" dirty="0" smtClean="0">
                <a:solidFill>
                  <a:srgbClr val="58595B"/>
                </a:solidFill>
                <a:latin typeface="Avenir-Medium" pitchFamily="34" charset="0"/>
              </a:rPr>
              <a:t> nisi </a:t>
            </a:r>
            <a:r>
              <a:rPr lang="en-US" sz="1400" dirty="0" err="1" smtClean="0">
                <a:solidFill>
                  <a:srgbClr val="58595B"/>
                </a:solidFill>
                <a:latin typeface="Avenir-Medium" pitchFamily="34" charset="0"/>
              </a:rPr>
              <a:t>ut</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aliquip</a:t>
            </a:r>
            <a:r>
              <a:rPr lang="en-US" sz="1400" dirty="0" smtClean="0">
                <a:solidFill>
                  <a:srgbClr val="58595B"/>
                </a:solidFill>
                <a:latin typeface="Avenir-Medium" pitchFamily="34" charset="0"/>
              </a:rPr>
              <a:t> ex </a:t>
            </a:r>
            <a:r>
              <a:rPr lang="en-US" sz="1400" dirty="0" err="1" smtClean="0">
                <a:solidFill>
                  <a:srgbClr val="58595B"/>
                </a:solidFill>
                <a:latin typeface="Avenir-Medium" pitchFamily="34" charset="0"/>
              </a:rPr>
              <a:t>ea</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commodo</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consequat</a:t>
            </a:r>
            <a:r>
              <a:rPr lang="en-US" sz="1400" dirty="0" smtClean="0">
                <a:solidFill>
                  <a:srgbClr val="58595B"/>
                </a:solidFill>
                <a:latin typeface="Avenir-Medium" pitchFamily="34" charset="0"/>
              </a:rPr>
              <a:t>. </a:t>
            </a:r>
            <a:endParaRPr lang="en-US" sz="1400" dirty="0">
              <a:solidFill>
                <a:srgbClr val="58595B"/>
              </a:solidFill>
              <a:latin typeface="Avenir-Medium" pitchFamily="34" charset="0"/>
            </a:endParaRPr>
          </a:p>
        </p:txBody>
      </p:sp>
      <p:sp>
        <p:nvSpPr>
          <p:cNvPr id="12" name="Text Placeholder 2"/>
          <p:cNvSpPr>
            <a:spLocks noGrp="1"/>
          </p:cNvSpPr>
          <p:nvPr>
            <p:ph type="body" sz="quarter" idx="13" hasCustomPrompt="1"/>
          </p:nvPr>
        </p:nvSpPr>
        <p:spPr>
          <a:xfrm>
            <a:off x="762000" y="3733800"/>
            <a:ext cx="3200400" cy="1600200"/>
          </a:xfrm>
        </p:spPr>
        <p:txBody>
          <a:bodyPr/>
          <a:lstStyle>
            <a:lvl1pPr>
              <a:defRPr sz="3200"/>
            </a:lvl1pPr>
          </a:lstStyle>
          <a:p>
            <a:r>
              <a:rPr lang="en-US" sz="1400" dirty="0" smtClean="0">
                <a:solidFill>
                  <a:srgbClr val="58595B"/>
                </a:solidFill>
                <a:latin typeface="Avenir-Medium" pitchFamily="34" charset="0"/>
              </a:rPr>
              <a:t>Lorem ipsum dolor sit </a:t>
            </a:r>
            <a:r>
              <a:rPr lang="en-US" sz="1400" dirty="0" err="1" smtClean="0">
                <a:solidFill>
                  <a:srgbClr val="58595B"/>
                </a:solidFill>
                <a:latin typeface="Avenir-Medium" pitchFamily="34" charset="0"/>
              </a:rPr>
              <a:t>amet</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consectetur</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adipiscing</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elit</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sed</a:t>
            </a:r>
            <a:r>
              <a:rPr lang="en-US" sz="1400" dirty="0" smtClean="0">
                <a:solidFill>
                  <a:srgbClr val="58595B"/>
                </a:solidFill>
                <a:latin typeface="Avenir-Medium" pitchFamily="34" charset="0"/>
              </a:rPr>
              <a:t> do </a:t>
            </a:r>
            <a:r>
              <a:rPr lang="en-US" sz="1400" dirty="0" err="1" smtClean="0">
                <a:solidFill>
                  <a:srgbClr val="58595B"/>
                </a:solidFill>
                <a:latin typeface="Avenir-Medium" pitchFamily="34" charset="0"/>
              </a:rPr>
              <a:t>eiusmod</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tempor</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incididunt</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ut</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labore</a:t>
            </a:r>
            <a:r>
              <a:rPr lang="en-US" sz="1400" dirty="0" smtClean="0">
                <a:solidFill>
                  <a:srgbClr val="58595B"/>
                </a:solidFill>
                <a:latin typeface="Avenir-Medium" pitchFamily="34" charset="0"/>
              </a:rPr>
              <a:t> et </a:t>
            </a:r>
            <a:r>
              <a:rPr lang="en-US" sz="1400" dirty="0" err="1" smtClean="0">
                <a:solidFill>
                  <a:srgbClr val="58595B"/>
                </a:solidFill>
                <a:latin typeface="Avenir-Medium" pitchFamily="34" charset="0"/>
              </a:rPr>
              <a:t>dolore</a:t>
            </a:r>
            <a:r>
              <a:rPr lang="en-US" sz="1400" dirty="0" smtClean="0">
                <a:solidFill>
                  <a:srgbClr val="58595B"/>
                </a:solidFill>
                <a:latin typeface="Avenir-Medium" pitchFamily="34" charset="0"/>
              </a:rPr>
              <a:t> magna </a:t>
            </a:r>
            <a:r>
              <a:rPr lang="en-US" sz="1400" dirty="0" err="1" smtClean="0">
                <a:solidFill>
                  <a:srgbClr val="58595B"/>
                </a:solidFill>
                <a:latin typeface="Avenir-Medium" pitchFamily="34" charset="0"/>
              </a:rPr>
              <a:t>aliqua</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Ut</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enim</a:t>
            </a:r>
            <a:r>
              <a:rPr lang="en-US" sz="1400" dirty="0" smtClean="0">
                <a:solidFill>
                  <a:srgbClr val="58595B"/>
                </a:solidFill>
                <a:latin typeface="Avenir-Medium" pitchFamily="34" charset="0"/>
              </a:rPr>
              <a:t> ad minim </a:t>
            </a:r>
            <a:r>
              <a:rPr lang="en-US" sz="1400" dirty="0" err="1" smtClean="0">
                <a:solidFill>
                  <a:srgbClr val="58595B"/>
                </a:solidFill>
                <a:latin typeface="Avenir-Medium" pitchFamily="34" charset="0"/>
              </a:rPr>
              <a:t>veniam</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quis</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nostrud</a:t>
            </a:r>
            <a:r>
              <a:rPr lang="en-US" sz="1400" dirty="0" smtClean="0">
                <a:solidFill>
                  <a:srgbClr val="58595B"/>
                </a:solidFill>
                <a:latin typeface="Avenir-Medium" pitchFamily="34" charset="0"/>
              </a:rPr>
              <a:t> exercitation </a:t>
            </a:r>
            <a:r>
              <a:rPr lang="en-US" sz="1400" dirty="0" err="1" smtClean="0">
                <a:solidFill>
                  <a:srgbClr val="58595B"/>
                </a:solidFill>
                <a:latin typeface="Avenir-Medium" pitchFamily="34" charset="0"/>
              </a:rPr>
              <a:t>ullamco</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laboris</a:t>
            </a:r>
            <a:r>
              <a:rPr lang="en-US" sz="1400" dirty="0" smtClean="0">
                <a:solidFill>
                  <a:srgbClr val="58595B"/>
                </a:solidFill>
                <a:latin typeface="Avenir-Medium" pitchFamily="34" charset="0"/>
              </a:rPr>
              <a:t> nisi </a:t>
            </a:r>
            <a:r>
              <a:rPr lang="en-US" sz="1400" dirty="0" err="1" smtClean="0">
                <a:solidFill>
                  <a:srgbClr val="58595B"/>
                </a:solidFill>
                <a:latin typeface="Avenir-Medium" pitchFamily="34" charset="0"/>
              </a:rPr>
              <a:t>ut</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aliquip</a:t>
            </a:r>
            <a:r>
              <a:rPr lang="en-US" sz="1400" dirty="0" smtClean="0">
                <a:solidFill>
                  <a:srgbClr val="58595B"/>
                </a:solidFill>
                <a:latin typeface="Avenir-Medium" pitchFamily="34" charset="0"/>
              </a:rPr>
              <a:t> ex </a:t>
            </a:r>
            <a:r>
              <a:rPr lang="en-US" sz="1400" dirty="0" err="1" smtClean="0">
                <a:solidFill>
                  <a:srgbClr val="58595B"/>
                </a:solidFill>
                <a:latin typeface="Avenir-Medium" pitchFamily="34" charset="0"/>
              </a:rPr>
              <a:t>ea</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commodo</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consequat</a:t>
            </a:r>
            <a:r>
              <a:rPr lang="en-US" sz="1400" dirty="0" smtClean="0">
                <a:solidFill>
                  <a:srgbClr val="58595B"/>
                </a:solidFill>
                <a:latin typeface="Avenir-Medium" pitchFamily="34" charset="0"/>
              </a:rPr>
              <a:t>. </a:t>
            </a:r>
            <a:endParaRPr lang="en-US" sz="1400" dirty="0">
              <a:solidFill>
                <a:srgbClr val="58595B"/>
              </a:solidFill>
              <a:latin typeface="Avenir-Medium" pitchFamily="34" charset="0"/>
            </a:endParaRPr>
          </a:p>
        </p:txBody>
      </p:sp>
      <p:sp>
        <p:nvSpPr>
          <p:cNvPr id="5" name="Text Placeholder 4"/>
          <p:cNvSpPr>
            <a:spLocks noGrp="1"/>
          </p:cNvSpPr>
          <p:nvPr>
            <p:ph type="body" sz="quarter" idx="14" hasCustomPrompt="1"/>
          </p:nvPr>
        </p:nvSpPr>
        <p:spPr>
          <a:xfrm>
            <a:off x="5181600" y="1752600"/>
            <a:ext cx="3505200" cy="4191000"/>
          </a:xfr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a:lvl1pPr>
          </a:lstStyle>
          <a:p>
            <a:r>
              <a:rPr lang="en-US" sz="1400" dirty="0" smtClean="0">
                <a:solidFill>
                  <a:srgbClr val="58595B"/>
                </a:solidFill>
                <a:latin typeface="Avenir-Medium" pitchFamily="34" charset="0"/>
              </a:rPr>
              <a:t>Lorem ipsum dolor sit </a:t>
            </a:r>
            <a:r>
              <a:rPr lang="en-US" sz="1400" dirty="0" err="1" smtClean="0">
                <a:solidFill>
                  <a:srgbClr val="58595B"/>
                </a:solidFill>
                <a:latin typeface="Avenir-Medium" pitchFamily="34" charset="0"/>
              </a:rPr>
              <a:t>amet</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consectetur</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adipiscing</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elit</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sed</a:t>
            </a:r>
            <a:r>
              <a:rPr lang="en-US" sz="1400" dirty="0" smtClean="0">
                <a:solidFill>
                  <a:srgbClr val="58595B"/>
                </a:solidFill>
                <a:latin typeface="Avenir-Medium" pitchFamily="34" charset="0"/>
              </a:rPr>
              <a:t> do </a:t>
            </a:r>
            <a:r>
              <a:rPr lang="en-US" sz="1400" dirty="0" err="1" smtClean="0">
                <a:solidFill>
                  <a:srgbClr val="58595B"/>
                </a:solidFill>
                <a:latin typeface="Avenir-Medium" pitchFamily="34" charset="0"/>
              </a:rPr>
              <a:t>eiusmod</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tempor</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incididunt</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ut</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labore</a:t>
            </a:r>
            <a:r>
              <a:rPr lang="en-US" sz="1400" dirty="0" smtClean="0">
                <a:solidFill>
                  <a:srgbClr val="58595B"/>
                </a:solidFill>
                <a:latin typeface="Avenir-Medium" pitchFamily="34" charset="0"/>
              </a:rPr>
              <a:t> et </a:t>
            </a:r>
            <a:r>
              <a:rPr lang="en-US" sz="1400" dirty="0" err="1" smtClean="0">
                <a:solidFill>
                  <a:srgbClr val="58595B"/>
                </a:solidFill>
                <a:latin typeface="Avenir-Medium" pitchFamily="34" charset="0"/>
              </a:rPr>
              <a:t>dolore</a:t>
            </a:r>
            <a:r>
              <a:rPr lang="en-US" sz="1400" dirty="0" smtClean="0">
                <a:solidFill>
                  <a:srgbClr val="58595B"/>
                </a:solidFill>
                <a:latin typeface="Avenir-Medium" pitchFamily="34" charset="0"/>
              </a:rPr>
              <a:t> magna </a:t>
            </a:r>
            <a:r>
              <a:rPr lang="en-US" sz="1400" dirty="0" err="1" smtClean="0">
                <a:solidFill>
                  <a:srgbClr val="58595B"/>
                </a:solidFill>
                <a:latin typeface="Avenir-Medium" pitchFamily="34" charset="0"/>
              </a:rPr>
              <a:t>aliqua</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Ut</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enim</a:t>
            </a:r>
            <a:r>
              <a:rPr lang="en-US" sz="1400" dirty="0" smtClean="0">
                <a:solidFill>
                  <a:srgbClr val="58595B"/>
                </a:solidFill>
                <a:latin typeface="Avenir-Medium" pitchFamily="34" charset="0"/>
              </a:rPr>
              <a:t> ad minim </a:t>
            </a:r>
            <a:r>
              <a:rPr lang="en-US" sz="1400" dirty="0" err="1" smtClean="0">
                <a:solidFill>
                  <a:srgbClr val="58595B"/>
                </a:solidFill>
                <a:latin typeface="Avenir-Medium" pitchFamily="34" charset="0"/>
              </a:rPr>
              <a:t>veniam</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quis</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nostrud</a:t>
            </a:r>
            <a:r>
              <a:rPr lang="en-US" sz="1400" dirty="0" smtClean="0">
                <a:solidFill>
                  <a:srgbClr val="58595B"/>
                </a:solidFill>
                <a:latin typeface="Avenir-Medium" pitchFamily="34" charset="0"/>
              </a:rPr>
              <a:t> exercitation </a:t>
            </a:r>
            <a:r>
              <a:rPr lang="en-US" sz="1400" dirty="0" err="1" smtClean="0">
                <a:solidFill>
                  <a:srgbClr val="58595B"/>
                </a:solidFill>
                <a:latin typeface="Avenir-Medium" pitchFamily="34" charset="0"/>
              </a:rPr>
              <a:t>ullamco</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laboris</a:t>
            </a:r>
            <a:r>
              <a:rPr lang="en-US" sz="1400" dirty="0" smtClean="0">
                <a:solidFill>
                  <a:srgbClr val="58595B"/>
                </a:solidFill>
                <a:latin typeface="Avenir-Medium" pitchFamily="34" charset="0"/>
              </a:rPr>
              <a:t> nisi </a:t>
            </a:r>
            <a:r>
              <a:rPr lang="en-US" sz="1400" dirty="0" err="1" smtClean="0">
                <a:solidFill>
                  <a:srgbClr val="58595B"/>
                </a:solidFill>
                <a:latin typeface="Avenir-Medium" pitchFamily="34" charset="0"/>
              </a:rPr>
              <a:t>ut</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aliquip</a:t>
            </a:r>
            <a:r>
              <a:rPr lang="en-US" sz="1400" dirty="0" smtClean="0">
                <a:solidFill>
                  <a:srgbClr val="58595B"/>
                </a:solidFill>
                <a:latin typeface="Avenir-Medium" pitchFamily="34" charset="0"/>
              </a:rPr>
              <a:t> ex </a:t>
            </a:r>
            <a:r>
              <a:rPr lang="en-US" sz="1400" dirty="0" err="1" smtClean="0">
                <a:solidFill>
                  <a:srgbClr val="58595B"/>
                </a:solidFill>
                <a:latin typeface="Avenir-Medium" pitchFamily="34" charset="0"/>
              </a:rPr>
              <a:t>ea</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commodo</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consequat</a:t>
            </a:r>
            <a:r>
              <a:rPr lang="en-US" sz="1400" dirty="0" smtClean="0">
                <a:solidFill>
                  <a:srgbClr val="58595B"/>
                </a:solidFill>
                <a:latin typeface="Avenir-Medium" pitchFamily="34" charset="0"/>
              </a:rPr>
              <a:t>. Lorem ipsum dolor sit </a:t>
            </a:r>
            <a:r>
              <a:rPr lang="en-US" sz="1400" dirty="0" err="1" smtClean="0">
                <a:solidFill>
                  <a:srgbClr val="58595B"/>
                </a:solidFill>
                <a:latin typeface="Avenir-Medium" pitchFamily="34" charset="0"/>
              </a:rPr>
              <a:t>amet</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consectetur</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adipiscing</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elit</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sed</a:t>
            </a:r>
            <a:r>
              <a:rPr lang="en-US" sz="1400" dirty="0" smtClean="0">
                <a:solidFill>
                  <a:srgbClr val="58595B"/>
                </a:solidFill>
                <a:latin typeface="Avenir-Medium" pitchFamily="34" charset="0"/>
              </a:rPr>
              <a:t> do </a:t>
            </a:r>
            <a:r>
              <a:rPr lang="en-US" sz="1400" dirty="0" err="1" smtClean="0">
                <a:solidFill>
                  <a:srgbClr val="58595B"/>
                </a:solidFill>
                <a:latin typeface="Avenir-Medium" pitchFamily="34" charset="0"/>
              </a:rPr>
              <a:t>eiusmod</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tempor</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incididunt</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ut</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labore</a:t>
            </a:r>
            <a:r>
              <a:rPr lang="en-US" sz="1400" dirty="0" smtClean="0">
                <a:solidFill>
                  <a:srgbClr val="58595B"/>
                </a:solidFill>
                <a:latin typeface="Avenir-Medium" pitchFamily="34" charset="0"/>
              </a:rPr>
              <a:t> et </a:t>
            </a:r>
            <a:r>
              <a:rPr lang="en-US" sz="1400" dirty="0" err="1" smtClean="0">
                <a:solidFill>
                  <a:srgbClr val="58595B"/>
                </a:solidFill>
                <a:latin typeface="Avenir-Medium" pitchFamily="34" charset="0"/>
              </a:rPr>
              <a:t>dolore</a:t>
            </a:r>
            <a:r>
              <a:rPr lang="en-US" sz="1400" dirty="0" smtClean="0">
                <a:solidFill>
                  <a:srgbClr val="58595B"/>
                </a:solidFill>
                <a:latin typeface="Avenir-Medium" pitchFamily="34" charset="0"/>
              </a:rPr>
              <a:t> magna </a:t>
            </a:r>
            <a:r>
              <a:rPr lang="en-US" sz="1400" dirty="0" err="1" smtClean="0">
                <a:solidFill>
                  <a:srgbClr val="58595B"/>
                </a:solidFill>
                <a:latin typeface="Avenir-Medium" pitchFamily="34" charset="0"/>
              </a:rPr>
              <a:t>aliqua</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Ut</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enim</a:t>
            </a:r>
            <a:r>
              <a:rPr lang="en-US" sz="1400" dirty="0" smtClean="0">
                <a:solidFill>
                  <a:srgbClr val="58595B"/>
                </a:solidFill>
                <a:latin typeface="Avenir-Medium" pitchFamily="34" charset="0"/>
              </a:rPr>
              <a:t> ad minim </a:t>
            </a:r>
            <a:r>
              <a:rPr lang="en-US" sz="1400" dirty="0" err="1" smtClean="0">
                <a:solidFill>
                  <a:srgbClr val="58595B"/>
                </a:solidFill>
                <a:latin typeface="Avenir-Medium" pitchFamily="34" charset="0"/>
              </a:rPr>
              <a:t>veniam</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quis</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nostrud</a:t>
            </a:r>
            <a:r>
              <a:rPr lang="en-US" sz="1400" dirty="0" smtClean="0">
                <a:solidFill>
                  <a:srgbClr val="58595B"/>
                </a:solidFill>
                <a:latin typeface="Avenir-Medium" pitchFamily="34" charset="0"/>
              </a:rPr>
              <a:t> exercitation </a:t>
            </a:r>
            <a:r>
              <a:rPr lang="en-US" sz="1400" dirty="0" err="1" smtClean="0">
                <a:solidFill>
                  <a:srgbClr val="58595B"/>
                </a:solidFill>
                <a:latin typeface="Avenir-Medium" pitchFamily="34" charset="0"/>
              </a:rPr>
              <a:t>ullamco</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laboris</a:t>
            </a:r>
            <a:r>
              <a:rPr lang="en-US" sz="1400" dirty="0" smtClean="0">
                <a:solidFill>
                  <a:srgbClr val="58595B"/>
                </a:solidFill>
                <a:latin typeface="Avenir-Medium" pitchFamily="34" charset="0"/>
              </a:rPr>
              <a:t> nisi </a:t>
            </a:r>
            <a:r>
              <a:rPr lang="en-US" sz="1400" dirty="0" err="1" smtClean="0">
                <a:solidFill>
                  <a:srgbClr val="58595B"/>
                </a:solidFill>
                <a:latin typeface="Avenir-Medium" pitchFamily="34" charset="0"/>
              </a:rPr>
              <a:t>ut</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aliquip</a:t>
            </a:r>
            <a:r>
              <a:rPr lang="en-US" sz="1400" dirty="0" smtClean="0">
                <a:solidFill>
                  <a:srgbClr val="58595B"/>
                </a:solidFill>
                <a:latin typeface="Avenir-Medium" pitchFamily="34" charset="0"/>
              </a:rPr>
              <a:t> ex </a:t>
            </a:r>
            <a:r>
              <a:rPr lang="en-US" sz="1400" dirty="0" err="1" smtClean="0">
                <a:solidFill>
                  <a:srgbClr val="58595B"/>
                </a:solidFill>
                <a:latin typeface="Avenir-Medium" pitchFamily="34" charset="0"/>
              </a:rPr>
              <a:t>ea</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commodo</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consequat</a:t>
            </a:r>
            <a:r>
              <a:rPr lang="en-US" sz="1400" dirty="0" smtClean="0">
                <a:solidFill>
                  <a:srgbClr val="58595B"/>
                </a:solidFill>
                <a:latin typeface="Avenir-Medium" pitchFamily="34" charset="0"/>
              </a:rPr>
              <a:t>. </a:t>
            </a:r>
          </a:p>
          <a:p>
            <a:r>
              <a:rPr lang="en-US" sz="1400" dirty="0" smtClean="0">
                <a:solidFill>
                  <a:srgbClr val="58595B"/>
                </a:solidFill>
                <a:latin typeface="Avenir-Medium" pitchFamily="34" charset="0"/>
              </a:rPr>
              <a:t>Lorem ipsum dolor sit </a:t>
            </a:r>
            <a:r>
              <a:rPr lang="en-US" sz="1400" dirty="0" err="1" smtClean="0">
                <a:solidFill>
                  <a:srgbClr val="58595B"/>
                </a:solidFill>
                <a:latin typeface="Avenir-Medium" pitchFamily="34" charset="0"/>
              </a:rPr>
              <a:t>amet</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consectetur</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adipiscing</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elit</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sed</a:t>
            </a:r>
            <a:r>
              <a:rPr lang="en-US" sz="1400" dirty="0" smtClean="0">
                <a:solidFill>
                  <a:srgbClr val="58595B"/>
                </a:solidFill>
                <a:latin typeface="Avenir-Medium" pitchFamily="34" charset="0"/>
              </a:rPr>
              <a:t> do </a:t>
            </a:r>
            <a:r>
              <a:rPr lang="en-US" sz="1400" dirty="0" err="1" smtClean="0">
                <a:solidFill>
                  <a:srgbClr val="58595B"/>
                </a:solidFill>
                <a:latin typeface="Avenir-Medium" pitchFamily="34" charset="0"/>
              </a:rPr>
              <a:t>eiusmod</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tempor</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incididunt</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ut</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labore</a:t>
            </a:r>
            <a:r>
              <a:rPr lang="en-US" sz="1400" dirty="0" smtClean="0">
                <a:solidFill>
                  <a:srgbClr val="58595B"/>
                </a:solidFill>
                <a:latin typeface="Avenir-Medium" pitchFamily="34" charset="0"/>
              </a:rPr>
              <a:t> et </a:t>
            </a:r>
            <a:r>
              <a:rPr lang="en-US" sz="1400" dirty="0" err="1" smtClean="0">
                <a:solidFill>
                  <a:srgbClr val="58595B"/>
                </a:solidFill>
                <a:latin typeface="Avenir-Medium" pitchFamily="34" charset="0"/>
              </a:rPr>
              <a:t>dolore</a:t>
            </a:r>
            <a:r>
              <a:rPr lang="en-US" sz="1400" dirty="0" smtClean="0">
                <a:solidFill>
                  <a:srgbClr val="58595B"/>
                </a:solidFill>
                <a:latin typeface="Avenir-Medium" pitchFamily="34" charset="0"/>
              </a:rPr>
              <a:t> magna </a:t>
            </a:r>
            <a:r>
              <a:rPr lang="en-US" sz="1400" dirty="0" err="1" smtClean="0">
                <a:solidFill>
                  <a:srgbClr val="58595B"/>
                </a:solidFill>
                <a:latin typeface="Avenir-Medium" pitchFamily="34" charset="0"/>
              </a:rPr>
              <a:t>aliqua</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Ut</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enim</a:t>
            </a:r>
            <a:r>
              <a:rPr lang="en-US" sz="1400" dirty="0" smtClean="0">
                <a:solidFill>
                  <a:srgbClr val="58595B"/>
                </a:solidFill>
                <a:latin typeface="Avenir-Medium" pitchFamily="34" charset="0"/>
              </a:rPr>
              <a:t> ad minim </a:t>
            </a:r>
            <a:r>
              <a:rPr lang="en-US" sz="1400" dirty="0" err="1" smtClean="0">
                <a:solidFill>
                  <a:srgbClr val="58595B"/>
                </a:solidFill>
                <a:latin typeface="Avenir-Medium" pitchFamily="34" charset="0"/>
              </a:rPr>
              <a:t>veniam</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quis</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nostrud</a:t>
            </a:r>
            <a:r>
              <a:rPr lang="en-US" sz="1400" dirty="0" smtClean="0">
                <a:solidFill>
                  <a:srgbClr val="58595B"/>
                </a:solidFill>
                <a:latin typeface="Avenir-Medium" pitchFamily="34" charset="0"/>
              </a:rPr>
              <a:t> exercitation </a:t>
            </a:r>
            <a:r>
              <a:rPr lang="en-US" sz="1400" dirty="0" err="1" smtClean="0">
                <a:solidFill>
                  <a:srgbClr val="58595B"/>
                </a:solidFill>
                <a:latin typeface="Avenir-Medium" pitchFamily="34" charset="0"/>
              </a:rPr>
              <a:t>ullamco</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laboris</a:t>
            </a:r>
            <a:r>
              <a:rPr lang="en-US" sz="1400" dirty="0" smtClean="0">
                <a:solidFill>
                  <a:srgbClr val="58595B"/>
                </a:solidFill>
                <a:latin typeface="Avenir-Medium" pitchFamily="34" charset="0"/>
              </a:rPr>
              <a:t> nisi </a:t>
            </a:r>
            <a:r>
              <a:rPr lang="en-US" sz="1400" dirty="0" err="1" smtClean="0">
                <a:solidFill>
                  <a:srgbClr val="58595B"/>
                </a:solidFill>
                <a:latin typeface="Avenir-Medium" pitchFamily="34" charset="0"/>
              </a:rPr>
              <a:t>ut</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aliquip</a:t>
            </a:r>
            <a:r>
              <a:rPr lang="en-US" sz="1400" dirty="0" smtClean="0">
                <a:solidFill>
                  <a:srgbClr val="58595B"/>
                </a:solidFill>
                <a:latin typeface="Avenir-Medium" pitchFamily="34" charset="0"/>
              </a:rPr>
              <a:t> ex </a:t>
            </a:r>
            <a:r>
              <a:rPr lang="en-US" sz="1400" dirty="0" err="1" smtClean="0">
                <a:solidFill>
                  <a:srgbClr val="58595B"/>
                </a:solidFill>
                <a:latin typeface="Avenir-Medium" pitchFamily="34" charset="0"/>
              </a:rPr>
              <a:t>ea</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commodo</a:t>
            </a:r>
            <a:r>
              <a:rPr lang="en-US" sz="1400" dirty="0" smtClean="0">
                <a:solidFill>
                  <a:srgbClr val="58595B"/>
                </a:solidFill>
                <a:latin typeface="Avenir-Medium" pitchFamily="34" charset="0"/>
              </a:rPr>
              <a:t> </a:t>
            </a:r>
            <a:r>
              <a:rPr lang="en-US" sz="1400" dirty="0" err="1" smtClean="0">
                <a:solidFill>
                  <a:srgbClr val="58595B"/>
                </a:solidFill>
                <a:latin typeface="Avenir-Medium" pitchFamily="34" charset="0"/>
              </a:rPr>
              <a:t>consequat</a:t>
            </a:r>
            <a:r>
              <a:rPr lang="en-US" sz="1400" dirty="0" smtClean="0">
                <a:solidFill>
                  <a:srgbClr val="58595B"/>
                </a:solidFill>
                <a:latin typeface="Avenir-Medium" pitchFamily="34" charset="0"/>
              </a:rPr>
              <a:t>. </a:t>
            </a:r>
          </a:p>
          <a:p>
            <a:endParaRPr lang="en-US" sz="1400" dirty="0">
              <a:solidFill>
                <a:srgbClr val="58595B"/>
              </a:solidFill>
              <a:latin typeface="Avenir-Medium" pitchFamily="34" charset="0"/>
            </a:endParaRPr>
          </a:p>
        </p:txBody>
      </p:sp>
    </p:spTree>
    <p:extLst>
      <p:ext uri="{BB962C8B-B14F-4D97-AF65-F5344CB8AC3E}">
        <p14:creationId xmlns:p14="http://schemas.microsoft.com/office/powerpoint/2010/main" val="14013751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atin typeface="Avenir-Light" pitchFamily="34" charset="0"/>
              </a:defRPr>
            </a:lvl1pPr>
            <a:lvl2pPr marL="742950" indent="-285750">
              <a:buFontTx/>
              <a:buBlip>
                <a:blip r:embed="rId2"/>
              </a:buBlip>
              <a:defRPr sz="2400">
                <a:latin typeface="Avenir-Light" pitchFamily="34" charset="0"/>
              </a:defRPr>
            </a:lvl2pPr>
            <a:lvl3pPr marL="1143000" indent="-228600">
              <a:buFontTx/>
              <a:buBlip>
                <a:blip r:embed="rId2"/>
              </a:buBlip>
              <a:defRPr sz="2000">
                <a:latin typeface="Avenir-Light" pitchFamily="34" charset="0"/>
              </a:defRPr>
            </a:lvl3pPr>
            <a:lvl4pPr marL="1600200" indent="-228600">
              <a:buFontTx/>
              <a:buBlip>
                <a:blip r:embed="rId2"/>
              </a:buBlip>
              <a:defRPr sz="1800">
                <a:latin typeface="Avenir-Light" pitchFamily="34" charset="0"/>
              </a:defRPr>
            </a:lvl4pPr>
            <a:lvl5pPr marL="2057400" indent="-228600">
              <a:buFontTx/>
              <a:buBlip>
                <a:blip r:embed="rId2"/>
              </a:buBlip>
              <a:defRPr sz="1800">
                <a:latin typeface="Avenir-Ligh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venir-Light" pitchFamily="34" charset="0"/>
              </a:defRPr>
            </a:lvl1pPr>
            <a:lvl2pPr marL="742950" indent="-285750">
              <a:buFontTx/>
              <a:buBlip>
                <a:blip r:embed="rId2"/>
              </a:buBlip>
              <a:defRPr sz="2400">
                <a:latin typeface="Avenir-Light" pitchFamily="34" charset="0"/>
              </a:defRPr>
            </a:lvl2pPr>
            <a:lvl3pPr marL="1143000" indent="-228600">
              <a:buFontTx/>
              <a:buBlip>
                <a:blip r:embed="rId2"/>
              </a:buBlip>
              <a:defRPr sz="2000">
                <a:latin typeface="Avenir-Light" pitchFamily="34" charset="0"/>
              </a:defRPr>
            </a:lvl3pPr>
            <a:lvl4pPr marL="1600200" indent="-228600">
              <a:buFontTx/>
              <a:buBlip>
                <a:blip r:embed="rId2"/>
              </a:buBlip>
              <a:defRPr sz="1800">
                <a:latin typeface="Avenir-Light" pitchFamily="34" charset="0"/>
              </a:defRPr>
            </a:lvl4pPr>
            <a:lvl5pPr marL="2057400" indent="-228600">
              <a:buFontTx/>
              <a:buBlip>
                <a:blip r:embed="rId2"/>
              </a:buBlip>
              <a:defRPr sz="1800">
                <a:latin typeface="Avenir-Ligh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6"/>
          <p:cNvSpPr>
            <a:spLocks noGrp="1"/>
          </p:cNvSpPr>
          <p:nvPr>
            <p:ph type="title" hasCustomPrompt="1"/>
          </p:nvPr>
        </p:nvSpPr>
        <p:spPr>
          <a:xfrm>
            <a:off x="457200" y="381000"/>
            <a:ext cx="8229600" cy="1143000"/>
          </a:xfrm>
        </p:spPr>
        <p:txBody>
          <a:bodyPr>
            <a:normAutofit/>
          </a:bodyPr>
          <a:lstStyle>
            <a:lvl1pPr>
              <a:defRPr sz="2500" baseline="0">
                <a:solidFill>
                  <a:srgbClr val="6294B0"/>
                </a:solidFill>
                <a:latin typeface="Avenir-Medium" pitchFamily="34" charset="0"/>
              </a:defRPr>
            </a:lvl1pPr>
          </a:lstStyle>
          <a:p>
            <a:r>
              <a:rPr lang="en-US" dirty="0" smtClean="0"/>
              <a:t>SUBTITLE/SLIDE TITLE</a:t>
            </a:r>
            <a:endParaRPr lang="en-US" dirty="0"/>
          </a:p>
        </p:txBody>
      </p:sp>
      <p:sp>
        <p:nvSpPr>
          <p:cNvPr id="6" name="Text Placeholder 7"/>
          <p:cNvSpPr>
            <a:spLocks noGrp="1"/>
          </p:cNvSpPr>
          <p:nvPr>
            <p:ph type="body" sz="quarter" idx="11" hasCustomPrompt="1"/>
          </p:nvPr>
        </p:nvSpPr>
        <p:spPr>
          <a:xfrm>
            <a:off x="1143000" y="0"/>
            <a:ext cx="7010400" cy="533400"/>
          </a:xfrm>
        </p:spPr>
        <p:txBody>
          <a:bodyPr>
            <a:noAutofit/>
          </a:bodyPr>
          <a:lstStyle>
            <a:lvl1pPr>
              <a:defRPr sz="3000">
                <a:solidFill>
                  <a:schemeClr val="bg1"/>
                </a:solidFill>
                <a:latin typeface="Avenir-Heavy" pitchFamily="34" charset="0"/>
              </a:defRPr>
            </a:lvl1pPr>
          </a:lstStyle>
          <a:p>
            <a:pPr lvl="0"/>
            <a:r>
              <a:rPr lang="en-US" dirty="0" smtClean="0"/>
              <a:t>PRESENTATION TITLE</a:t>
            </a:r>
          </a:p>
        </p:txBody>
      </p:sp>
    </p:spTree>
    <p:extLst>
      <p:ext uri="{BB962C8B-B14F-4D97-AF65-F5344CB8AC3E}">
        <p14:creationId xmlns:p14="http://schemas.microsoft.com/office/powerpoint/2010/main" val="328906776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457200" y="381000"/>
            <a:ext cx="8229600" cy="1143000"/>
          </a:xfrm>
        </p:spPr>
        <p:txBody>
          <a:bodyPr>
            <a:normAutofit/>
          </a:bodyPr>
          <a:lstStyle>
            <a:lvl1pPr>
              <a:defRPr sz="2500" baseline="0">
                <a:solidFill>
                  <a:srgbClr val="6294B0"/>
                </a:solidFill>
                <a:latin typeface="Avenir-Medium" pitchFamily="34" charset="0"/>
              </a:defRPr>
            </a:lvl1pPr>
          </a:lstStyle>
          <a:p>
            <a:r>
              <a:rPr lang="en-US" dirty="0" smtClean="0"/>
              <a:t>SUBTITLE/SLIDE TITLE</a:t>
            </a:r>
            <a:endParaRPr lang="en-US" dirty="0"/>
          </a:p>
        </p:txBody>
      </p:sp>
      <p:sp>
        <p:nvSpPr>
          <p:cNvPr id="4" name="Text Placeholder 7"/>
          <p:cNvSpPr>
            <a:spLocks noGrp="1"/>
          </p:cNvSpPr>
          <p:nvPr>
            <p:ph type="body" sz="quarter" idx="11" hasCustomPrompt="1"/>
          </p:nvPr>
        </p:nvSpPr>
        <p:spPr>
          <a:xfrm>
            <a:off x="1143000" y="0"/>
            <a:ext cx="7010400" cy="533400"/>
          </a:xfrm>
        </p:spPr>
        <p:txBody>
          <a:bodyPr>
            <a:noAutofit/>
          </a:bodyPr>
          <a:lstStyle>
            <a:lvl1pPr>
              <a:defRPr sz="3000">
                <a:solidFill>
                  <a:schemeClr val="bg1"/>
                </a:solidFill>
                <a:latin typeface="Avenir-Heavy" pitchFamily="34" charset="0"/>
              </a:defRPr>
            </a:lvl1pPr>
          </a:lstStyle>
          <a:p>
            <a:pPr lvl="0"/>
            <a:r>
              <a:rPr lang="en-US" dirty="0" smtClean="0"/>
              <a:t>PRESENTATION TITLE</a:t>
            </a:r>
          </a:p>
        </p:txBody>
      </p:sp>
    </p:spTree>
    <p:extLst>
      <p:ext uri="{BB962C8B-B14F-4D97-AF65-F5344CB8AC3E}">
        <p14:creationId xmlns:p14="http://schemas.microsoft.com/office/powerpoint/2010/main" val="1069686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p:cNvSpPr>
            <a:spLocks noGrp="1"/>
          </p:cNvSpPr>
          <p:nvPr>
            <p:ph type="body" sz="quarter" idx="11" hasCustomPrompt="1"/>
          </p:nvPr>
        </p:nvSpPr>
        <p:spPr>
          <a:xfrm>
            <a:off x="1143000" y="0"/>
            <a:ext cx="7010400" cy="533400"/>
          </a:xfrm>
        </p:spPr>
        <p:txBody>
          <a:bodyPr>
            <a:noAutofit/>
          </a:bodyPr>
          <a:lstStyle>
            <a:lvl1pPr>
              <a:defRPr sz="3000">
                <a:solidFill>
                  <a:schemeClr val="bg1"/>
                </a:solidFill>
                <a:latin typeface="Avenir-Heavy" pitchFamily="34" charset="0"/>
              </a:defRPr>
            </a:lvl1pPr>
          </a:lstStyle>
          <a:p>
            <a:pPr lvl="0"/>
            <a:r>
              <a:rPr lang="en-US" dirty="0" smtClean="0"/>
              <a:t>PRESENTATION TITLE</a:t>
            </a:r>
          </a:p>
        </p:txBody>
      </p:sp>
      <p:sp>
        <p:nvSpPr>
          <p:cNvPr id="2" name="Date Placeholder 1"/>
          <p:cNvSpPr>
            <a:spLocks noGrp="1"/>
          </p:cNvSpPr>
          <p:nvPr>
            <p:ph type="dt" sz="half" idx="12"/>
          </p:nvPr>
        </p:nvSpPr>
        <p:spPr/>
        <p:txBody>
          <a:bodyPr/>
          <a:lstStyle/>
          <a:p>
            <a:endParaRPr lang="en-US" dirty="0"/>
          </a:p>
        </p:txBody>
      </p:sp>
      <p:sp>
        <p:nvSpPr>
          <p:cNvPr id="4" name="Footer Placeholder 3"/>
          <p:cNvSpPr>
            <a:spLocks noGrp="1"/>
          </p:cNvSpPr>
          <p:nvPr>
            <p:ph type="ftr" sz="quarter" idx="13"/>
          </p:nvPr>
        </p:nvSpPr>
        <p:spPr/>
        <p:txBody>
          <a:bodyPr/>
          <a:lstStyle/>
          <a:p>
            <a:fld id="{5CF5406F-5E37-4780-B66D-EE150A1B2B0B}" type="slidenum">
              <a:rPr lang="en-US" smtClean="0"/>
              <a:pPr/>
              <a:t>‹#›</a:t>
            </a:fld>
            <a:endParaRPr lang="en-US" dirty="0"/>
          </a:p>
        </p:txBody>
      </p:sp>
      <p:sp>
        <p:nvSpPr>
          <p:cNvPr id="5" name="Slide Number Placeholder 4"/>
          <p:cNvSpPr>
            <a:spLocks noGrp="1"/>
          </p:cNvSpPr>
          <p:nvPr>
            <p:ph type="sldNum" sz="quarter" idx="14"/>
          </p:nvPr>
        </p:nvSpPr>
        <p:spPr/>
        <p:txBody>
          <a:bodyPr/>
          <a:lstStyle/>
          <a:p>
            <a:fld id="{BCCB0638-65B7-45EB-B5A9-C44FA6ED099C}" type="slidenum">
              <a:rPr lang="en-US" smtClean="0"/>
              <a:t>‹#›</a:t>
            </a:fld>
            <a:endParaRPr lang="en-US"/>
          </a:p>
        </p:txBody>
      </p:sp>
    </p:spTree>
    <p:extLst>
      <p:ext uri="{BB962C8B-B14F-4D97-AF65-F5344CB8AC3E}">
        <p14:creationId xmlns:p14="http://schemas.microsoft.com/office/powerpoint/2010/main" val="40716693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547687"/>
            <a:ext cx="5111750" cy="5853113"/>
          </a:xfrm>
        </p:spPr>
        <p:txBody>
          <a:bodyPr/>
          <a:lstStyle>
            <a:lvl1pPr>
              <a:defRPr sz="3200">
                <a:latin typeface="Avenir-Light" pitchFamily="34" charset="0"/>
              </a:defRPr>
            </a:lvl1pPr>
            <a:lvl2pPr marL="742950" indent="-285750">
              <a:buFontTx/>
              <a:buBlip>
                <a:blip r:embed="rId2"/>
              </a:buBlip>
              <a:defRPr sz="2800">
                <a:latin typeface="Avenir-Light" pitchFamily="34" charset="0"/>
              </a:defRPr>
            </a:lvl2pPr>
            <a:lvl3pPr marL="1143000" indent="-228600">
              <a:buFontTx/>
              <a:buBlip>
                <a:blip r:embed="rId2"/>
              </a:buBlip>
              <a:defRPr sz="2400">
                <a:latin typeface="Avenir-Light" pitchFamily="34" charset="0"/>
              </a:defRPr>
            </a:lvl3pPr>
            <a:lvl4pPr marL="1600200" indent="-228600">
              <a:buFontTx/>
              <a:buBlip>
                <a:blip r:embed="rId2"/>
              </a:buBlip>
              <a:defRPr sz="2000">
                <a:latin typeface="Avenir-Light" pitchFamily="34" charset="0"/>
              </a:defRPr>
            </a:lvl4pPr>
            <a:lvl5pPr marL="2057400" indent="-228600">
              <a:buFontTx/>
              <a:buBlip>
                <a:blip r:embed="rId2"/>
              </a:buBlip>
              <a:defRPr sz="2000">
                <a:latin typeface="Avenir-Light"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85937"/>
            <a:ext cx="3008313" cy="4462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 Placeholder 7"/>
          <p:cNvSpPr>
            <a:spLocks noGrp="1"/>
          </p:cNvSpPr>
          <p:nvPr>
            <p:ph type="body" sz="quarter" idx="11" hasCustomPrompt="1"/>
          </p:nvPr>
        </p:nvSpPr>
        <p:spPr>
          <a:xfrm>
            <a:off x="1143000" y="0"/>
            <a:ext cx="7010400" cy="533400"/>
          </a:xfrm>
        </p:spPr>
        <p:txBody>
          <a:bodyPr>
            <a:noAutofit/>
          </a:bodyPr>
          <a:lstStyle>
            <a:lvl1pPr>
              <a:defRPr sz="3000">
                <a:solidFill>
                  <a:schemeClr val="bg1"/>
                </a:solidFill>
                <a:latin typeface="Avenir-Heavy" pitchFamily="34" charset="0"/>
              </a:defRPr>
            </a:lvl1pPr>
          </a:lstStyle>
          <a:p>
            <a:pPr lvl="0"/>
            <a:r>
              <a:rPr lang="en-US" dirty="0" smtClean="0"/>
              <a:t>PRESENTATION TITLE</a:t>
            </a:r>
          </a:p>
        </p:txBody>
      </p:sp>
    </p:spTree>
    <p:extLst>
      <p:ext uri="{BB962C8B-B14F-4D97-AF65-F5344CB8AC3E}">
        <p14:creationId xmlns:p14="http://schemas.microsoft.com/office/powerpoint/2010/main" val="26578858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PRESENTATION 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B0638-65B7-45EB-B5A9-C44FA6ED099C}" type="slidenum">
              <a:rPr lang="en-US" smtClean="0"/>
              <a:t>‹#›</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CF99051C-E38B-4305-B50A-4C8B56C3E62E}" type="slidenum">
              <a:rPr lang="en-US" smtClean="0"/>
              <a:pPr/>
              <a:t>‹#›</a:t>
            </a:fld>
            <a:endParaRPr lang="en-US" dirty="0"/>
          </a:p>
        </p:txBody>
      </p:sp>
    </p:spTree>
    <p:extLst>
      <p:ext uri="{BB962C8B-B14F-4D97-AF65-F5344CB8AC3E}">
        <p14:creationId xmlns:p14="http://schemas.microsoft.com/office/powerpoint/2010/main" val="94903401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62" r:id="rId5"/>
    <p:sldLayoutId id="2147483652" r:id="rId6"/>
    <p:sldLayoutId id="2147483654" r:id="rId7"/>
    <p:sldLayoutId id="2147483655" r:id="rId8"/>
    <p:sldLayoutId id="2147483656" r:id="rId9"/>
    <p:sldLayoutId id="2147483657" r:id="rId10"/>
    <p:sldLayoutId id="2147483660"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rgbClr val="58595B"/>
          </a:solidFill>
          <a:latin typeface="Avenir-Heavy" pitchFamily="34" charset="0"/>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video" Target="https://www.youtube.com/embed/8Ik_LHmZx8Y?rel=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ada.gov/civicac.htm#chron-list"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ave.webaim.org/" TargetMode="External"/><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antaclaraca.gov/home" TargetMode="External"/><Relationship Id="rId2" Type="http://schemas.openxmlformats.org/officeDocument/2006/relationships/hyperlink" Target="http://www.co.monterey.ca.us/" TargetMode="External"/><Relationship Id="rId1" Type="http://schemas.openxmlformats.org/officeDocument/2006/relationships/slideLayout" Target="../slideLayouts/slideLayout3.xml"/><Relationship Id="rId4" Type="http://schemas.openxmlformats.org/officeDocument/2006/relationships/hyperlink" Target="http://www.cityofnorthport.com/"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hyperlink" Target="http://www.citizensonline.org.uk/" TargetMode="External"/><Relationship Id="rId3" Type="http://schemas.openxmlformats.org/officeDocument/2006/relationships/hyperlink" Target="http://www.visioninternet.com/Home/Components/News/News/620/1346" TargetMode="External"/><Relationship Id="rId7" Type="http://schemas.openxmlformats.org/officeDocument/2006/relationships/hyperlink" Target="http://www.w3.org/TR/WCAG20/" TargetMode="External"/><Relationship Id="rId2" Type="http://schemas.openxmlformats.org/officeDocument/2006/relationships/hyperlink" Target="http://www.visioninternet.com/Home/Components/News/News/590/1346" TargetMode="External"/><Relationship Id="rId1" Type="http://schemas.openxmlformats.org/officeDocument/2006/relationships/slideLayout" Target="../slideLayouts/slideLayout3.xml"/><Relationship Id="rId6" Type="http://schemas.openxmlformats.org/officeDocument/2006/relationships/hyperlink" Target="http://www.w3.org/standards/webdesign/accessibility" TargetMode="External"/><Relationship Id="rId11" Type="http://schemas.openxmlformats.org/officeDocument/2006/relationships/hyperlink" Target="https://pages.18f.gov/accessibility/checklist/" TargetMode="External"/><Relationship Id="rId5" Type="http://schemas.openxmlformats.org/officeDocument/2006/relationships/hyperlink" Target="http://www.section508.gov/" TargetMode="External"/><Relationship Id="rId10" Type="http://schemas.openxmlformats.org/officeDocument/2006/relationships/hyperlink" Target="http://www.it.cornell.edu/policies/accessibility/primer/wa1_intro.cfm" TargetMode="External"/><Relationship Id="rId4" Type="http://schemas.openxmlformats.org/officeDocument/2006/relationships/hyperlink" Target="http://www.ada.gov/websites2.htm" TargetMode="External"/><Relationship Id="rId9" Type="http://schemas.openxmlformats.org/officeDocument/2006/relationships/hyperlink" Target="http://webaim.org/resource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219200"/>
          </a:xfrm>
        </p:spPr>
        <p:txBody>
          <a:bodyPr>
            <a:normAutofit fontScale="90000"/>
          </a:bodyPr>
          <a:lstStyle/>
          <a:p>
            <a:r>
              <a:rPr lang="en-US" dirty="0" smtClean="0"/>
              <a:t>Accessibility Lunch-n-Learn</a:t>
            </a:r>
            <a:br>
              <a:rPr lang="en-US" dirty="0" smtClean="0"/>
            </a:br>
            <a:r>
              <a:rPr lang="en-US" dirty="0" smtClean="0"/>
              <a:t>November 20, 2015</a:t>
            </a:r>
            <a:endParaRPr lang="en-US" dirty="0"/>
          </a:p>
        </p:txBody>
      </p:sp>
    </p:spTree>
    <p:extLst>
      <p:ext uri="{BB962C8B-B14F-4D97-AF65-F5344CB8AC3E}">
        <p14:creationId xmlns:p14="http://schemas.microsoft.com/office/powerpoint/2010/main" val="2023872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906963"/>
          </a:xfrm>
        </p:spPr>
        <p:txBody>
          <a:bodyPr>
            <a:normAutofit/>
          </a:bodyPr>
          <a:lstStyle/>
          <a:p>
            <a:r>
              <a:rPr lang="en-US" sz="2000" i="1" dirty="0"/>
              <a:t>A public entity shall take appropriate steps to ensure that communications with applicants, participants, and members of the public with disabilities are as effective as communications with others</a:t>
            </a:r>
            <a:r>
              <a:rPr lang="en-US" sz="2000" i="1" dirty="0" smtClean="0"/>
              <a:t>.</a:t>
            </a:r>
          </a:p>
          <a:p>
            <a:endParaRPr lang="en-US" sz="2000" i="1" dirty="0"/>
          </a:p>
          <a:p>
            <a:pPr fontAlgn="base"/>
            <a:r>
              <a:rPr lang="en-US" sz="2000" b="1" dirty="0"/>
              <a:t>Who does the law affect?</a:t>
            </a:r>
          </a:p>
          <a:p>
            <a:pPr marL="342900" indent="-342900" fontAlgn="base">
              <a:buFont typeface="Arial" panose="020B0604020202020204" pitchFamily="34" charset="0"/>
              <a:buChar char="•"/>
            </a:pPr>
            <a:r>
              <a:rPr lang="en-US" sz="2000" dirty="0"/>
              <a:t>Americans with disabilities and their friends, families, and caregivers</a:t>
            </a:r>
          </a:p>
          <a:p>
            <a:pPr marL="342900" indent="-342900" fontAlgn="base">
              <a:buFont typeface="Arial" panose="020B0604020202020204" pitchFamily="34" charset="0"/>
              <a:buChar char="•"/>
            </a:pPr>
            <a:r>
              <a:rPr lang="en-US" sz="2000" dirty="0"/>
              <a:t>Private employers with 15 or more employees</a:t>
            </a:r>
          </a:p>
          <a:p>
            <a:pPr marL="342900" indent="-342900" fontAlgn="base">
              <a:buFont typeface="Arial" panose="020B0604020202020204" pitchFamily="34" charset="0"/>
              <a:buChar char="•"/>
            </a:pPr>
            <a:r>
              <a:rPr lang="en-US" sz="2000" dirty="0"/>
              <a:t>Businesses operating for the benefit of the public</a:t>
            </a:r>
          </a:p>
          <a:p>
            <a:pPr marL="342900" indent="-342900" fontAlgn="base">
              <a:buFont typeface="Arial" panose="020B0604020202020204" pitchFamily="34" charset="0"/>
              <a:buChar char="•"/>
            </a:pPr>
            <a:r>
              <a:rPr lang="en-US" sz="2000" dirty="0"/>
              <a:t>All state and local government agencies</a:t>
            </a:r>
          </a:p>
          <a:p>
            <a:endParaRPr lang="en-US" sz="2000" i="1" dirty="0" smtClean="0"/>
          </a:p>
          <a:p>
            <a:r>
              <a:rPr lang="en-US" sz="2000" dirty="0"/>
              <a:t>The ADA encourages self-regulation of accessibility standards and the Department of Justice is currently developing regulations to provide specific guidance to the entities covered by the ADA. Organizations are encouraged to use the WCAG 2.0 level AA guidelines as a </a:t>
            </a:r>
            <a:r>
              <a:rPr lang="en-US" sz="2000" dirty="0" smtClean="0"/>
              <a:t>guide.</a:t>
            </a:r>
            <a:endParaRPr lang="en-US" sz="2000" i="1" dirty="0" smtClean="0"/>
          </a:p>
          <a:p>
            <a:endParaRPr lang="en-US" sz="2000" i="1" dirty="0"/>
          </a:p>
        </p:txBody>
      </p:sp>
      <p:sp>
        <p:nvSpPr>
          <p:cNvPr id="3" name="Title 2"/>
          <p:cNvSpPr>
            <a:spLocks noGrp="1"/>
          </p:cNvSpPr>
          <p:nvPr>
            <p:ph type="title"/>
          </p:nvPr>
        </p:nvSpPr>
        <p:spPr/>
        <p:txBody>
          <a:bodyPr/>
          <a:lstStyle/>
          <a:p>
            <a:r>
              <a:rPr lang="en-US" dirty="0" smtClean="0"/>
              <a:t>Subpart E - Communications</a:t>
            </a:r>
            <a:endParaRPr lang="en-US" dirty="0"/>
          </a:p>
        </p:txBody>
      </p:sp>
      <p:sp>
        <p:nvSpPr>
          <p:cNvPr id="4" name="Text Placeholder 3"/>
          <p:cNvSpPr>
            <a:spLocks noGrp="1"/>
          </p:cNvSpPr>
          <p:nvPr>
            <p:ph type="body" sz="quarter" idx="11"/>
          </p:nvPr>
        </p:nvSpPr>
        <p:spPr/>
        <p:txBody>
          <a:bodyPr/>
          <a:lstStyle/>
          <a:p>
            <a:r>
              <a:rPr lang="en-US" dirty="0" smtClean="0"/>
              <a:t>ADA – Americans with Disabilities Act</a:t>
            </a:r>
            <a:endParaRPr lang="en-US" dirty="0"/>
          </a:p>
        </p:txBody>
      </p:sp>
      <p:sp>
        <p:nvSpPr>
          <p:cNvPr id="5" name="Slide Number Placeholder 4"/>
          <p:cNvSpPr>
            <a:spLocks noGrp="1"/>
          </p:cNvSpPr>
          <p:nvPr>
            <p:ph type="sldNum" sz="quarter" idx="14"/>
          </p:nvPr>
        </p:nvSpPr>
        <p:spPr/>
        <p:txBody>
          <a:bodyPr/>
          <a:lstStyle/>
          <a:p>
            <a:fld id="{BCCB0638-65B7-45EB-B5A9-C44FA6ED099C}" type="slidenum">
              <a:rPr lang="en-US" smtClean="0"/>
              <a:t>10</a:t>
            </a:fld>
            <a:endParaRPr lang="en-US"/>
          </a:p>
        </p:txBody>
      </p:sp>
    </p:spTree>
    <p:extLst>
      <p:ext uri="{BB962C8B-B14F-4D97-AF65-F5344CB8AC3E}">
        <p14:creationId xmlns:p14="http://schemas.microsoft.com/office/powerpoint/2010/main" val="2405039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762000"/>
            <a:ext cx="8229600" cy="4525963"/>
          </a:xfrm>
        </p:spPr>
        <p:txBody>
          <a:bodyPr>
            <a:noAutofit/>
          </a:bodyPr>
          <a:lstStyle/>
          <a:p>
            <a:r>
              <a:rPr lang="en-US" sz="2000" dirty="0" smtClean="0"/>
              <a:t>In </a:t>
            </a:r>
            <a:r>
              <a:rPr lang="en-US" sz="2000" dirty="0"/>
              <a:t>1998, U.S. Congress amended the </a:t>
            </a:r>
            <a:r>
              <a:rPr lang="en-US" sz="2000" b="1" dirty="0"/>
              <a:t>Rehabilitation Act of 1973 </a:t>
            </a:r>
            <a:r>
              <a:rPr lang="en-US" sz="2000" dirty="0"/>
              <a:t>to require Federal Agencies to make their electronic and information technology accessible to all users, including people with disabilities. </a:t>
            </a:r>
            <a:endParaRPr lang="en-US" sz="2000" dirty="0" smtClean="0"/>
          </a:p>
          <a:p>
            <a:endParaRPr lang="en-US" sz="2000" dirty="0"/>
          </a:p>
          <a:p>
            <a:r>
              <a:rPr lang="en-US" sz="2000" dirty="0" smtClean="0"/>
              <a:t>Section </a:t>
            </a:r>
            <a:r>
              <a:rPr lang="en-US" sz="2000" dirty="0"/>
              <a:t>508 has been adopted as </a:t>
            </a:r>
            <a:r>
              <a:rPr lang="en-US" sz="2000" dirty="0" smtClean="0"/>
              <a:t>the accessibility standard </a:t>
            </a:r>
            <a:r>
              <a:rPr lang="en-US" sz="2000" dirty="0"/>
              <a:t>for </a:t>
            </a:r>
            <a:r>
              <a:rPr lang="en-US" sz="2000" dirty="0" smtClean="0"/>
              <a:t>many local governments.</a:t>
            </a:r>
          </a:p>
          <a:p>
            <a:endParaRPr lang="en-US" sz="2000" dirty="0" smtClean="0"/>
          </a:p>
          <a:p>
            <a:r>
              <a:rPr lang="en-US" sz="2000" dirty="0" smtClean="0"/>
              <a:t>Section 508 is </a:t>
            </a:r>
            <a:r>
              <a:rPr lang="en-US" sz="2000" b="1" dirty="0" smtClean="0"/>
              <a:t>Product-Based:</a:t>
            </a:r>
          </a:p>
          <a:p>
            <a:pPr marL="285750" indent="-285750">
              <a:buFont typeface="Arial" panose="020B0604020202020204" pitchFamily="34" charset="0"/>
              <a:buChar char="•"/>
            </a:pPr>
            <a:r>
              <a:rPr lang="en-US" sz="2000" dirty="0" smtClean="0"/>
              <a:t>Software applications and operating systems</a:t>
            </a:r>
          </a:p>
          <a:p>
            <a:pPr marL="285750" indent="-285750">
              <a:buFont typeface="Arial" panose="020B0604020202020204" pitchFamily="34" charset="0"/>
              <a:buChar char="•"/>
            </a:pPr>
            <a:r>
              <a:rPr lang="en-US" sz="2000" dirty="0" smtClean="0"/>
              <a:t>Web-based intranet and internet information and applications</a:t>
            </a:r>
          </a:p>
          <a:p>
            <a:pPr marL="285750" indent="-285750">
              <a:buFont typeface="Arial" panose="020B0604020202020204" pitchFamily="34" charset="0"/>
              <a:buChar char="•"/>
            </a:pPr>
            <a:r>
              <a:rPr lang="en-US" sz="2000" dirty="0" smtClean="0"/>
              <a:t>Telecommunications products</a:t>
            </a:r>
          </a:p>
          <a:p>
            <a:pPr marL="285750" indent="-285750">
              <a:buFont typeface="Arial" panose="020B0604020202020204" pitchFamily="34" charset="0"/>
              <a:buChar char="•"/>
            </a:pPr>
            <a:r>
              <a:rPr lang="en-US" sz="2000" dirty="0" smtClean="0"/>
              <a:t>Video and multimedia products</a:t>
            </a:r>
          </a:p>
          <a:p>
            <a:pPr marL="285750" indent="-285750">
              <a:buFont typeface="Arial" panose="020B0604020202020204" pitchFamily="34" charset="0"/>
              <a:buChar char="•"/>
            </a:pPr>
            <a:r>
              <a:rPr lang="en-US" sz="2000" dirty="0" smtClean="0"/>
              <a:t>Self-contained, closed products</a:t>
            </a:r>
          </a:p>
          <a:p>
            <a:pPr marL="285750" indent="-285750">
              <a:buFont typeface="Arial" panose="020B0604020202020204" pitchFamily="34" charset="0"/>
              <a:buChar char="•"/>
            </a:pPr>
            <a:r>
              <a:rPr lang="en-US" sz="2000" dirty="0" smtClean="0"/>
              <a:t>Desktop and portable computers</a:t>
            </a:r>
            <a:endParaRPr lang="en-US" sz="2000" dirty="0"/>
          </a:p>
        </p:txBody>
      </p:sp>
      <p:sp>
        <p:nvSpPr>
          <p:cNvPr id="4" name="Text Placeholder 3"/>
          <p:cNvSpPr>
            <a:spLocks noGrp="1"/>
          </p:cNvSpPr>
          <p:nvPr>
            <p:ph type="body" sz="quarter" idx="11"/>
          </p:nvPr>
        </p:nvSpPr>
        <p:spPr>
          <a:xfrm>
            <a:off x="1143000" y="0"/>
            <a:ext cx="7467600" cy="533400"/>
          </a:xfrm>
        </p:spPr>
        <p:txBody>
          <a:bodyPr/>
          <a:lstStyle/>
          <a:p>
            <a:r>
              <a:rPr lang="en-US" dirty="0" smtClean="0"/>
              <a:t>Section 508 of Rehabilitation Act of 1973</a:t>
            </a:r>
            <a:endParaRPr lang="en-US" dirty="0"/>
          </a:p>
        </p:txBody>
      </p:sp>
      <p:sp>
        <p:nvSpPr>
          <p:cNvPr id="5" name="Slide Number Placeholder 4"/>
          <p:cNvSpPr>
            <a:spLocks noGrp="1"/>
          </p:cNvSpPr>
          <p:nvPr>
            <p:ph type="sldNum" sz="quarter" idx="14"/>
          </p:nvPr>
        </p:nvSpPr>
        <p:spPr/>
        <p:txBody>
          <a:bodyPr/>
          <a:lstStyle/>
          <a:p>
            <a:fld id="{BCCB0638-65B7-45EB-B5A9-C44FA6ED099C}" type="slidenum">
              <a:rPr lang="en-US" smtClean="0"/>
              <a:t>11</a:t>
            </a:fld>
            <a:endParaRPr lang="en-US"/>
          </a:p>
        </p:txBody>
      </p:sp>
    </p:spTree>
    <p:extLst>
      <p:ext uri="{BB962C8B-B14F-4D97-AF65-F5344CB8AC3E}">
        <p14:creationId xmlns:p14="http://schemas.microsoft.com/office/powerpoint/2010/main" val="1651975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WCAG 2.0</a:t>
            </a:r>
            <a:endParaRPr lang="en-US" dirty="0"/>
          </a:p>
        </p:txBody>
      </p:sp>
      <p:sp>
        <p:nvSpPr>
          <p:cNvPr id="5" name="Slide Number Placeholder 4"/>
          <p:cNvSpPr>
            <a:spLocks noGrp="1"/>
          </p:cNvSpPr>
          <p:nvPr>
            <p:ph type="sldNum" sz="quarter" idx="14"/>
          </p:nvPr>
        </p:nvSpPr>
        <p:spPr/>
        <p:txBody>
          <a:bodyPr/>
          <a:lstStyle/>
          <a:p>
            <a:fld id="{BCCB0638-65B7-45EB-B5A9-C44FA6ED099C}" type="slidenum">
              <a:rPr lang="en-US" smtClean="0"/>
              <a:t>12</a:t>
            </a:fld>
            <a:endParaRPr lang="en-US"/>
          </a:p>
        </p:txBody>
      </p:sp>
      <p:sp>
        <p:nvSpPr>
          <p:cNvPr id="7" name="Content Placeholder 1"/>
          <p:cNvSpPr txBox="1">
            <a:spLocks/>
          </p:cNvSpPr>
          <p:nvPr/>
        </p:nvSpPr>
        <p:spPr>
          <a:xfrm>
            <a:off x="457200" y="914400"/>
            <a:ext cx="8229600" cy="63976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200" kern="1200" baseline="0">
                <a:solidFill>
                  <a:schemeClr val="tx1"/>
                </a:solidFill>
                <a:latin typeface="Avenir-Light" pitchFamily="34" charset="0"/>
                <a:ea typeface="+mn-ea"/>
                <a:cs typeface="+mn-cs"/>
              </a:defRPr>
            </a:lvl1pPr>
            <a:lvl2pPr marL="742950" indent="-285750" algn="l" defTabSz="914400" rtl="0" eaLnBrk="1" latinLnBrk="0" hangingPunct="1">
              <a:spcBef>
                <a:spcPct val="20000"/>
              </a:spcBef>
              <a:buFontTx/>
              <a:buBlip>
                <a:blip r:embed="rId2"/>
              </a:buBlip>
              <a:defRPr sz="2800" b="0" kern="1200">
                <a:solidFill>
                  <a:schemeClr val="tx1"/>
                </a:solidFill>
                <a:latin typeface="Avenir-Light" pitchFamily="34" charset="0"/>
                <a:ea typeface="+mn-ea"/>
                <a:cs typeface="+mn-cs"/>
              </a:defRPr>
            </a:lvl2pPr>
            <a:lvl3pPr marL="1143000" indent="-228600" algn="l" defTabSz="914400" rtl="0" eaLnBrk="1" latinLnBrk="0" hangingPunct="1">
              <a:spcBef>
                <a:spcPct val="20000"/>
              </a:spcBef>
              <a:buFontTx/>
              <a:buBlip>
                <a:blip r:embed="rId2"/>
              </a:buBlip>
              <a:defRPr sz="2400" b="0" kern="1200">
                <a:solidFill>
                  <a:schemeClr val="tx1"/>
                </a:solidFill>
                <a:latin typeface="Avenir-Light" pitchFamily="34" charset="0"/>
                <a:ea typeface="+mn-ea"/>
                <a:cs typeface="+mn-cs"/>
              </a:defRPr>
            </a:lvl3pPr>
            <a:lvl4pPr marL="1600200" indent="-228600" algn="l" defTabSz="914400" rtl="0" eaLnBrk="1" latinLnBrk="0" hangingPunct="1">
              <a:spcBef>
                <a:spcPct val="20000"/>
              </a:spcBef>
              <a:buFontTx/>
              <a:buBlip>
                <a:blip r:embed="rId2"/>
              </a:buBlip>
              <a:defRPr sz="2000" b="0" kern="1200">
                <a:solidFill>
                  <a:schemeClr val="tx1"/>
                </a:solidFill>
                <a:latin typeface="Avenir-Light" pitchFamily="34" charset="0"/>
                <a:ea typeface="+mn-ea"/>
                <a:cs typeface="+mn-cs"/>
              </a:defRPr>
            </a:lvl4pPr>
            <a:lvl5pPr marL="2057400" indent="-228600" algn="l" defTabSz="914400" rtl="0" eaLnBrk="1" latinLnBrk="0" hangingPunct="1">
              <a:spcBef>
                <a:spcPct val="20000"/>
              </a:spcBef>
              <a:buFontTx/>
              <a:buBlip>
                <a:blip r:embed="rId2"/>
              </a:buBlip>
              <a:defRPr sz="2000" b="0" kern="1200">
                <a:solidFill>
                  <a:schemeClr val="tx1"/>
                </a:solidFill>
                <a:latin typeface="Avenir-Light"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2000" dirty="0" smtClean="0"/>
              <a:t>First </a:t>
            </a:r>
            <a:r>
              <a:rPr lang="en-US" sz="2000" dirty="0"/>
              <a:t>published in 2008 and became an ISO standard in </a:t>
            </a:r>
            <a:r>
              <a:rPr lang="en-US" sz="2000" dirty="0" smtClean="0"/>
              <a:t>2012</a:t>
            </a:r>
          </a:p>
          <a:p>
            <a:pPr marL="285750" indent="-285750">
              <a:buFont typeface="Arial" panose="020B0604020202020204" pitchFamily="34" charset="0"/>
              <a:buChar char="•"/>
            </a:pPr>
            <a:r>
              <a:rPr lang="en-US" sz="2000" dirty="0" smtClean="0"/>
              <a:t>Followed WCAG 1.0 which was issued in 2000</a:t>
            </a:r>
          </a:p>
          <a:p>
            <a:pPr marL="285750" indent="-285750">
              <a:buFont typeface="Arial" panose="020B0604020202020204" pitchFamily="34" charset="0"/>
              <a:buChar char="•"/>
            </a:pPr>
            <a:r>
              <a:rPr lang="en-US" sz="2000" dirty="0"/>
              <a:t>F</a:t>
            </a:r>
            <a:r>
              <a:rPr lang="en-US" sz="2000" dirty="0" smtClean="0"/>
              <a:t>unctionally-based </a:t>
            </a:r>
            <a:r>
              <a:rPr lang="en-US" sz="2000" dirty="0"/>
              <a:t>instead of </a:t>
            </a:r>
            <a:r>
              <a:rPr lang="en-US" sz="2000" dirty="0" smtClean="0"/>
              <a:t>product-based</a:t>
            </a:r>
          </a:p>
          <a:p>
            <a:pPr marL="285750" indent="-285750">
              <a:buFont typeface="Arial" panose="020B0604020202020204" pitchFamily="34" charset="0"/>
              <a:buChar char="•"/>
            </a:pPr>
            <a:r>
              <a:rPr lang="en-US" sz="2000" dirty="0" smtClean="0"/>
              <a:t>Applies different </a:t>
            </a:r>
            <a:r>
              <a:rPr lang="en-US" sz="2000" dirty="0"/>
              <a:t>types of web technologies as well as future </a:t>
            </a:r>
            <a:r>
              <a:rPr lang="en-US" sz="2000" dirty="0" smtClean="0"/>
              <a:t>technologies</a:t>
            </a:r>
          </a:p>
          <a:p>
            <a:endParaRPr lang="en-US" sz="2000" dirty="0"/>
          </a:p>
        </p:txBody>
      </p:sp>
      <p:pic>
        <p:nvPicPr>
          <p:cNvPr id="8" name="Picture 7"/>
          <p:cNvPicPr>
            <a:picLocks noChangeAspect="1"/>
          </p:cNvPicPr>
          <p:nvPr/>
        </p:nvPicPr>
        <p:blipFill>
          <a:blip r:embed="rId3"/>
          <a:stretch>
            <a:fillRect/>
          </a:stretch>
        </p:blipFill>
        <p:spPr>
          <a:xfrm>
            <a:off x="1995999" y="2819400"/>
            <a:ext cx="5090601" cy="3124471"/>
          </a:xfrm>
          <a:prstGeom prst="rect">
            <a:avLst/>
          </a:prstGeom>
        </p:spPr>
      </p:pic>
    </p:spTree>
    <p:extLst>
      <p:ext uri="{BB962C8B-B14F-4D97-AF65-F5344CB8AC3E}">
        <p14:creationId xmlns:p14="http://schemas.microsoft.com/office/powerpoint/2010/main" val="1967743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WCAG Acronym = P.O.U.R.</a:t>
            </a:r>
            <a:endParaRPr lang="en-US" dirty="0"/>
          </a:p>
        </p:txBody>
      </p:sp>
      <p:sp>
        <p:nvSpPr>
          <p:cNvPr id="5" name="Slide Number Placeholder 4"/>
          <p:cNvSpPr>
            <a:spLocks noGrp="1"/>
          </p:cNvSpPr>
          <p:nvPr>
            <p:ph type="sldNum" sz="quarter" idx="14"/>
          </p:nvPr>
        </p:nvSpPr>
        <p:spPr/>
        <p:txBody>
          <a:bodyPr/>
          <a:lstStyle/>
          <a:p>
            <a:fld id="{BCCB0638-65B7-45EB-B5A9-C44FA6ED099C}" type="slidenum">
              <a:rPr lang="en-US" smtClean="0"/>
              <a:t>13</a:t>
            </a:fld>
            <a:endParaRPr lang="en-US"/>
          </a:p>
        </p:txBody>
      </p:sp>
      <p:pic>
        <p:nvPicPr>
          <p:cNvPr id="6" name="Picture 5"/>
          <p:cNvPicPr/>
          <p:nvPr/>
        </p:nvPicPr>
        <p:blipFill>
          <a:blip r:embed="rId2"/>
          <a:stretch>
            <a:fillRect/>
          </a:stretch>
        </p:blipFill>
        <p:spPr>
          <a:xfrm>
            <a:off x="1524000" y="1676400"/>
            <a:ext cx="5821680" cy="4968240"/>
          </a:xfrm>
          <a:prstGeom prst="rect">
            <a:avLst/>
          </a:prstGeom>
          <a:ln>
            <a:solidFill>
              <a:schemeClr val="tx1"/>
            </a:solidFill>
          </a:ln>
        </p:spPr>
      </p:pic>
      <p:sp>
        <p:nvSpPr>
          <p:cNvPr id="7" name="Content Placeholder 1"/>
          <p:cNvSpPr txBox="1">
            <a:spLocks/>
          </p:cNvSpPr>
          <p:nvPr/>
        </p:nvSpPr>
        <p:spPr>
          <a:xfrm>
            <a:off x="685800" y="548640"/>
            <a:ext cx="8229600" cy="63976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200" kern="1200" baseline="0">
                <a:solidFill>
                  <a:schemeClr val="tx1"/>
                </a:solidFill>
                <a:latin typeface="Avenir-Light" pitchFamily="34" charset="0"/>
                <a:ea typeface="+mn-ea"/>
                <a:cs typeface="+mn-cs"/>
              </a:defRPr>
            </a:lvl1pPr>
            <a:lvl2pPr marL="742950" indent="-285750" algn="l" defTabSz="914400" rtl="0" eaLnBrk="1" latinLnBrk="0" hangingPunct="1">
              <a:spcBef>
                <a:spcPct val="20000"/>
              </a:spcBef>
              <a:buFontTx/>
              <a:buBlip>
                <a:blip r:embed="rId3"/>
              </a:buBlip>
              <a:defRPr sz="2800" b="0" kern="1200">
                <a:solidFill>
                  <a:schemeClr val="tx1"/>
                </a:solidFill>
                <a:latin typeface="Avenir-Light" pitchFamily="34" charset="0"/>
                <a:ea typeface="+mn-ea"/>
                <a:cs typeface="+mn-cs"/>
              </a:defRPr>
            </a:lvl2pPr>
            <a:lvl3pPr marL="1143000" indent="-228600" algn="l" defTabSz="914400" rtl="0" eaLnBrk="1" latinLnBrk="0" hangingPunct="1">
              <a:spcBef>
                <a:spcPct val="20000"/>
              </a:spcBef>
              <a:buFontTx/>
              <a:buBlip>
                <a:blip r:embed="rId3"/>
              </a:buBlip>
              <a:defRPr sz="2400" b="0" kern="1200">
                <a:solidFill>
                  <a:schemeClr val="tx1"/>
                </a:solidFill>
                <a:latin typeface="Avenir-Light" pitchFamily="34" charset="0"/>
                <a:ea typeface="+mn-ea"/>
                <a:cs typeface="+mn-cs"/>
              </a:defRPr>
            </a:lvl3pPr>
            <a:lvl4pPr marL="1600200" indent="-228600" algn="l" defTabSz="914400" rtl="0" eaLnBrk="1" latinLnBrk="0" hangingPunct="1">
              <a:spcBef>
                <a:spcPct val="20000"/>
              </a:spcBef>
              <a:buFontTx/>
              <a:buBlip>
                <a:blip r:embed="rId3"/>
              </a:buBlip>
              <a:defRPr sz="2000" b="0" kern="1200">
                <a:solidFill>
                  <a:schemeClr val="tx1"/>
                </a:solidFill>
                <a:latin typeface="Avenir-Light" pitchFamily="34" charset="0"/>
                <a:ea typeface="+mn-ea"/>
                <a:cs typeface="+mn-cs"/>
              </a:defRPr>
            </a:lvl4pPr>
            <a:lvl5pPr marL="2057400" indent="-228600" algn="l" defTabSz="914400" rtl="0" eaLnBrk="1" latinLnBrk="0" hangingPunct="1">
              <a:spcBef>
                <a:spcPct val="20000"/>
              </a:spcBef>
              <a:buFontTx/>
              <a:buBlip>
                <a:blip r:embed="rId3"/>
              </a:buBlip>
              <a:defRPr sz="2000" b="0" kern="1200">
                <a:solidFill>
                  <a:schemeClr val="tx1"/>
                </a:solidFill>
                <a:latin typeface="Avenir-Light"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smtClean="0"/>
              <a:t>12 WCAG 2.0 guidelines</a:t>
            </a:r>
          </a:p>
          <a:p>
            <a:pPr marL="285750" indent="-285750">
              <a:buFont typeface="Arial" panose="020B0604020202020204" pitchFamily="34" charset="0"/>
              <a:buChar char="•"/>
            </a:pPr>
            <a:r>
              <a:rPr lang="en-US" sz="1800" dirty="0"/>
              <a:t>M</a:t>
            </a:r>
            <a:r>
              <a:rPr lang="en-US" sz="1800" dirty="0" smtClean="0"/>
              <a:t>easured on three levels – A, AA and AAA</a:t>
            </a:r>
          </a:p>
          <a:p>
            <a:pPr marL="285750" indent="-285750">
              <a:buFont typeface="Arial" panose="020B0604020202020204" pitchFamily="34" charset="0"/>
              <a:buChar char="•"/>
            </a:pPr>
            <a:r>
              <a:rPr lang="en-US" sz="1800" dirty="0"/>
              <a:t>E</a:t>
            </a:r>
            <a:r>
              <a:rPr lang="en-US" sz="1800" dirty="0" smtClean="0"/>
              <a:t>ach level of compliance requires a stricter set of conformance guidelines.</a:t>
            </a:r>
            <a:endParaRPr lang="en-US" sz="1800" dirty="0"/>
          </a:p>
        </p:txBody>
      </p:sp>
    </p:spTree>
    <p:extLst>
      <p:ext uri="{BB962C8B-B14F-4D97-AF65-F5344CB8AC3E}">
        <p14:creationId xmlns:p14="http://schemas.microsoft.com/office/powerpoint/2010/main" val="24810121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An Introduction to Accessibility</a:t>
            </a:r>
            <a:endParaRPr lang="en-US" dirty="0"/>
          </a:p>
        </p:txBody>
      </p:sp>
      <p:sp>
        <p:nvSpPr>
          <p:cNvPr id="5" name="Slide Number Placeholder 4"/>
          <p:cNvSpPr>
            <a:spLocks noGrp="1"/>
          </p:cNvSpPr>
          <p:nvPr>
            <p:ph type="sldNum" sz="quarter" idx="14"/>
          </p:nvPr>
        </p:nvSpPr>
        <p:spPr/>
        <p:txBody>
          <a:bodyPr/>
          <a:lstStyle/>
          <a:p>
            <a:fld id="{BCCB0638-65B7-45EB-B5A9-C44FA6ED099C}" type="slidenum">
              <a:rPr lang="en-US" smtClean="0"/>
              <a:t>14</a:t>
            </a:fld>
            <a:endParaRPr lang="en-US"/>
          </a:p>
        </p:txBody>
      </p:sp>
      <p:sp>
        <p:nvSpPr>
          <p:cNvPr id="2" name="TextBox 1"/>
          <p:cNvSpPr txBox="1"/>
          <p:nvPr/>
        </p:nvSpPr>
        <p:spPr>
          <a:xfrm>
            <a:off x="990600" y="5530334"/>
            <a:ext cx="7315200" cy="369332"/>
          </a:xfrm>
          <a:prstGeom prst="rect">
            <a:avLst/>
          </a:prstGeom>
          <a:noFill/>
        </p:spPr>
        <p:txBody>
          <a:bodyPr wrap="square" rtlCol="0">
            <a:spAutoFit/>
          </a:bodyPr>
          <a:lstStyle/>
          <a:p>
            <a:pPr algn="ctr"/>
            <a:r>
              <a:rPr lang="en-US" dirty="0" smtClean="0"/>
              <a:t>From Citizens Online</a:t>
            </a:r>
            <a:endParaRPr lang="en-US" dirty="0"/>
          </a:p>
        </p:txBody>
      </p:sp>
      <p:pic>
        <p:nvPicPr>
          <p:cNvPr id="3" name="8Ik_LHmZx8Y"/>
          <p:cNvPicPr>
            <a:picLocks noRot="1" noChangeAspect="1"/>
          </p:cNvPicPr>
          <p:nvPr>
            <a:videoFile r:link="rId1"/>
          </p:nvPr>
        </p:nvPicPr>
        <p:blipFill>
          <a:blip r:embed="rId3"/>
          <a:stretch>
            <a:fillRect/>
          </a:stretch>
        </p:blipFill>
        <p:spPr>
          <a:xfrm>
            <a:off x="748347" y="990084"/>
            <a:ext cx="7799705" cy="4387334"/>
          </a:xfrm>
          <a:prstGeom prst="rect">
            <a:avLst/>
          </a:prstGeom>
        </p:spPr>
      </p:pic>
    </p:spTree>
    <p:extLst>
      <p:ext uri="{BB962C8B-B14F-4D97-AF65-F5344CB8AC3E}">
        <p14:creationId xmlns:p14="http://schemas.microsoft.com/office/powerpoint/2010/main" val="1351264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55637"/>
            <a:ext cx="8229600" cy="4525963"/>
          </a:xfrm>
        </p:spPr>
        <p:txBody>
          <a:bodyPr>
            <a:noAutofit/>
          </a:bodyPr>
          <a:lstStyle/>
          <a:p>
            <a:pPr marL="342900" indent="-342900">
              <a:buFont typeface="+mj-lt"/>
              <a:buAutoNum type="arabicPeriod"/>
            </a:pPr>
            <a:r>
              <a:rPr lang="en-US" sz="1800" dirty="0"/>
              <a:t>Make accessibility part of the contract</a:t>
            </a:r>
          </a:p>
          <a:p>
            <a:pPr marL="342900" indent="-342900">
              <a:buFont typeface="+mj-lt"/>
              <a:buAutoNum type="arabicPeriod"/>
            </a:pPr>
            <a:r>
              <a:rPr lang="en-US" sz="1800" dirty="0"/>
              <a:t>Use themes and plugins deemed ‘accessible’</a:t>
            </a:r>
          </a:p>
          <a:p>
            <a:pPr marL="342900" indent="-342900">
              <a:buFont typeface="+mj-lt"/>
              <a:buAutoNum type="arabicPeriod"/>
            </a:pPr>
            <a:r>
              <a:rPr lang="en-US" sz="1800" dirty="0"/>
              <a:t>Allow users to customize their experience of pages, and use responsive layouts</a:t>
            </a:r>
          </a:p>
          <a:p>
            <a:pPr marL="342900" indent="-342900">
              <a:buFont typeface="+mj-lt"/>
              <a:buAutoNum type="arabicPeriod"/>
            </a:pPr>
            <a:r>
              <a:rPr lang="en-US" sz="1800" dirty="0"/>
              <a:t>Always let users know where they are and how they get to somewhere else</a:t>
            </a:r>
          </a:p>
          <a:p>
            <a:pPr marL="342900" indent="-342900">
              <a:buFont typeface="+mj-lt"/>
              <a:buAutoNum type="arabicPeriod"/>
            </a:pPr>
            <a:r>
              <a:rPr lang="en-US" sz="1800" dirty="0"/>
              <a:t>Make sure that every action can be completed using the keyboard alone</a:t>
            </a:r>
          </a:p>
          <a:p>
            <a:pPr marL="342900" indent="-342900">
              <a:buFont typeface="+mj-lt"/>
              <a:buAutoNum type="arabicPeriod"/>
            </a:pPr>
            <a:r>
              <a:rPr lang="en-US" sz="1800" dirty="0"/>
              <a:t>Give the user control over moving content</a:t>
            </a:r>
          </a:p>
          <a:p>
            <a:pPr marL="342900" indent="-342900">
              <a:buFont typeface="+mj-lt"/>
              <a:buAutoNum type="arabicPeriod"/>
            </a:pPr>
            <a:r>
              <a:rPr lang="en-US" sz="1800" dirty="0"/>
              <a:t>Provide captions and transcripts for audio and visual content</a:t>
            </a:r>
          </a:p>
          <a:p>
            <a:pPr marL="342900" indent="-342900">
              <a:buFont typeface="+mj-lt"/>
              <a:buAutoNum type="arabicPeriod"/>
            </a:pPr>
            <a:r>
              <a:rPr lang="en-US" sz="1800" dirty="0"/>
              <a:t>Add ‘Alternative Text’ to images</a:t>
            </a:r>
          </a:p>
          <a:p>
            <a:pPr marL="342900" indent="-342900">
              <a:buFont typeface="+mj-lt"/>
              <a:buAutoNum type="arabicPeriod"/>
            </a:pPr>
            <a:r>
              <a:rPr lang="en-US" sz="1800" dirty="0"/>
              <a:t>Make your text easy to understand</a:t>
            </a:r>
          </a:p>
          <a:p>
            <a:pPr marL="342900" indent="-342900">
              <a:buFont typeface="+mj-lt"/>
              <a:buAutoNum type="arabicPeriod"/>
            </a:pPr>
            <a:r>
              <a:rPr lang="en-US" sz="1800" dirty="0"/>
              <a:t>Organize your text and add ‘mark up’ to make structure and features perceivable</a:t>
            </a:r>
          </a:p>
          <a:p>
            <a:pPr marL="342900" indent="-342900">
              <a:buFont typeface="+mj-lt"/>
              <a:buAutoNum type="arabicPeriod"/>
            </a:pPr>
            <a:r>
              <a:rPr lang="en-US" sz="1800" dirty="0"/>
              <a:t>Make links stand out clearly from surrounding text</a:t>
            </a:r>
          </a:p>
          <a:p>
            <a:pPr marL="342900" indent="-342900">
              <a:buFont typeface="+mj-lt"/>
              <a:buAutoNum type="arabicPeriod"/>
            </a:pPr>
            <a:r>
              <a:rPr lang="en-US" sz="1800" dirty="0"/>
              <a:t>Test text and background color combinations</a:t>
            </a:r>
          </a:p>
          <a:p>
            <a:pPr marL="342900" indent="-342900">
              <a:buFont typeface="+mj-lt"/>
              <a:buAutoNum type="arabicPeriod"/>
            </a:pPr>
            <a:r>
              <a:rPr lang="en-US" sz="1800" dirty="0"/>
              <a:t>Let visitors extend their sessions if they wish</a:t>
            </a:r>
          </a:p>
          <a:p>
            <a:pPr marL="342900" indent="-342900">
              <a:buFont typeface="+mj-lt"/>
              <a:buAutoNum type="arabicPeriod"/>
            </a:pPr>
            <a:r>
              <a:rPr lang="en-US" sz="1800" dirty="0"/>
              <a:t>Provide an accessibility statement </a:t>
            </a:r>
          </a:p>
          <a:p>
            <a:pPr marL="342900" indent="-342900">
              <a:buFont typeface="+mj-lt"/>
              <a:buAutoNum type="arabicPeriod"/>
            </a:pPr>
            <a:r>
              <a:rPr lang="en-US" sz="1800" dirty="0"/>
              <a:t>Use alternatives to </a:t>
            </a:r>
            <a:r>
              <a:rPr lang="en-US" sz="1800" dirty="0" smtClean="0"/>
              <a:t>CAPTCHA</a:t>
            </a:r>
          </a:p>
          <a:p>
            <a:endParaRPr lang="en-US" sz="1800" dirty="0"/>
          </a:p>
          <a:p>
            <a:pPr marL="285750" indent="-285750">
              <a:buFont typeface="Arial" panose="020B0604020202020204" pitchFamily="34" charset="0"/>
              <a:buChar char="•"/>
            </a:pPr>
            <a:endParaRPr lang="en-US" sz="1800" dirty="0" smtClean="0"/>
          </a:p>
          <a:p>
            <a:pPr marL="285750" indent="-285750">
              <a:buFont typeface="Arial" panose="020B0604020202020204" pitchFamily="34" charset="0"/>
              <a:buChar char="•"/>
            </a:pPr>
            <a:endParaRPr lang="en-US" sz="1800" dirty="0"/>
          </a:p>
        </p:txBody>
      </p:sp>
      <p:sp>
        <p:nvSpPr>
          <p:cNvPr id="4" name="Text Placeholder 3"/>
          <p:cNvSpPr>
            <a:spLocks noGrp="1"/>
          </p:cNvSpPr>
          <p:nvPr>
            <p:ph type="body" sz="quarter" idx="11"/>
          </p:nvPr>
        </p:nvSpPr>
        <p:spPr/>
        <p:txBody>
          <a:bodyPr/>
          <a:lstStyle/>
          <a:p>
            <a:r>
              <a:rPr lang="en-US" dirty="0" smtClean="0"/>
              <a:t>15 Tips from Video Overview</a:t>
            </a:r>
            <a:endParaRPr lang="en-US" dirty="0"/>
          </a:p>
        </p:txBody>
      </p:sp>
      <p:sp>
        <p:nvSpPr>
          <p:cNvPr id="5" name="Slide Number Placeholder 4"/>
          <p:cNvSpPr>
            <a:spLocks noGrp="1"/>
          </p:cNvSpPr>
          <p:nvPr>
            <p:ph type="sldNum" sz="quarter" idx="14"/>
          </p:nvPr>
        </p:nvSpPr>
        <p:spPr/>
        <p:txBody>
          <a:bodyPr/>
          <a:lstStyle/>
          <a:p>
            <a:fld id="{BCCB0638-65B7-45EB-B5A9-C44FA6ED099C}" type="slidenum">
              <a:rPr lang="en-US" smtClean="0"/>
              <a:t>15</a:t>
            </a:fld>
            <a:endParaRPr lang="en-US"/>
          </a:p>
        </p:txBody>
      </p:sp>
    </p:spTree>
    <p:extLst>
      <p:ext uri="{BB962C8B-B14F-4D97-AF65-F5344CB8AC3E}">
        <p14:creationId xmlns:p14="http://schemas.microsoft.com/office/powerpoint/2010/main" val="2774084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838200"/>
            <a:ext cx="8229600" cy="4525963"/>
          </a:xfrm>
        </p:spPr>
        <p:txBody>
          <a:bodyPr>
            <a:normAutofit/>
          </a:bodyPr>
          <a:lstStyle/>
          <a:p>
            <a:pPr lvl="0"/>
            <a:r>
              <a:rPr lang="en-US" sz="1800" b="1" dirty="0" smtClean="0"/>
              <a:t>Section 508 Refresh</a:t>
            </a:r>
          </a:p>
          <a:p>
            <a:pPr lvl="0"/>
            <a:r>
              <a:rPr lang="en-US" sz="1800" dirty="0" smtClean="0"/>
              <a:t>In </a:t>
            </a:r>
            <a:r>
              <a:rPr lang="en-US" sz="1800" dirty="0"/>
              <a:t>February 2015, the United States Access Board issued their proposal to update the existing Electronic and Information Technology Accessibility Standards, combining Section 255 of the Telecommunications Act of 1934 and Section 508 </a:t>
            </a:r>
            <a:r>
              <a:rPr lang="en-US" sz="1800" dirty="0" smtClean="0"/>
              <a:t>of the Rehabilitation Act of 1973.</a:t>
            </a:r>
          </a:p>
          <a:p>
            <a:pPr lvl="0"/>
            <a:endParaRPr lang="en-US" sz="1800" dirty="0" smtClean="0"/>
          </a:p>
          <a:p>
            <a:pPr lvl="0"/>
            <a:r>
              <a:rPr lang="en-US" sz="1800" b="1" dirty="0" smtClean="0"/>
              <a:t>Bottom Line</a:t>
            </a:r>
          </a:p>
          <a:p>
            <a:pPr marL="342900" lvl="0" indent="-342900">
              <a:buFont typeface="Arial" panose="020B0604020202020204" pitchFamily="34" charset="0"/>
              <a:buChar char="•"/>
            </a:pPr>
            <a:r>
              <a:rPr lang="en-US" sz="1800" dirty="0" smtClean="0"/>
              <a:t>Section 508 will incorporate WCAG 2.0 Guidelines</a:t>
            </a:r>
          </a:p>
          <a:p>
            <a:pPr marL="342900" lvl="0" indent="-342900">
              <a:buFont typeface="Arial" panose="020B0604020202020204" pitchFamily="34" charset="0"/>
              <a:buChar char="•"/>
            </a:pPr>
            <a:r>
              <a:rPr lang="en-US" sz="1800" dirty="0" smtClean="0"/>
              <a:t>Applicable to web content and non-Web electronic documents and software</a:t>
            </a:r>
          </a:p>
          <a:p>
            <a:pPr marL="342900" lvl="0" indent="-342900">
              <a:buFont typeface="Arial" panose="020B0604020202020204" pitchFamily="34" charset="0"/>
              <a:buChar char="•"/>
            </a:pPr>
            <a:r>
              <a:rPr lang="en-US" sz="1800" dirty="0" smtClean="0"/>
              <a:t>Reflects newer multifunction technologies (smart phones, cameras, etc.)</a:t>
            </a:r>
            <a:endParaRPr lang="en-US" sz="1800" dirty="0"/>
          </a:p>
          <a:p>
            <a:pPr lvl="0"/>
            <a:endParaRPr lang="en-US" sz="1800" dirty="0"/>
          </a:p>
          <a:p>
            <a:pPr lvl="0"/>
            <a:r>
              <a:rPr lang="en-US" sz="1800" b="1" dirty="0" smtClean="0"/>
              <a:t>Not Final Yet</a:t>
            </a:r>
          </a:p>
          <a:p>
            <a:pPr lvl="0"/>
            <a:r>
              <a:rPr lang="en-US" sz="1800" dirty="0" smtClean="0"/>
              <a:t>Public hearings and comments are still being held, and the final rules will take effect 6 months after they are published, likely sometime in late 2016.</a:t>
            </a:r>
            <a:endParaRPr lang="en-US" sz="1800" dirty="0"/>
          </a:p>
          <a:p>
            <a:endParaRPr lang="en-US" sz="3600" dirty="0"/>
          </a:p>
        </p:txBody>
      </p:sp>
      <p:sp>
        <p:nvSpPr>
          <p:cNvPr id="4" name="Text Placeholder 3"/>
          <p:cNvSpPr>
            <a:spLocks noGrp="1"/>
          </p:cNvSpPr>
          <p:nvPr>
            <p:ph type="body" sz="quarter" idx="11"/>
          </p:nvPr>
        </p:nvSpPr>
        <p:spPr/>
        <p:txBody>
          <a:bodyPr/>
          <a:lstStyle/>
          <a:p>
            <a:r>
              <a:rPr lang="en-US" dirty="0" smtClean="0"/>
              <a:t>Proposed Section 508 Refresh</a:t>
            </a:r>
            <a:endParaRPr lang="en-US" dirty="0"/>
          </a:p>
        </p:txBody>
      </p:sp>
      <p:sp>
        <p:nvSpPr>
          <p:cNvPr id="5" name="Slide Number Placeholder 4"/>
          <p:cNvSpPr>
            <a:spLocks noGrp="1"/>
          </p:cNvSpPr>
          <p:nvPr>
            <p:ph type="sldNum" sz="quarter" idx="14"/>
          </p:nvPr>
        </p:nvSpPr>
        <p:spPr/>
        <p:txBody>
          <a:bodyPr/>
          <a:lstStyle/>
          <a:p>
            <a:fld id="{BCCB0638-65B7-45EB-B5A9-C44FA6ED099C}" type="slidenum">
              <a:rPr lang="en-US" smtClean="0"/>
              <a:t>16</a:t>
            </a:fld>
            <a:endParaRPr lang="en-US"/>
          </a:p>
        </p:txBody>
      </p:sp>
    </p:spTree>
    <p:extLst>
      <p:ext uri="{BB962C8B-B14F-4D97-AF65-F5344CB8AC3E}">
        <p14:creationId xmlns:p14="http://schemas.microsoft.com/office/powerpoint/2010/main" val="3497175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Let’s Get This Straight</a:t>
            </a:r>
            <a:endParaRPr lang="en-US" dirty="0"/>
          </a:p>
        </p:txBody>
      </p:sp>
      <p:sp>
        <p:nvSpPr>
          <p:cNvPr id="5" name="Slide Number Placeholder 4"/>
          <p:cNvSpPr>
            <a:spLocks noGrp="1"/>
          </p:cNvSpPr>
          <p:nvPr>
            <p:ph type="sldNum" sz="quarter" idx="14"/>
          </p:nvPr>
        </p:nvSpPr>
        <p:spPr/>
        <p:txBody>
          <a:bodyPr/>
          <a:lstStyle/>
          <a:p>
            <a:fld id="{BCCB0638-65B7-45EB-B5A9-C44FA6ED099C}" type="slidenum">
              <a:rPr lang="en-US" smtClean="0"/>
              <a:t>17</a:t>
            </a:fld>
            <a:endParaRPr lang="en-US"/>
          </a:p>
        </p:txBody>
      </p:sp>
      <p:sp>
        <p:nvSpPr>
          <p:cNvPr id="6" name="TextBox 5"/>
          <p:cNvSpPr txBox="1"/>
          <p:nvPr/>
        </p:nvSpPr>
        <p:spPr>
          <a:xfrm>
            <a:off x="228600" y="1279431"/>
            <a:ext cx="3657600" cy="584775"/>
          </a:xfrm>
          <a:prstGeom prst="rect">
            <a:avLst/>
          </a:prstGeom>
          <a:noFill/>
        </p:spPr>
        <p:txBody>
          <a:bodyPr wrap="square" rtlCol="0">
            <a:spAutoFit/>
          </a:bodyPr>
          <a:lstStyle/>
          <a:p>
            <a:pPr algn="ctr"/>
            <a:r>
              <a:rPr lang="en-US" sz="3200" dirty="0" smtClean="0"/>
              <a:t>Current Section 508</a:t>
            </a:r>
            <a:endParaRPr lang="en-US" sz="3200" dirty="0"/>
          </a:p>
        </p:txBody>
      </p:sp>
      <p:sp>
        <p:nvSpPr>
          <p:cNvPr id="7" name="TextBox 6"/>
          <p:cNvSpPr txBox="1"/>
          <p:nvPr/>
        </p:nvSpPr>
        <p:spPr>
          <a:xfrm>
            <a:off x="5105400" y="3289562"/>
            <a:ext cx="3700229" cy="769441"/>
          </a:xfrm>
          <a:prstGeom prst="rect">
            <a:avLst/>
          </a:prstGeom>
          <a:noFill/>
        </p:spPr>
        <p:txBody>
          <a:bodyPr wrap="square" rtlCol="0">
            <a:spAutoFit/>
          </a:bodyPr>
          <a:lstStyle/>
          <a:p>
            <a:pPr algn="ctr"/>
            <a:r>
              <a:rPr lang="en-US" sz="4400" dirty="0" smtClean="0"/>
              <a:t>WCAG 2.0 </a:t>
            </a:r>
            <a:endParaRPr lang="en-US" sz="4400" dirty="0"/>
          </a:p>
        </p:txBody>
      </p:sp>
      <p:sp>
        <p:nvSpPr>
          <p:cNvPr id="8" name="TextBox 7"/>
          <p:cNvSpPr txBox="1"/>
          <p:nvPr/>
        </p:nvSpPr>
        <p:spPr>
          <a:xfrm>
            <a:off x="366008" y="3017767"/>
            <a:ext cx="3657600" cy="1446550"/>
          </a:xfrm>
          <a:prstGeom prst="rect">
            <a:avLst/>
          </a:prstGeom>
          <a:noFill/>
        </p:spPr>
        <p:txBody>
          <a:bodyPr wrap="square" rtlCol="0">
            <a:spAutoFit/>
          </a:bodyPr>
          <a:lstStyle/>
          <a:p>
            <a:pPr algn="ctr"/>
            <a:r>
              <a:rPr lang="en-US" sz="4400" dirty="0" smtClean="0"/>
              <a:t>Section 508 Refresh</a:t>
            </a:r>
            <a:endParaRPr lang="en-US" sz="4400" dirty="0"/>
          </a:p>
        </p:txBody>
      </p:sp>
      <p:sp>
        <p:nvSpPr>
          <p:cNvPr id="11" name="Down Arrow 10"/>
          <p:cNvSpPr/>
          <p:nvPr/>
        </p:nvSpPr>
        <p:spPr>
          <a:xfrm>
            <a:off x="2217678" y="1878238"/>
            <a:ext cx="762000"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qual 12"/>
          <p:cNvSpPr/>
          <p:nvPr/>
        </p:nvSpPr>
        <p:spPr>
          <a:xfrm>
            <a:off x="3978156" y="3217083"/>
            <a:ext cx="1219200" cy="914401"/>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52" name="Picture 4" descr="http://images.clipartpanda.com/bomb-clipart-bomb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1322" y="648554"/>
            <a:ext cx="2225556" cy="2279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38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99"/>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0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p:bldP spid="11" grpId="0" animBg="1"/>
      <p:bldP spid="11" grpId="1"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84237"/>
            <a:ext cx="8229600" cy="5059363"/>
          </a:xfrm>
        </p:spPr>
        <p:txBody>
          <a:bodyPr>
            <a:noAutofit/>
          </a:bodyPr>
          <a:lstStyle/>
          <a:p>
            <a:pPr>
              <a:lnSpc>
                <a:spcPct val="120000"/>
              </a:lnSpc>
              <a:spcBef>
                <a:spcPts val="0"/>
              </a:spcBef>
              <a:spcAft>
                <a:spcPts val="600"/>
              </a:spcAft>
            </a:pPr>
            <a:r>
              <a:rPr lang="en-US" sz="1800" b="1" dirty="0" smtClean="0"/>
              <a:t>Lots of guidelines </a:t>
            </a:r>
            <a:r>
              <a:rPr lang="en-US" sz="1800" dirty="0" smtClean="0"/>
              <a:t>– in total, WCAG 2.0 consists of 4 basic principles, 12 guidelines and over 60 success criteria</a:t>
            </a:r>
          </a:p>
          <a:p>
            <a:pPr>
              <a:lnSpc>
                <a:spcPct val="120000"/>
              </a:lnSpc>
              <a:spcBef>
                <a:spcPts val="0"/>
              </a:spcBef>
              <a:spcAft>
                <a:spcPts val="600"/>
              </a:spcAft>
            </a:pPr>
            <a:r>
              <a:rPr lang="en-US" sz="1800" b="1" dirty="0" smtClean="0"/>
              <a:t>Multiple systems </a:t>
            </a:r>
            <a:r>
              <a:rPr lang="en-US" sz="1800" dirty="0" smtClean="0"/>
              <a:t>– testing should occur across all operating systems, browser types and versions</a:t>
            </a:r>
          </a:p>
          <a:p>
            <a:pPr>
              <a:lnSpc>
                <a:spcPct val="120000"/>
              </a:lnSpc>
              <a:spcBef>
                <a:spcPts val="0"/>
              </a:spcBef>
              <a:spcAft>
                <a:spcPts val="600"/>
              </a:spcAft>
            </a:pPr>
            <a:r>
              <a:rPr lang="en-US" sz="1800" b="1" dirty="0" smtClean="0"/>
              <a:t>Automated testing – </a:t>
            </a:r>
            <a:r>
              <a:rPr lang="en-US" sz="1800" dirty="0"/>
              <a:t>While cheap and fast, however, it is effective only at validating a certain sub-set of accessible requirements and can not provide a comprehensive validation of accessibility</a:t>
            </a:r>
          </a:p>
          <a:p>
            <a:pPr>
              <a:lnSpc>
                <a:spcPct val="120000"/>
              </a:lnSpc>
              <a:spcBef>
                <a:spcPts val="0"/>
              </a:spcBef>
              <a:spcAft>
                <a:spcPts val="600"/>
              </a:spcAft>
            </a:pPr>
            <a:r>
              <a:rPr lang="en-US" sz="1800" b="1" dirty="0" smtClean="0"/>
              <a:t>Live testing </a:t>
            </a:r>
            <a:r>
              <a:rPr lang="en-US" sz="1800" dirty="0" smtClean="0"/>
              <a:t>– automated testing is not enough and testing by “real” people with disabilities should be part of any testing program</a:t>
            </a:r>
          </a:p>
          <a:p>
            <a:pPr>
              <a:lnSpc>
                <a:spcPct val="120000"/>
              </a:lnSpc>
              <a:spcBef>
                <a:spcPts val="0"/>
              </a:spcBef>
              <a:spcAft>
                <a:spcPts val="600"/>
              </a:spcAft>
            </a:pPr>
            <a:r>
              <a:rPr lang="en-US" sz="1800" b="1" dirty="0" smtClean="0"/>
              <a:t>Diverse elements </a:t>
            </a:r>
            <a:r>
              <a:rPr lang="en-US" sz="1800" dirty="0" smtClean="0"/>
              <a:t>– including HTML, CSS, client-side, server-side, scripting and flash, and not all testing can be carried out by a single tester or tool </a:t>
            </a:r>
          </a:p>
          <a:p>
            <a:pPr>
              <a:lnSpc>
                <a:spcPct val="120000"/>
              </a:lnSpc>
              <a:spcBef>
                <a:spcPts val="0"/>
              </a:spcBef>
              <a:spcAft>
                <a:spcPts val="600"/>
              </a:spcAft>
            </a:pPr>
            <a:r>
              <a:rPr lang="en-US" sz="1800" b="1" dirty="0" smtClean="0"/>
              <a:t>Ambiguous guidelines </a:t>
            </a:r>
            <a:r>
              <a:rPr lang="en-US" sz="1800" dirty="0" smtClean="0"/>
              <a:t>– there is room for interpretation making it difficult whether a specific guideline is met or not</a:t>
            </a:r>
          </a:p>
          <a:p>
            <a:pPr>
              <a:lnSpc>
                <a:spcPct val="120000"/>
              </a:lnSpc>
              <a:spcBef>
                <a:spcPts val="0"/>
              </a:spcBef>
              <a:spcAft>
                <a:spcPts val="600"/>
              </a:spcAft>
            </a:pPr>
            <a:r>
              <a:rPr lang="en-US" sz="1800" b="1" dirty="0" smtClean="0"/>
              <a:t>Content updates </a:t>
            </a:r>
            <a:r>
              <a:rPr lang="en-US" sz="1800" dirty="0" smtClean="0"/>
              <a:t>– whenever content is added or edited, the website could be out of compliance</a:t>
            </a:r>
            <a:endParaRPr lang="en-US" sz="1800" dirty="0"/>
          </a:p>
        </p:txBody>
      </p:sp>
      <p:sp>
        <p:nvSpPr>
          <p:cNvPr id="4" name="Text Placeholder 3"/>
          <p:cNvSpPr>
            <a:spLocks noGrp="1"/>
          </p:cNvSpPr>
          <p:nvPr>
            <p:ph type="body" sz="quarter" idx="11"/>
          </p:nvPr>
        </p:nvSpPr>
        <p:spPr>
          <a:xfrm>
            <a:off x="762000" y="0"/>
            <a:ext cx="8382000" cy="533400"/>
          </a:xfrm>
        </p:spPr>
        <p:txBody>
          <a:bodyPr/>
          <a:lstStyle/>
          <a:p>
            <a:r>
              <a:rPr lang="en-US" dirty="0" smtClean="0"/>
              <a:t>Testing Challenges for Accessibility</a:t>
            </a:r>
            <a:endParaRPr lang="en-US" dirty="0"/>
          </a:p>
        </p:txBody>
      </p:sp>
      <p:sp>
        <p:nvSpPr>
          <p:cNvPr id="5" name="Slide Number Placeholder 4"/>
          <p:cNvSpPr>
            <a:spLocks noGrp="1"/>
          </p:cNvSpPr>
          <p:nvPr>
            <p:ph type="sldNum" sz="quarter" idx="14"/>
          </p:nvPr>
        </p:nvSpPr>
        <p:spPr/>
        <p:txBody>
          <a:bodyPr/>
          <a:lstStyle/>
          <a:p>
            <a:fld id="{BCCB0638-65B7-45EB-B5A9-C44FA6ED099C}" type="slidenum">
              <a:rPr lang="en-US" smtClean="0"/>
              <a:t>18</a:t>
            </a:fld>
            <a:endParaRPr lang="en-US"/>
          </a:p>
        </p:txBody>
      </p:sp>
    </p:spTree>
    <p:extLst>
      <p:ext uri="{BB962C8B-B14F-4D97-AF65-F5344CB8AC3E}">
        <p14:creationId xmlns:p14="http://schemas.microsoft.com/office/powerpoint/2010/main" val="1713364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2000" dirty="0" smtClean="0"/>
              <a:t>The ADA Project Civic Access has reached settlement agreements with 219 localities since 1999 – including 15 in 2015 (vs. 0 in 2014)</a:t>
            </a:r>
            <a:endParaRPr lang="en-US" sz="2000" dirty="0"/>
          </a:p>
        </p:txBody>
      </p:sp>
      <p:sp>
        <p:nvSpPr>
          <p:cNvPr id="4" name="Text Placeholder 3"/>
          <p:cNvSpPr>
            <a:spLocks noGrp="1"/>
          </p:cNvSpPr>
          <p:nvPr>
            <p:ph type="body" sz="quarter" idx="11"/>
          </p:nvPr>
        </p:nvSpPr>
        <p:spPr/>
        <p:txBody>
          <a:bodyPr/>
          <a:lstStyle/>
          <a:p>
            <a:r>
              <a:rPr lang="en-US" dirty="0" smtClean="0"/>
              <a:t>The </a:t>
            </a:r>
            <a:r>
              <a:rPr lang="en-US" dirty="0" err="1" smtClean="0"/>
              <a:t>DoJ</a:t>
            </a:r>
            <a:r>
              <a:rPr lang="en-US" dirty="0" smtClean="0"/>
              <a:t> is Serious About Accessibility</a:t>
            </a:r>
            <a:endParaRPr lang="en-US" dirty="0"/>
          </a:p>
        </p:txBody>
      </p:sp>
      <p:sp>
        <p:nvSpPr>
          <p:cNvPr id="5" name="Slide Number Placeholder 4"/>
          <p:cNvSpPr>
            <a:spLocks noGrp="1"/>
          </p:cNvSpPr>
          <p:nvPr>
            <p:ph type="sldNum" sz="quarter" idx="14"/>
          </p:nvPr>
        </p:nvSpPr>
        <p:spPr/>
        <p:txBody>
          <a:bodyPr/>
          <a:lstStyle/>
          <a:p>
            <a:fld id="{BCCB0638-65B7-45EB-B5A9-C44FA6ED099C}" type="slidenum">
              <a:rPr lang="en-US" smtClean="0"/>
              <a:t>19</a:t>
            </a:fld>
            <a:endParaRPr lang="en-US"/>
          </a:p>
        </p:txBody>
      </p:sp>
      <p:sp>
        <p:nvSpPr>
          <p:cNvPr id="8" name="Rectangle 7"/>
          <p:cNvSpPr/>
          <p:nvPr/>
        </p:nvSpPr>
        <p:spPr>
          <a:xfrm>
            <a:off x="2458729" y="5726668"/>
            <a:ext cx="4279441" cy="369332"/>
          </a:xfrm>
          <a:prstGeom prst="rect">
            <a:avLst/>
          </a:prstGeom>
        </p:spPr>
        <p:txBody>
          <a:bodyPr wrap="none">
            <a:spAutoFit/>
          </a:bodyPr>
          <a:lstStyle/>
          <a:p>
            <a:r>
              <a:rPr lang="en-US" dirty="0">
                <a:hlinkClick r:id="rId2"/>
              </a:rPr>
              <a:t>http://</a:t>
            </a:r>
            <a:r>
              <a:rPr lang="en-US" dirty="0" smtClean="0">
                <a:hlinkClick r:id="rId2"/>
              </a:rPr>
              <a:t>www.ada.gov/civicac.htm#chron-list</a:t>
            </a:r>
            <a:r>
              <a:rPr lang="en-US" dirty="0" smtClean="0"/>
              <a:t> </a:t>
            </a:r>
            <a:endParaRPr lang="en-US" dirty="0"/>
          </a:p>
        </p:txBody>
      </p:sp>
      <p:pic>
        <p:nvPicPr>
          <p:cNvPr id="6" name="Picture 5"/>
          <p:cNvPicPr>
            <a:picLocks noChangeAspect="1"/>
          </p:cNvPicPr>
          <p:nvPr/>
        </p:nvPicPr>
        <p:blipFill>
          <a:blip r:embed="rId3"/>
          <a:stretch>
            <a:fillRect/>
          </a:stretch>
        </p:blipFill>
        <p:spPr>
          <a:xfrm>
            <a:off x="3339746" y="1443818"/>
            <a:ext cx="2333439" cy="4206650"/>
          </a:xfrm>
          <a:prstGeom prst="rect">
            <a:avLst/>
          </a:prstGeom>
          <a:ln>
            <a:solidFill>
              <a:schemeClr val="tx1"/>
            </a:solidFill>
          </a:ln>
        </p:spPr>
      </p:pic>
    </p:spTree>
    <p:extLst>
      <p:ext uri="{BB962C8B-B14F-4D97-AF65-F5344CB8AC3E}">
        <p14:creationId xmlns:p14="http://schemas.microsoft.com/office/powerpoint/2010/main" val="89166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fld id="{BCCB0638-65B7-45EB-B5A9-C44FA6ED099C}" type="slidenum">
              <a:rPr lang="en-US" smtClean="0"/>
              <a:t>2</a:t>
            </a:fld>
            <a:endParaRPr lang="en-US"/>
          </a:p>
        </p:txBody>
      </p:sp>
      <p:pic>
        <p:nvPicPr>
          <p:cNvPr id="1026" name="Picture 2" descr="http://mcss.epfl.ch/files/content/sites/mcss/files/WebVisuals/technology-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548640"/>
            <a:ext cx="6908800" cy="569976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1"/>
          </p:nvPr>
        </p:nvSpPr>
        <p:spPr>
          <a:xfrm>
            <a:off x="1143000" y="0"/>
            <a:ext cx="7010400" cy="533400"/>
          </a:xfrm>
        </p:spPr>
        <p:txBody>
          <a:bodyPr/>
          <a:lstStyle/>
          <a:p>
            <a:r>
              <a:rPr lang="en-US" dirty="0" smtClean="0"/>
              <a:t>Who’s Responsible for Accessibility?</a:t>
            </a:r>
            <a:endParaRPr lang="en-US" dirty="0"/>
          </a:p>
        </p:txBody>
      </p:sp>
    </p:spTree>
    <p:extLst>
      <p:ext uri="{BB962C8B-B14F-4D97-AF65-F5344CB8AC3E}">
        <p14:creationId xmlns:p14="http://schemas.microsoft.com/office/powerpoint/2010/main" val="4143913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143000" y="0"/>
            <a:ext cx="7848600" cy="533400"/>
          </a:xfrm>
        </p:spPr>
        <p:txBody>
          <a:bodyPr/>
          <a:lstStyle/>
          <a:p>
            <a:r>
              <a:rPr lang="en-US" sz="2800" dirty="0" smtClean="0"/>
              <a:t>ADA Compliance for Nueces County, Texas</a:t>
            </a:r>
            <a:endParaRPr lang="en-US" sz="2800" dirty="0"/>
          </a:p>
        </p:txBody>
      </p:sp>
      <p:sp>
        <p:nvSpPr>
          <p:cNvPr id="5" name="Slide Number Placeholder 4"/>
          <p:cNvSpPr>
            <a:spLocks noGrp="1"/>
          </p:cNvSpPr>
          <p:nvPr>
            <p:ph type="sldNum" sz="quarter" idx="14"/>
          </p:nvPr>
        </p:nvSpPr>
        <p:spPr/>
        <p:txBody>
          <a:bodyPr/>
          <a:lstStyle/>
          <a:p>
            <a:fld id="{BCCB0638-65B7-45EB-B5A9-C44FA6ED099C}" type="slidenum">
              <a:rPr lang="en-US" smtClean="0"/>
              <a:t>20</a:t>
            </a:fld>
            <a:endParaRPr lang="en-US"/>
          </a:p>
        </p:txBody>
      </p:sp>
      <p:pic>
        <p:nvPicPr>
          <p:cNvPr id="8" name="Picture 7"/>
          <p:cNvPicPr>
            <a:picLocks noChangeAspect="1"/>
          </p:cNvPicPr>
          <p:nvPr/>
        </p:nvPicPr>
        <p:blipFill>
          <a:blip r:embed="rId2"/>
          <a:stretch>
            <a:fillRect/>
          </a:stretch>
        </p:blipFill>
        <p:spPr>
          <a:xfrm>
            <a:off x="3429000" y="533400"/>
            <a:ext cx="5665325" cy="5369979"/>
          </a:xfrm>
          <a:prstGeom prst="rect">
            <a:avLst/>
          </a:prstGeom>
        </p:spPr>
      </p:pic>
      <p:sp>
        <p:nvSpPr>
          <p:cNvPr id="6" name="Content Placeholder 1"/>
          <p:cNvSpPr>
            <a:spLocks noGrp="1"/>
          </p:cNvSpPr>
          <p:nvPr>
            <p:ph idx="1"/>
          </p:nvPr>
        </p:nvSpPr>
        <p:spPr>
          <a:xfrm>
            <a:off x="152400" y="685800"/>
            <a:ext cx="3352800" cy="4525963"/>
          </a:xfrm>
        </p:spPr>
        <p:txBody>
          <a:bodyPr>
            <a:normAutofit/>
          </a:bodyPr>
          <a:lstStyle/>
          <a:p>
            <a:r>
              <a:rPr lang="en-US" sz="2000" dirty="0" smtClean="0"/>
              <a:t>In 2012, Nueces County was selected for inspection through Project Civic Access. </a:t>
            </a:r>
          </a:p>
          <a:p>
            <a:endParaRPr lang="en-US" sz="2000" dirty="0"/>
          </a:p>
          <a:p>
            <a:r>
              <a:rPr lang="en-US" sz="2000" dirty="0" smtClean="0"/>
              <a:t>Their final </a:t>
            </a:r>
            <a:r>
              <a:rPr lang="en-US" sz="2000" dirty="0" err="1" smtClean="0"/>
              <a:t>DoJ</a:t>
            </a:r>
            <a:r>
              <a:rPr lang="en-US" sz="2000" dirty="0" smtClean="0"/>
              <a:t> settlement was signed in January 2015 and cited hundreds of accessibility items that need to be corrected, including making their website compliant with WCAG 2.0.</a:t>
            </a:r>
            <a:endParaRPr lang="en-US" sz="1600" dirty="0" smtClean="0"/>
          </a:p>
          <a:p>
            <a:pPr marL="1200150" lvl="1" indent="-457200">
              <a:buAutoNum type="alphaLcParenR"/>
            </a:pPr>
            <a:endParaRPr lang="en-US" sz="1600" dirty="0"/>
          </a:p>
        </p:txBody>
      </p:sp>
    </p:spTree>
    <p:extLst>
      <p:ext uri="{BB962C8B-B14F-4D97-AF65-F5344CB8AC3E}">
        <p14:creationId xmlns:p14="http://schemas.microsoft.com/office/powerpoint/2010/main" val="22707387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143000" y="0"/>
            <a:ext cx="7620000" cy="533400"/>
          </a:xfrm>
        </p:spPr>
        <p:txBody>
          <a:bodyPr/>
          <a:lstStyle/>
          <a:p>
            <a:r>
              <a:rPr lang="en-US" dirty="0" smtClean="0"/>
              <a:t>Nueces County Settlement Agreement</a:t>
            </a:r>
            <a:endParaRPr lang="en-US" dirty="0"/>
          </a:p>
        </p:txBody>
      </p:sp>
      <p:sp>
        <p:nvSpPr>
          <p:cNvPr id="5" name="Slide Number Placeholder 4"/>
          <p:cNvSpPr>
            <a:spLocks noGrp="1"/>
          </p:cNvSpPr>
          <p:nvPr>
            <p:ph type="sldNum" sz="quarter" idx="14"/>
          </p:nvPr>
        </p:nvSpPr>
        <p:spPr/>
        <p:txBody>
          <a:bodyPr/>
          <a:lstStyle/>
          <a:p>
            <a:fld id="{BCCB0638-65B7-45EB-B5A9-C44FA6ED099C}" type="slidenum">
              <a:rPr lang="en-US" smtClean="0"/>
              <a:t>21</a:t>
            </a:fld>
            <a:endParaRPr lang="en-US"/>
          </a:p>
        </p:txBody>
      </p:sp>
      <p:sp>
        <p:nvSpPr>
          <p:cNvPr id="8" name="Content Placeholder 1"/>
          <p:cNvSpPr>
            <a:spLocks noGrp="1"/>
          </p:cNvSpPr>
          <p:nvPr>
            <p:ph idx="1"/>
          </p:nvPr>
        </p:nvSpPr>
        <p:spPr>
          <a:xfrm>
            <a:off x="457200" y="685800"/>
            <a:ext cx="8229600" cy="4525963"/>
          </a:xfrm>
        </p:spPr>
        <p:txBody>
          <a:bodyPr>
            <a:noAutofit/>
          </a:bodyPr>
          <a:lstStyle/>
          <a:p>
            <a:pPr marL="457200" indent="-457200">
              <a:spcAft>
                <a:spcPts val="600"/>
              </a:spcAft>
              <a:buFont typeface="Arial" panose="020B0604020202020204" pitchFamily="34" charset="0"/>
              <a:buChar char="•"/>
            </a:pPr>
            <a:r>
              <a:rPr lang="en-US" sz="1800" u="sng" dirty="0" smtClean="0"/>
              <a:t>Website </a:t>
            </a:r>
            <a:r>
              <a:rPr lang="en-US" sz="1800" u="sng" dirty="0"/>
              <a:t>accessibility </a:t>
            </a:r>
            <a:r>
              <a:rPr lang="en-US" sz="1800" u="sng" dirty="0" smtClean="0"/>
              <a:t>coordinator</a:t>
            </a:r>
            <a:r>
              <a:rPr lang="en-US" sz="1800" dirty="0" smtClean="0"/>
              <a:t> – need to hire experienced coordinator</a:t>
            </a:r>
            <a:endParaRPr lang="en-US" sz="1800" dirty="0"/>
          </a:p>
          <a:p>
            <a:pPr marL="457200" indent="-457200">
              <a:spcAft>
                <a:spcPts val="600"/>
              </a:spcAft>
              <a:buFont typeface="Arial" panose="020B0604020202020204" pitchFamily="34" charset="0"/>
              <a:buChar char="•"/>
            </a:pPr>
            <a:r>
              <a:rPr lang="en-US" sz="1800" u="sng" dirty="0"/>
              <a:t>Accessibility policy</a:t>
            </a:r>
            <a:r>
              <a:rPr lang="en-US" sz="1800" dirty="0"/>
              <a:t> </a:t>
            </a:r>
            <a:r>
              <a:rPr lang="en-US" sz="1800" dirty="0" smtClean="0"/>
              <a:t>– adopt</a:t>
            </a:r>
            <a:r>
              <a:rPr lang="en-US" sz="1800" dirty="0"/>
              <a:t>, post and share an accessibility policy annually</a:t>
            </a:r>
          </a:p>
          <a:p>
            <a:pPr marL="457200" indent="-457200">
              <a:spcAft>
                <a:spcPts val="600"/>
              </a:spcAft>
              <a:buFont typeface="Arial" panose="020B0604020202020204" pitchFamily="34" charset="0"/>
              <a:buChar char="•"/>
            </a:pPr>
            <a:r>
              <a:rPr lang="en-US" sz="1800" u="sng" dirty="0"/>
              <a:t>Website accessibility notices </a:t>
            </a:r>
            <a:r>
              <a:rPr lang="en-US" sz="1800" dirty="0" smtClean="0"/>
              <a:t>– need </a:t>
            </a:r>
            <a:r>
              <a:rPr lang="en-US" sz="1800" dirty="0"/>
              <a:t>notices to instruct visitors on how to request accessible information and how to provide feedback on improving website accessibility</a:t>
            </a:r>
          </a:p>
          <a:p>
            <a:pPr marL="457200" indent="-457200">
              <a:spcAft>
                <a:spcPts val="600"/>
              </a:spcAft>
              <a:buFont typeface="Arial" panose="020B0604020202020204" pitchFamily="34" charset="0"/>
              <a:buChar char="•"/>
            </a:pPr>
            <a:r>
              <a:rPr lang="en-US" sz="1800" u="sng" dirty="0"/>
              <a:t>Accessibility training</a:t>
            </a:r>
            <a:r>
              <a:rPr lang="en-US" sz="1800" dirty="0"/>
              <a:t> </a:t>
            </a:r>
            <a:r>
              <a:rPr lang="en-US" sz="1800" dirty="0" smtClean="0"/>
              <a:t>– train web </a:t>
            </a:r>
            <a:r>
              <a:rPr lang="en-US" sz="1800" dirty="0"/>
              <a:t>content personnel on how to author accessible information</a:t>
            </a:r>
          </a:p>
          <a:p>
            <a:pPr marL="457200" indent="-457200">
              <a:spcAft>
                <a:spcPts val="600"/>
              </a:spcAft>
              <a:buFont typeface="Arial" panose="020B0604020202020204" pitchFamily="34" charset="0"/>
              <a:buChar char="•"/>
            </a:pPr>
            <a:r>
              <a:rPr lang="en-US" sz="1800" u="sng" dirty="0"/>
              <a:t>Accessibility provisions in performance evaluations</a:t>
            </a:r>
            <a:r>
              <a:rPr lang="en-US" sz="1800" dirty="0"/>
              <a:t> </a:t>
            </a:r>
            <a:r>
              <a:rPr lang="en-US" sz="1800" dirty="0" smtClean="0"/>
              <a:t>– add </a:t>
            </a:r>
            <a:r>
              <a:rPr lang="en-US" sz="1800" dirty="0"/>
              <a:t>provisions that ensure accessibility of website and content into performance evaluations of anyone who creates content for the website</a:t>
            </a:r>
          </a:p>
          <a:p>
            <a:pPr marL="457200" indent="-457200">
              <a:spcAft>
                <a:spcPts val="600"/>
              </a:spcAft>
              <a:buFont typeface="Arial" panose="020B0604020202020204" pitchFamily="34" charset="0"/>
              <a:buChar char="•"/>
            </a:pPr>
            <a:r>
              <a:rPr lang="en-US" sz="1800" u="sng" dirty="0"/>
              <a:t>Accessibility testing</a:t>
            </a:r>
            <a:r>
              <a:rPr lang="en-US" sz="1800" dirty="0"/>
              <a:t> </a:t>
            </a:r>
            <a:r>
              <a:rPr lang="en-US" sz="1800" dirty="0" smtClean="0"/>
              <a:t>– perform </a:t>
            </a:r>
            <a:r>
              <a:rPr lang="en-US" sz="1800" dirty="0"/>
              <a:t>accessibility testing with automated tools and with individuals who have different disabilities (blind, deaf and inability to use mouse at a minimum)</a:t>
            </a:r>
          </a:p>
          <a:p>
            <a:pPr marL="457200" indent="-457200">
              <a:spcAft>
                <a:spcPts val="600"/>
              </a:spcAft>
              <a:buFont typeface="Arial" panose="020B0604020202020204" pitchFamily="34" charset="0"/>
              <a:buChar char="•"/>
            </a:pPr>
            <a:r>
              <a:rPr lang="en-US" sz="1800" u="sng" dirty="0"/>
              <a:t>WCAG 2.0 compliance</a:t>
            </a:r>
            <a:r>
              <a:rPr lang="en-US" sz="1800" dirty="0"/>
              <a:t> – </a:t>
            </a:r>
            <a:r>
              <a:rPr lang="en-US" sz="1800" dirty="0" smtClean="0"/>
              <a:t>ensure </a:t>
            </a:r>
            <a:r>
              <a:rPr lang="en-US" sz="1800" dirty="0"/>
              <a:t>that all websites, web content and online services are WCAG 2.0 AA compliant, or will be compliant within the next year or two</a:t>
            </a:r>
          </a:p>
          <a:p>
            <a:endParaRPr lang="en-US" sz="1600" dirty="0"/>
          </a:p>
        </p:txBody>
      </p:sp>
    </p:spTree>
    <p:extLst>
      <p:ext uri="{BB962C8B-B14F-4D97-AF65-F5344CB8AC3E}">
        <p14:creationId xmlns:p14="http://schemas.microsoft.com/office/powerpoint/2010/main" val="42401351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84237"/>
            <a:ext cx="8229600" cy="4525963"/>
          </a:xfrm>
        </p:spPr>
        <p:txBody>
          <a:bodyPr>
            <a:noAutofit/>
          </a:bodyPr>
          <a:lstStyle/>
          <a:p>
            <a:pPr marL="457200" indent="-457200">
              <a:buFont typeface="Arial" panose="020B0604020202020204" pitchFamily="34" charset="0"/>
              <a:buChar char="•"/>
            </a:pPr>
            <a:r>
              <a:rPr lang="en-US" sz="1800" b="1" dirty="0" smtClean="0"/>
              <a:t>Deal </a:t>
            </a:r>
            <a:r>
              <a:rPr lang="en-US" sz="1800" dirty="0" smtClean="0"/>
              <a:t>- Signed in May 2015 – kickoff is early December</a:t>
            </a:r>
          </a:p>
          <a:p>
            <a:pPr marL="1200150" lvl="1" indent="-457200">
              <a:buFont typeface="Arial" panose="020B0604020202020204" pitchFamily="34" charset="0"/>
              <a:buChar char="•"/>
            </a:pPr>
            <a:r>
              <a:rPr lang="en-US" sz="1800" dirty="0" smtClean="0"/>
              <a:t>$57,890 for website redesign</a:t>
            </a:r>
          </a:p>
          <a:p>
            <a:pPr marL="1200150" lvl="1" indent="-457200">
              <a:buFont typeface="Arial" panose="020B0604020202020204" pitchFamily="34" charset="0"/>
              <a:buChar char="•"/>
            </a:pPr>
            <a:r>
              <a:rPr lang="en-US" sz="1800" dirty="0" smtClean="0"/>
              <a:t>$27,868 for ADA compliance</a:t>
            </a:r>
          </a:p>
          <a:p>
            <a:pPr marL="1200150" lvl="1" indent="-457200">
              <a:buFont typeface="Arial" panose="020B0604020202020204" pitchFamily="34" charset="0"/>
              <a:buChar char="•"/>
            </a:pPr>
            <a:r>
              <a:rPr lang="en-US" sz="1800" dirty="0" smtClean="0"/>
              <a:t>Sherry Eshrati is the project manager</a:t>
            </a:r>
          </a:p>
          <a:p>
            <a:pPr marL="457200" indent="-457200">
              <a:buFont typeface="Arial" panose="020B0604020202020204" pitchFamily="34" charset="0"/>
              <a:buChar char="•"/>
            </a:pPr>
            <a:r>
              <a:rPr lang="en-US" sz="1800" b="1" dirty="0" smtClean="0"/>
              <a:t>CMS Product Review </a:t>
            </a:r>
            <a:r>
              <a:rPr lang="en-US" sz="1800" dirty="0" smtClean="0"/>
              <a:t>- Nueces had a consultant look at our weknowgov.com demo site and we meet most of WCAG 2.0 already</a:t>
            </a:r>
          </a:p>
          <a:p>
            <a:pPr marL="457200" indent="-457200">
              <a:buFont typeface="Arial" panose="020B0604020202020204" pitchFamily="34" charset="0"/>
              <a:buChar char="•"/>
            </a:pPr>
            <a:r>
              <a:rPr lang="en-US" sz="1800" b="1" dirty="0" smtClean="0"/>
              <a:t>Recommendations</a:t>
            </a:r>
            <a:r>
              <a:rPr lang="en-US" sz="1800" dirty="0" smtClean="0"/>
              <a:t> - Consultant made recommendations and identified some modifications we need to meet WCAG 2.0 compliance include:</a:t>
            </a:r>
          </a:p>
          <a:p>
            <a:pPr marL="1200150" lvl="1" indent="-457200">
              <a:buFont typeface="Arial" panose="020B0604020202020204" pitchFamily="34" charset="0"/>
              <a:buChar char="•"/>
            </a:pPr>
            <a:r>
              <a:rPr lang="en-US" sz="1800" dirty="0" smtClean="0"/>
              <a:t>HTML formatting</a:t>
            </a:r>
          </a:p>
          <a:p>
            <a:pPr marL="1200150" lvl="1" indent="-457200">
              <a:buFont typeface="Arial" panose="020B0604020202020204" pitchFamily="34" charset="0"/>
              <a:buChar char="•"/>
            </a:pPr>
            <a:r>
              <a:rPr lang="en-US" sz="1800" dirty="0" smtClean="0"/>
              <a:t>Calendar grid view</a:t>
            </a:r>
          </a:p>
          <a:p>
            <a:pPr marL="1200150" lvl="1" indent="-457200">
              <a:buFont typeface="Arial" panose="020B0604020202020204" pitchFamily="34" charset="0"/>
              <a:buChar char="•"/>
            </a:pPr>
            <a:r>
              <a:rPr lang="en-US" sz="1800" dirty="0" smtClean="0"/>
              <a:t>Forms and surveys</a:t>
            </a:r>
          </a:p>
          <a:p>
            <a:pPr marL="457200" indent="-457200">
              <a:buFont typeface="Arial" panose="020B0604020202020204" pitchFamily="34" charset="0"/>
              <a:buChar char="•"/>
            </a:pPr>
            <a:r>
              <a:rPr lang="en-US" sz="1800" b="1" dirty="0" smtClean="0"/>
              <a:t>CMS Product Requirements </a:t>
            </a:r>
            <a:r>
              <a:rPr lang="en-US" sz="1800" dirty="0" smtClean="0"/>
              <a:t>- Product requirements have been developed, and updates will be made in the December and January sprints </a:t>
            </a:r>
          </a:p>
          <a:p>
            <a:pPr marL="457200" indent="-457200">
              <a:buFont typeface="Arial" panose="020B0604020202020204" pitchFamily="34" charset="0"/>
              <a:buChar char="•"/>
            </a:pPr>
            <a:r>
              <a:rPr lang="en-US" sz="1800" b="1" dirty="0" smtClean="0"/>
              <a:t>Design Review </a:t>
            </a:r>
            <a:r>
              <a:rPr lang="en-US" sz="1800" dirty="0" smtClean="0"/>
              <a:t>- Adriane will review the Nueces design when it is complete to identify any potential accessible issues</a:t>
            </a:r>
          </a:p>
        </p:txBody>
      </p:sp>
      <p:sp>
        <p:nvSpPr>
          <p:cNvPr id="4" name="Text Placeholder 3"/>
          <p:cNvSpPr>
            <a:spLocks noGrp="1"/>
          </p:cNvSpPr>
          <p:nvPr>
            <p:ph type="body" sz="quarter" idx="11"/>
          </p:nvPr>
        </p:nvSpPr>
        <p:spPr/>
        <p:txBody>
          <a:bodyPr/>
          <a:lstStyle/>
          <a:p>
            <a:r>
              <a:rPr lang="en-US" dirty="0" smtClean="0"/>
              <a:t>Our Project with Nueces County</a:t>
            </a:r>
            <a:endParaRPr lang="en-US" dirty="0"/>
          </a:p>
        </p:txBody>
      </p:sp>
      <p:sp>
        <p:nvSpPr>
          <p:cNvPr id="5" name="Slide Number Placeholder 4"/>
          <p:cNvSpPr>
            <a:spLocks noGrp="1"/>
          </p:cNvSpPr>
          <p:nvPr>
            <p:ph type="sldNum" sz="quarter" idx="14"/>
          </p:nvPr>
        </p:nvSpPr>
        <p:spPr/>
        <p:txBody>
          <a:bodyPr/>
          <a:lstStyle/>
          <a:p>
            <a:fld id="{BCCB0638-65B7-45EB-B5A9-C44FA6ED099C}" type="slidenum">
              <a:rPr lang="en-US" smtClean="0"/>
              <a:t>22</a:t>
            </a:fld>
            <a:endParaRPr lang="en-US"/>
          </a:p>
        </p:txBody>
      </p:sp>
    </p:spTree>
    <p:extLst>
      <p:ext uri="{BB962C8B-B14F-4D97-AF65-F5344CB8AC3E}">
        <p14:creationId xmlns:p14="http://schemas.microsoft.com/office/powerpoint/2010/main" val="3242718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Who’s Responsible for Accessibility?</a:t>
            </a:r>
            <a:endParaRPr lang="en-US" dirty="0"/>
          </a:p>
        </p:txBody>
      </p:sp>
      <p:sp>
        <p:nvSpPr>
          <p:cNvPr id="5" name="Slide Number Placeholder 4"/>
          <p:cNvSpPr>
            <a:spLocks noGrp="1"/>
          </p:cNvSpPr>
          <p:nvPr>
            <p:ph type="sldNum" sz="quarter" idx="14"/>
          </p:nvPr>
        </p:nvSpPr>
        <p:spPr/>
        <p:txBody>
          <a:bodyPr/>
          <a:lstStyle/>
          <a:p>
            <a:fld id="{BCCB0638-65B7-45EB-B5A9-C44FA6ED099C}" type="slidenum">
              <a:rPr lang="en-US" smtClean="0"/>
              <a:t>23</a:t>
            </a:fld>
            <a:endParaRPr lang="en-US"/>
          </a:p>
        </p:txBody>
      </p:sp>
      <p:pic>
        <p:nvPicPr>
          <p:cNvPr id="3078" name="Picture 6" descr="http://leadinganswers.typepad.com/photos/uncategorized/2007/12/13/team_responsibility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90600"/>
            <a:ext cx="762000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7315200" y="1905000"/>
            <a:ext cx="388700" cy="510771"/>
          </a:xfrm>
          <a:prstGeom prst="rect">
            <a:avLst/>
          </a:prstGeom>
        </p:spPr>
      </p:pic>
      <p:pic>
        <p:nvPicPr>
          <p:cNvPr id="6" name="Picture 5"/>
          <p:cNvPicPr>
            <a:picLocks noChangeAspect="1"/>
          </p:cNvPicPr>
          <p:nvPr/>
        </p:nvPicPr>
        <p:blipFill>
          <a:blip r:embed="rId4"/>
          <a:stretch>
            <a:fillRect/>
          </a:stretch>
        </p:blipFill>
        <p:spPr>
          <a:xfrm rot="18735093">
            <a:off x="2547213" y="2934331"/>
            <a:ext cx="495350" cy="645711"/>
          </a:xfrm>
          <a:prstGeom prst="rect">
            <a:avLst/>
          </a:prstGeom>
        </p:spPr>
      </p:pic>
      <p:pic>
        <p:nvPicPr>
          <p:cNvPr id="7" name="Picture 6"/>
          <p:cNvPicPr>
            <a:picLocks noChangeAspect="1"/>
          </p:cNvPicPr>
          <p:nvPr/>
        </p:nvPicPr>
        <p:blipFill>
          <a:blip r:embed="rId5"/>
          <a:stretch>
            <a:fillRect/>
          </a:stretch>
        </p:blipFill>
        <p:spPr>
          <a:xfrm rot="20846347">
            <a:off x="5866274" y="1818571"/>
            <a:ext cx="457200" cy="529981"/>
          </a:xfrm>
          <a:prstGeom prst="rect">
            <a:avLst/>
          </a:prstGeom>
        </p:spPr>
      </p:pic>
      <p:pic>
        <p:nvPicPr>
          <p:cNvPr id="8" name="Picture 7"/>
          <p:cNvPicPr>
            <a:picLocks noChangeAspect="1"/>
          </p:cNvPicPr>
          <p:nvPr/>
        </p:nvPicPr>
        <p:blipFill>
          <a:blip r:embed="rId6"/>
          <a:stretch>
            <a:fillRect/>
          </a:stretch>
        </p:blipFill>
        <p:spPr>
          <a:xfrm rot="20258292">
            <a:off x="4179901" y="2990072"/>
            <a:ext cx="381000" cy="534227"/>
          </a:xfrm>
          <a:prstGeom prst="rect">
            <a:avLst/>
          </a:prstGeom>
        </p:spPr>
      </p:pic>
    </p:spTree>
    <p:extLst>
      <p:ext uri="{BB962C8B-B14F-4D97-AF65-F5344CB8AC3E}">
        <p14:creationId xmlns:p14="http://schemas.microsoft.com/office/powerpoint/2010/main" val="27279628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Who’s Responsible for Accessibility?</a:t>
            </a:r>
            <a:endParaRPr lang="en-US" dirty="0"/>
          </a:p>
        </p:txBody>
      </p:sp>
      <p:sp>
        <p:nvSpPr>
          <p:cNvPr id="5" name="Slide Number Placeholder 4"/>
          <p:cNvSpPr>
            <a:spLocks noGrp="1"/>
          </p:cNvSpPr>
          <p:nvPr>
            <p:ph type="sldNum" sz="quarter" idx="14"/>
          </p:nvPr>
        </p:nvSpPr>
        <p:spPr/>
        <p:txBody>
          <a:bodyPr/>
          <a:lstStyle/>
          <a:p>
            <a:fld id="{BCCB0638-65B7-45EB-B5A9-C44FA6ED099C}" type="slidenum">
              <a:rPr lang="en-US" smtClean="0"/>
              <a:t>24</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514104336"/>
              </p:ext>
            </p:extLst>
          </p:nvPr>
        </p:nvGraphicFramePr>
        <p:xfrm>
          <a:off x="1295400" y="838200"/>
          <a:ext cx="6629400" cy="4663440"/>
        </p:xfrm>
        <a:graphic>
          <a:graphicData uri="http://schemas.openxmlformats.org/drawingml/2006/table">
            <a:tbl>
              <a:tblPr firstRow="1" bandRow="1">
                <a:tableStyleId>{5C22544A-7EE6-4342-B048-85BDC9FD1C3A}</a:tableStyleId>
              </a:tblPr>
              <a:tblGrid>
                <a:gridCol w="3314700"/>
                <a:gridCol w="3314700"/>
              </a:tblGrid>
              <a:tr h="478367">
                <a:tc>
                  <a:txBody>
                    <a:bodyPr/>
                    <a:lstStyle/>
                    <a:p>
                      <a:r>
                        <a:rPr lang="en-US" sz="2800" dirty="0" smtClean="0"/>
                        <a:t>Our Customers</a:t>
                      </a:r>
                      <a:endParaRPr lang="en-US" sz="2800" dirty="0"/>
                    </a:p>
                  </a:txBody>
                  <a:tcPr/>
                </a:tc>
                <a:tc>
                  <a:txBody>
                    <a:bodyPr/>
                    <a:lstStyle/>
                    <a:p>
                      <a:r>
                        <a:rPr lang="en-US" sz="2800" dirty="0" smtClean="0"/>
                        <a:t>Vision</a:t>
                      </a:r>
                      <a:endParaRPr lang="en-US" sz="2800" dirty="0"/>
                    </a:p>
                  </a:txBody>
                  <a:tcPr/>
                </a:tc>
              </a:tr>
              <a:tr h="478367">
                <a:tc>
                  <a:txBody>
                    <a:bodyPr/>
                    <a:lstStyle/>
                    <a:p>
                      <a:r>
                        <a:rPr lang="en-US" sz="2800" dirty="0" smtClean="0"/>
                        <a:t>Administrators</a:t>
                      </a:r>
                      <a:endParaRPr lang="en-US" sz="2800" dirty="0"/>
                    </a:p>
                  </a:txBody>
                  <a:tcPr/>
                </a:tc>
                <a:tc>
                  <a:txBody>
                    <a:bodyPr/>
                    <a:lstStyle/>
                    <a:p>
                      <a:r>
                        <a:rPr lang="en-US" sz="2800" dirty="0" smtClean="0"/>
                        <a:t>All of us</a:t>
                      </a:r>
                      <a:endParaRPr lang="en-US" sz="2800" dirty="0"/>
                    </a:p>
                  </a:txBody>
                  <a:tcPr/>
                </a:tc>
              </a:tr>
              <a:tr h="478367">
                <a:tc>
                  <a:txBody>
                    <a:bodyPr/>
                    <a:lstStyle/>
                    <a:p>
                      <a:r>
                        <a:rPr lang="en-US" sz="2800" dirty="0" smtClean="0"/>
                        <a:t>Elected</a:t>
                      </a:r>
                      <a:r>
                        <a:rPr lang="en-US" sz="2800" baseline="0" dirty="0" smtClean="0"/>
                        <a:t> Officials</a:t>
                      </a:r>
                      <a:endParaRPr lang="en-US" sz="2800" dirty="0"/>
                    </a:p>
                  </a:txBody>
                  <a:tcPr/>
                </a:tc>
                <a:tc>
                  <a:txBody>
                    <a:bodyPr/>
                    <a:lstStyle/>
                    <a:p>
                      <a:endParaRPr lang="en-US" sz="2800" dirty="0"/>
                    </a:p>
                  </a:txBody>
                  <a:tcPr/>
                </a:tc>
              </a:tr>
              <a:tr h="478367">
                <a:tc>
                  <a:txBody>
                    <a:bodyPr/>
                    <a:lstStyle/>
                    <a:p>
                      <a:r>
                        <a:rPr lang="en-US" sz="2800" dirty="0" smtClean="0"/>
                        <a:t>Webmaster</a:t>
                      </a:r>
                      <a:endParaRPr lang="en-US" sz="2800" dirty="0"/>
                    </a:p>
                  </a:txBody>
                  <a:tcPr/>
                </a:tc>
                <a:tc>
                  <a:txBody>
                    <a:bodyPr/>
                    <a:lstStyle/>
                    <a:p>
                      <a:endParaRPr lang="en-US" sz="2800" dirty="0"/>
                    </a:p>
                  </a:txBody>
                  <a:tcPr/>
                </a:tc>
              </a:tr>
              <a:tr h="478367">
                <a:tc>
                  <a:txBody>
                    <a:bodyPr/>
                    <a:lstStyle/>
                    <a:p>
                      <a:r>
                        <a:rPr lang="en-US" sz="2800" dirty="0" smtClean="0"/>
                        <a:t>Content creators</a:t>
                      </a:r>
                      <a:endParaRPr lang="en-US" sz="2800" dirty="0"/>
                    </a:p>
                  </a:txBody>
                  <a:tcPr/>
                </a:tc>
                <a:tc>
                  <a:txBody>
                    <a:bodyPr/>
                    <a:lstStyle/>
                    <a:p>
                      <a:endParaRPr lang="en-US" sz="2800" dirty="0"/>
                    </a:p>
                  </a:txBody>
                  <a:tcPr/>
                </a:tc>
              </a:tr>
              <a:tr h="478367">
                <a:tc>
                  <a:txBody>
                    <a:bodyPr/>
                    <a:lstStyle/>
                    <a:p>
                      <a:r>
                        <a:rPr lang="en-US" sz="2800" dirty="0" smtClean="0"/>
                        <a:t>Content</a:t>
                      </a:r>
                      <a:r>
                        <a:rPr lang="en-US" sz="2800" baseline="0" dirty="0" smtClean="0"/>
                        <a:t> reviewers</a:t>
                      </a:r>
                      <a:endParaRPr lang="en-US" sz="2800" dirty="0"/>
                    </a:p>
                  </a:txBody>
                  <a:tcPr/>
                </a:tc>
                <a:tc>
                  <a:txBody>
                    <a:bodyPr/>
                    <a:lstStyle/>
                    <a:p>
                      <a:endParaRPr lang="en-US" sz="2800" dirty="0"/>
                    </a:p>
                  </a:txBody>
                  <a:tcPr/>
                </a:tc>
              </a:tr>
              <a:tr h="478367">
                <a:tc>
                  <a:txBody>
                    <a:bodyPr/>
                    <a:lstStyle/>
                    <a:p>
                      <a:r>
                        <a:rPr lang="en-US" sz="2800" dirty="0" smtClean="0"/>
                        <a:t>Trainers</a:t>
                      </a:r>
                      <a:endParaRPr lang="en-US" sz="2800" dirty="0"/>
                    </a:p>
                  </a:txBody>
                  <a:tcPr/>
                </a:tc>
                <a:tc>
                  <a:txBody>
                    <a:bodyPr/>
                    <a:lstStyle/>
                    <a:p>
                      <a:endParaRPr lang="en-US" sz="2800" dirty="0"/>
                    </a:p>
                  </a:txBody>
                  <a:tcPr/>
                </a:tc>
              </a:tr>
              <a:tr h="478367">
                <a:tc>
                  <a:txBody>
                    <a:bodyPr/>
                    <a:lstStyle/>
                    <a:p>
                      <a:r>
                        <a:rPr lang="en-US" sz="2800" dirty="0" smtClean="0"/>
                        <a:t>Human</a:t>
                      </a:r>
                      <a:r>
                        <a:rPr lang="en-US" sz="2800" baseline="0" dirty="0" smtClean="0"/>
                        <a:t> Resources</a:t>
                      </a:r>
                      <a:endParaRPr lang="en-US" sz="2800" dirty="0"/>
                    </a:p>
                  </a:txBody>
                  <a:tcPr/>
                </a:tc>
                <a:tc>
                  <a:txBody>
                    <a:bodyPr/>
                    <a:lstStyle/>
                    <a:p>
                      <a:endParaRPr lang="en-US" sz="2800" dirty="0"/>
                    </a:p>
                  </a:txBody>
                  <a:tcPr/>
                </a:tc>
              </a:tr>
              <a:tr h="478367">
                <a:tc>
                  <a:txBody>
                    <a:bodyPr/>
                    <a:lstStyle/>
                    <a:p>
                      <a:r>
                        <a:rPr lang="en-US" sz="2800" dirty="0" smtClean="0"/>
                        <a:t>Legal</a:t>
                      </a:r>
                      <a:endParaRPr lang="en-US" sz="2800" dirty="0"/>
                    </a:p>
                  </a:txBody>
                  <a:tcPr/>
                </a:tc>
                <a:tc>
                  <a:txBody>
                    <a:bodyPr/>
                    <a:lstStyle/>
                    <a:p>
                      <a:endParaRPr lang="en-US" sz="2800" dirty="0"/>
                    </a:p>
                  </a:txBody>
                  <a:tcPr/>
                </a:tc>
              </a:tr>
            </a:tbl>
          </a:graphicData>
        </a:graphic>
      </p:graphicFrame>
    </p:spTree>
    <p:extLst>
      <p:ext uri="{BB962C8B-B14F-4D97-AF65-F5344CB8AC3E}">
        <p14:creationId xmlns:p14="http://schemas.microsoft.com/office/powerpoint/2010/main" val="3765733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84237"/>
            <a:ext cx="8229600" cy="4525963"/>
          </a:xfrm>
        </p:spPr>
        <p:txBody>
          <a:bodyPr>
            <a:noAutofit/>
          </a:bodyPr>
          <a:lstStyle/>
          <a:p>
            <a:pPr marL="457200" indent="-457200">
              <a:buFont typeface="Courier New" panose="02070309020205020404" pitchFamily="49" charset="0"/>
              <a:buChar char="o"/>
            </a:pPr>
            <a:r>
              <a:rPr lang="en-US" sz="1800" b="1" dirty="0" err="1"/>
              <a:t>visionCMS</a:t>
            </a:r>
            <a:endParaRPr lang="en-US" sz="1800" b="1" dirty="0"/>
          </a:p>
          <a:p>
            <a:pPr marL="1200150" lvl="1" indent="-457200">
              <a:buFont typeface="Courier New" panose="02070309020205020404" pitchFamily="49" charset="0"/>
              <a:buChar char="o"/>
            </a:pPr>
            <a:r>
              <a:rPr lang="en-US" sz="1800" dirty="0"/>
              <a:t>A</a:t>
            </a:r>
            <a:r>
              <a:rPr lang="en-US" sz="1800" dirty="0" smtClean="0"/>
              <a:t>ll of our sites are Section 508 compliant on the frontend</a:t>
            </a:r>
          </a:p>
          <a:p>
            <a:pPr marL="1200150" lvl="1" indent="-457200">
              <a:buFont typeface="Courier New" panose="02070309020205020404" pitchFamily="49" charset="0"/>
              <a:buChar char="o"/>
            </a:pPr>
            <a:r>
              <a:rPr lang="en-US" sz="1800" dirty="0" smtClean="0"/>
              <a:t>We are making updates to CMS to become WCAG 2.0 compliant</a:t>
            </a:r>
          </a:p>
          <a:p>
            <a:pPr marL="457200" indent="-457200">
              <a:buFont typeface="Courier New" panose="02070309020205020404" pitchFamily="49" charset="0"/>
              <a:buChar char="o"/>
            </a:pPr>
            <a:r>
              <a:rPr lang="en-US" sz="1800" b="1" dirty="0"/>
              <a:t>Automated software</a:t>
            </a:r>
          </a:p>
          <a:p>
            <a:pPr marL="1200150" lvl="1" indent="-457200">
              <a:buFont typeface="Courier New" panose="02070309020205020404" pitchFamily="49" charset="0"/>
              <a:buChar char="o"/>
            </a:pPr>
            <a:r>
              <a:rPr lang="en-US" sz="1800" dirty="0" smtClean="0"/>
              <a:t>Use </a:t>
            </a:r>
            <a:r>
              <a:rPr lang="en-US" sz="1800" dirty="0" err="1" smtClean="0"/>
              <a:t>SortSite</a:t>
            </a:r>
            <a:r>
              <a:rPr lang="en-US" sz="1800" dirty="0" smtClean="0"/>
              <a:t> testing tool software to scan website before launch; any issues are fixed</a:t>
            </a:r>
          </a:p>
          <a:p>
            <a:pPr marL="457200" indent="-457200">
              <a:buFont typeface="Arial" panose="020B0604020202020204" pitchFamily="34" charset="0"/>
              <a:buChar char="•"/>
            </a:pPr>
            <a:r>
              <a:rPr lang="en-US" sz="1800" b="1" dirty="0"/>
              <a:t>Training</a:t>
            </a:r>
          </a:p>
          <a:p>
            <a:pPr marL="1200150" lvl="1" indent="-457200">
              <a:buFont typeface="Courier New" panose="02070309020205020404" pitchFamily="49" charset="0"/>
              <a:buChar char="o"/>
            </a:pPr>
            <a:r>
              <a:rPr lang="en-US" sz="1800" dirty="0"/>
              <a:t>P</a:t>
            </a:r>
            <a:r>
              <a:rPr lang="en-US" sz="1800" dirty="0" smtClean="0"/>
              <a:t>art of accessibility is creating accessible content</a:t>
            </a:r>
          </a:p>
          <a:p>
            <a:pPr marL="1200150" lvl="1" indent="-457200">
              <a:buFont typeface="Courier New" panose="02070309020205020404" pitchFamily="49" charset="0"/>
              <a:buChar char="o"/>
            </a:pPr>
            <a:r>
              <a:rPr lang="en-US" sz="1800" dirty="0" smtClean="0"/>
              <a:t>PMs and Joe touch briefly on tables and alt tags in training</a:t>
            </a:r>
          </a:p>
          <a:p>
            <a:pPr marL="457200" indent="-457200">
              <a:buFont typeface="Arial" panose="020B0604020202020204" pitchFamily="34" charset="0"/>
              <a:buChar char="•"/>
            </a:pPr>
            <a:r>
              <a:rPr lang="en-US" sz="1800" b="1" dirty="0" smtClean="0"/>
              <a:t>Checklist</a:t>
            </a:r>
          </a:p>
          <a:p>
            <a:pPr marL="1200150" lvl="1" indent="-457200">
              <a:buFont typeface="Courier New" panose="02070309020205020404" pitchFamily="49" charset="0"/>
              <a:buChar char="o"/>
            </a:pPr>
            <a:r>
              <a:rPr lang="en-US" sz="1800" dirty="0" smtClean="0"/>
              <a:t>Liam has started a quality control Section 508 compliance checklist </a:t>
            </a:r>
          </a:p>
          <a:p>
            <a:pPr marL="457200" indent="-457200">
              <a:buFont typeface="Courier New" panose="02070309020205020404" pitchFamily="49" charset="0"/>
              <a:buChar char="o"/>
            </a:pPr>
            <a:r>
              <a:rPr lang="en-US" sz="1800" b="1" dirty="0" smtClean="0"/>
              <a:t>Screen </a:t>
            </a:r>
            <a:r>
              <a:rPr lang="en-US" sz="1800" b="1" dirty="0"/>
              <a:t>reader emulator</a:t>
            </a:r>
          </a:p>
          <a:p>
            <a:pPr marL="1200150" lvl="1" indent="-457200">
              <a:buFont typeface="Courier New" panose="02070309020205020404" pitchFamily="49" charset="0"/>
              <a:buChar char="o"/>
            </a:pPr>
            <a:r>
              <a:rPr lang="en-US" sz="1800" dirty="0"/>
              <a:t>We have a screen reader emulator, but do not use it on a regular basis</a:t>
            </a:r>
          </a:p>
          <a:p>
            <a:pPr marL="457200" indent="-457200">
              <a:buFont typeface="Arial" panose="020B0604020202020204" pitchFamily="34" charset="0"/>
              <a:buChar char="•"/>
            </a:pPr>
            <a:r>
              <a:rPr lang="en-US" sz="1800" b="1" dirty="0"/>
              <a:t>Live </a:t>
            </a:r>
            <a:r>
              <a:rPr lang="en-US" sz="1800" b="1" dirty="0" smtClean="0"/>
              <a:t>accessibility testing</a:t>
            </a:r>
            <a:endParaRPr lang="en-US" sz="1800" b="1" dirty="0"/>
          </a:p>
          <a:p>
            <a:pPr marL="1200150" lvl="1" indent="-457200">
              <a:buFont typeface="Courier New" panose="02070309020205020404" pitchFamily="49" charset="0"/>
              <a:buChar char="o"/>
            </a:pPr>
            <a:r>
              <a:rPr lang="en-US" sz="1800" dirty="0"/>
              <a:t>We </a:t>
            </a:r>
            <a:r>
              <a:rPr lang="en-US" sz="1800" dirty="0" smtClean="0"/>
              <a:t>did live accessibility testing on one project</a:t>
            </a:r>
            <a:endParaRPr lang="en-US" sz="1800" dirty="0"/>
          </a:p>
        </p:txBody>
      </p:sp>
      <p:sp>
        <p:nvSpPr>
          <p:cNvPr id="4" name="Text Placeholder 3"/>
          <p:cNvSpPr>
            <a:spLocks noGrp="1"/>
          </p:cNvSpPr>
          <p:nvPr>
            <p:ph type="body" sz="quarter" idx="11"/>
          </p:nvPr>
        </p:nvSpPr>
        <p:spPr/>
        <p:txBody>
          <a:bodyPr/>
          <a:lstStyle/>
          <a:p>
            <a:r>
              <a:rPr lang="en-US" dirty="0" smtClean="0"/>
              <a:t>How Do We Test for Accessibility Today</a:t>
            </a:r>
            <a:endParaRPr lang="en-US" dirty="0"/>
          </a:p>
        </p:txBody>
      </p:sp>
      <p:sp>
        <p:nvSpPr>
          <p:cNvPr id="5" name="Slide Number Placeholder 4"/>
          <p:cNvSpPr>
            <a:spLocks noGrp="1"/>
          </p:cNvSpPr>
          <p:nvPr>
            <p:ph type="sldNum" sz="quarter" idx="14"/>
          </p:nvPr>
        </p:nvSpPr>
        <p:spPr/>
        <p:txBody>
          <a:bodyPr/>
          <a:lstStyle/>
          <a:p>
            <a:fld id="{BCCB0638-65B7-45EB-B5A9-C44FA6ED099C}" type="slidenum">
              <a:rPr lang="en-US" smtClean="0"/>
              <a:t>25</a:t>
            </a:fld>
            <a:endParaRPr lang="en-US"/>
          </a:p>
        </p:txBody>
      </p:sp>
    </p:spTree>
    <p:extLst>
      <p:ext uri="{BB962C8B-B14F-4D97-AF65-F5344CB8AC3E}">
        <p14:creationId xmlns:p14="http://schemas.microsoft.com/office/powerpoint/2010/main" val="1020312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Run an Accessibility Evaluation Tool</a:t>
            </a:r>
            <a:endParaRPr lang="en-US" dirty="0"/>
          </a:p>
        </p:txBody>
      </p:sp>
      <p:sp>
        <p:nvSpPr>
          <p:cNvPr id="5" name="Slide Number Placeholder 4"/>
          <p:cNvSpPr>
            <a:spLocks noGrp="1"/>
          </p:cNvSpPr>
          <p:nvPr>
            <p:ph type="sldNum" sz="quarter" idx="14"/>
          </p:nvPr>
        </p:nvSpPr>
        <p:spPr/>
        <p:txBody>
          <a:bodyPr/>
          <a:lstStyle/>
          <a:p>
            <a:fld id="{BCCB0638-65B7-45EB-B5A9-C44FA6ED099C}" type="slidenum">
              <a:rPr lang="en-US" smtClean="0"/>
              <a:t>26</a:t>
            </a:fld>
            <a:endParaRPr lang="en-US"/>
          </a:p>
        </p:txBody>
      </p:sp>
      <p:pic>
        <p:nvPicPr>
          <p:cNvPr id="6" name="Picture 5"/>
          <p:cNvPicPr>
            <a:picLocks noChangeAspect="1"/>
          </p:cNvPicPr>
          <p:nvPr/>
        </p:nvPicPr>
        <p:blipFill>
          <a:blip r:embed="rId2"/>
          <a:stretch>
            <a:fillRect/>
          </a:stretch>
        </p:blipFill>
        <p:spPr>
          <a:xfrm>
            <a:off x="381000" y="838200"/>
            <a:ext cx="8458200" cy="5444863"/>
          </a:xfrm>
          <a:prstGeom prst="rect">
            <a:avLst/>
          </a:prstGeom>
        </p:spPr>
      </p:pic>
      <p:sp>
        <p:nvSpPr>
          <p:cNvPr id="7" name="TextBox 6"/>
          <p:cNvSpPr txBox="1"/>
          <p:nvPr/>
        </p:nvSpPr>
        <p:spPr>
          <a:xfrm>
            <a:off x="381000" y="468868"/>
            <a:ext cx="8458200" cy="369332"/>
          </a:xfrm>
          <a:prstGeom prst="rect">
            <a:avLst/>
          </a:prstGeom>
          <a:noFill/>
        </p:spPr>
        <p:txBody>
          <a:bodyPr wrap="square" rtlCol="0">
            <a:spAutoFit/>
          </a:bodyPr>
          <a:lstStyle/>
          <a:p>
            <a:pPr algn="ctr"/>
            <a:r>
              <a:rPr lang="en-US" dirty="0">
                <a:hlinkClick r:id="rId3"/>
              </a:rPr>
              <a:t>http://wave.webaim.org</a:t>
            </a:r>
            <a:r>
              <a:rPr lang="en-US" dirty="0" smtClean="0">
                <a:hlinkClick r:id="rId3"/>
              </a:rPr>
              <a:t>/</a:t>
            </a:r>
            <a:r>
              <a:rPr lang="en-US" dirty="0" smtClean="0"/>
              <a:t> - or download Chrome extension </a:t>
            </a:r>
            <a:endParaRPr lang="en-US" dirty="0"/>
          </a:p>
        </p:txBody>
      </p:sp>
    </p:spTree>
    <p:extLst>
      <p:ext uri="{BB962C8B-B14F-4D97-AF65-F5344CB8AC3E}">
        <p14:creationId xmlns:p14="http://schemas.microsoft.com/office/powerpoint/2010/main" val="4009850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4525963"/>
          </a:xfrm>
        </p:spPr>
        <p:txBody>
          <a:bodyPr/>
          <a:lstStyle/>
          <a:p>
            <a:r>
              <a:rPr lang="en-US" dirty="0" smtClean="0"/>
              <a:t>Let’s look at a couple of websites:</a:t>
            </a:r>
          </a:p>
          <a:p>
            <a:pPr marL="457200" indent="-457200">
              <a:buFont typeface="Arial" panose="020B0604020202020204" pitchFamily="34" charset="0"/>
              <a:buChar char="•"/>
            </a:pPr>
            <a:r>
              <a:rPr lang="en-US" dirty="0" smtClean="0">
                <a:hlinkClick r:id="rId2"/>
              </a:rPr>
              <a:t>Monterey County</a:t>
            </a:r>
            <a:endParaRPr lang="en-US" dirty="0" smtClean="0"/>
          </a:p>
          <a:p>
            <a:pPr marL="457200" indent="-457200">
              <a:buFont typeface="Arial" panose="020B0604020202020204" pitchFamily="34" charset="0"/>
              <a:buChar char="•"/>
            </a:pPr>
            <a:r>
              <a:rPr lang="en-US" dirty="0" smtClean="0">
                <a:hlinkClick r:id="rId3"/>
              </a:rPr>
              <a:t>Santa Clara</a:t>
            </a:r>
            <a:endParaRPr lang="en-US" dirty="0" smtClean="0"/>
          </a:p>
          <a:p>
            <a:pPr marL="457200" indent="-457200">
              <a:buFont typeface="Arial" panose="020B0604020202020204" pitchFamily="34" charset="0"/>
              <a:buChar char="•"/>
            </a:pPr>
            <a:r>
              <a:rPr lang="en-US" dirty="0" smtClean="0">
                <a:hlinkClick r:id="rId4"/>
              </a:rPr>
              <a:t>North Port</a:t>
            </a:r>
            <a:endParaRPr lang="en-US" dirty="0" smtClean="0"/>
          </a:p>
          <a:p>
            <a:pPr marL="457200" indent="-457200">
              <a:buFont typeface="Arial" panose="020B0604020202020204" pitchFamily="34" charset="0"/>
              <a:buChar char="•"/>
            </a:pPr>
            <a:endParaRPr lang="en-US" dirty="0"/>
          </a:p>
        </p:txBody>
      </p:sp>
      <p:sp>
        <p:nvSpPr>
          <p:cNvPr id="4" name="Text Placeholder 3"/>
          <p:cNvSpPr>
            <a:spLocks noGrp="1"/>
          </p:cNvSpPr>
          <p:nvPr>
            <p:ph type="body" sz="quarter" idx="11"/>
          </p:nvPr>
        </p:nvSpPr>
        <p:spPr/>
        <p:txBody>
          <a:bodyPr/>
          <a:lstStyle/>
          <a:p>
            <a:r>
              <a:rPr lang="en-US" dirty="0" smtClean="0"/>
              <a:t>Pretend You Can’t Use a Mouse</a:t>
            </a:r>
          </a:p>
        </p:txBody>
      </p:sp>
      <p:sp>
        <p:nvSpPr>
          <p:cNvPr id="5" name="Slide Number Placeholder 4"/>
          <p:cNvSpPr>
            <a:spLocks noGrp="1"/>
          </p:cNvSpPr>
          <p:nvPr>
            <p:ph type="sldNum" sz="quarter" idx="14"/>
          </p:nvPr>
        </p:nvSpPr>
        <p:spPr/>
        <p:txBody>
          <a:bodyPr/>
          <a:lstStyle/>
          <a:p>
            <a:fld id="{BCCB0638-65B7-45EB-B5A9-C44FA6ED099C}" type="slidenum">
              <a:rPr lang="en-US" smtClean="0"/>
              <a:t>27</a:t>
            </a:fld>
            <a:endParaRPr lang="en-US"/>
          </a:p>
        </p:txBody>
      </p:sp>
    </p:spTree>
    <p:extLst>
      <p:ext uri="{BB962C8B-B14F-4D97-AF65-F5344CB8AC3E}">
        <p14:creationId xmlns:p14="http://schemas.microsoft.com/office/powerpoint/2010/main" val="7125620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1143000"/>
          </a:xfrm>
        </p:spPr>
        <p:txBody>
          <a:bodyPr>
            <a:normAutofit fontScale="90000"/>
          </a:bodyPr>
          <a:lstStyle/>
          <a:p>
            <a:r>
              <a:rPr lang="en-US" dirty="0" smtClean="0"/>
              <a:t>JAWS is leading screen reader software</a:t>
            </a:r>
            <a:br>
              <a:rPr lang="en-US" dirty="0" smtClean="0"/>
            </a:br>
            <a:r>
              <a:rPr lang="en-US" dirty="0" smtClean="0"/>
              <a:t/>
            </a:r>
            <a:br>
              <a:rPr lang="en-US" dirty="0" smtClean="0"/>
            </a:br>
            <a:r>
              <a:rPr lang="en-US" dirty="0" smtClean="0"/>
              <a:t>Let’s see how it works…</a:t>
            </a:r>
            <a:endParaRPr lang="en-US" dirty="0"/>
          </a:p>
        </p:txBody>
      </p:sp>
      <p:sp>
        <p:nvSpPr>
          <p:cNvPr id="4" name="Text Placeholder 3"/>
          <p:cNvSpPr>
            <a:spLocks noGrp="1"/>
          </p:cNvSpPr>
          <p:nvPr>
            <p:ph type="body" sz="quarter" idx="11"/>
          </p:nvPr>
        </p:nvSpPr>
        <p:spPr/>
        <p:txBody>
          <a:bodyPr/>
          <a:lstStyle/>
          <a:p>
            <a:r>
              <a:rPr lang="en-US" dirty="0" smtClean="0"/>
              <a:t>How Does Screen Reader Work?</a:t>
            </a:r>
            <a:endParaRPr lang="en-US" dirty="0"/>
          </a:p>
        </p:txBody>
      </p:sp>
      <p:sp>
        <p:nvSpPr>
          <p:cNvPr id="5" name="Slide Number Placeholder 4"/>
          <p:cNvSpPr>
            <a:spLocks noGrp="1"/>
          </p:cNvSpPr>
          <p:nvPr>
            <p:ph type="sldNum" sz="quarter" idx="14"/>
          </p:nvPr>
        </p:nvSpPr>
        <p:spPr/>
        <p:txBody>
          <a:bodyPr/>
          <a:lstStyle/>
          <a:p>
            <a:fld id="{BCCB0638-65B7-45EB-B5A9-C44FA6ED099C}" type="slidenum">
              <a:rPr lang="en-US" smtClean="0"/>
              <a:t>28</a:t>
            </a:fld>
            <a:endParaRPr lang="en-US"/>
          </a:p>
        </p:txBody>
      </p:sp>
      <p:pic>
        <p:nvPicPr>
          <p:cNvPr id="1030" name="Picture 6" descr="http://www.karishmaenterprises.com/tn_Jaw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524" y="2035174"/>
            <a:ext cx="3152676" cy="2460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2781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31837"/>
            <a:ext cx="8229600" cy="4525963"/>
          </a:xfrm>
        </p:spPr>
        <p:txBody>
          <a:bodyPr>
            <a:normAutofit/>
          </a:bodyPr>
          <a:lstStyle/>
          <a:p>
            <a:pPr algn="ctr"/>
            <a:r>
              <a:rPr lang="en-US" sz="2800" b="1" dirty="0" smtClean="0">
                <a:solidFill>
                  <a:srgbClr val="6294B0"/>
                </a:solidFill>
              </a:rPr>
              <a:t>From Vision Internet Proposal</a:t>
            </a:r>
          </a:p>
          <a:p>
            <a:pPr algn="ctr"/>
            <a:r>
              <a:rPr lang="en-US" sz="2800" b="1" dirty="0" smtClean="0">
                <a:solidFill>
                  <a:srgbClr val="6294B0"/>
                </a:solidFill>
              </a:rPr>
              <a:t>Disability </a:t>
            </a:r>
            <a:r>
              <a:rPr lang="en-US" sz="2800" b="1" dirty="0">
                <a:solidFill>
                  <a:srgbClr val="6294B0"/>
                </a:solidFill>
              </a:rPr>
              <a:t>Accessibility </a:t>
            </a:r>
            <a:endParaRPr lang="en-US" sz="2800" b="1" dirty="0" smtClean="0">
              <a:solidFill>
                <a:srgbClr val="6294B0"/>
              </a:solidFill>
            </a:endParaRPr>
          </a:p>
          <a:p>
            <a:pPr lvl="0" algn="just" eaLnBrk="0" fontAlgn="base" hangingPunct="0">
              <a:spcBef>
                <a:spcPct val="0"/>
              </a:spcBef>
              <a:spcAft>
                <a:spcPct val="0"/>
              </a:spcAft>
            </a:pPr>
            <a:endParaRPr lang="en-US" altLang="en-US" sz="700" dirty="0" smtClean="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1800" dirty="0" smtClean="0">
                <a:ea typeface="Times New Roman" panose="02020603050405020304" pitchFamily="18" charset="0"/>
                <a:cs typeface="Times New Roman" panose="02020603050405020304" pitchFamily="18" charset="0"/>
              </a:rPr>
              <a:t>Although </a:t>
            </a:r>
            <a:r>
              <a:rPr lang="en-US" altLang="en-US" sz="1800" dirty="0">
                <a:ea typeface="Times New Roman" panose="02020603050405020304" pitchFamily="18" charset="0"/>
                <a:cs typeface="Times New Roman" panose="02020603050405020304" pitchFamily="18" charset="0"/>
              </a:rPr>
              <a:t>the language of the ADA does not explicitly mention website accessibility, the Department of Justice has issued guidance on the ADA as applied to the websites of public entities. We are capable of fully complying with Section 508 and WCAG 2.0.</a:t>
            </a:r>
            <a:r>
              <a:rPr lang="en-US" sz="1800" dirty="0" smtClean="0"/>
              <a:t> </a:t>
            </a:r>
          </a:p>
          <a:p>
            <a:pPr lvl="0" algn="just" eaLnBrk="0" fontAlgn="base" hangingPunct="0">
              <a:spcBef>
                <a:spcPct val="0"/>
              </a:spcBef>
              <a:spcAft>
                <a:spcPct val="0"/>
              </a:spcAft>
            </a:pPr>
            <a:endParaRPr lang="en-US" sz="1800" dirty="0" smtClean="0"/>
          </a:p>
          <a:p>
            <a:pPr algn="ctr"/>
            <a:r>
              <a:rPr lang="en-US" sz="2800" b="1" dirty="0">
                <a:solidFill>
                  <a:srgbClr val="6294B0"/>
                </a:solidFill>
              </a:rPr>
              <a:t>Website</a:t>
            </a:r>
          </a:p>
          <a:p>
            <a:r>
              <a:rPr lang="en-US" sz="1800" dirty="0" smtClean="0"/>
              <a:t>Currently, we don’t say anything about accessibility on our website</a:t>
            </a:r>
          </a:p>
          <a:p>
            <a:endParaRPr lang="en-US" sz="1800" dirty="0"/>
          </a:p>
        </p:txBody>
      </p:sp>
      <p:sp>
        <p:nvSpPr>
          <p:cNvPr id="4" name="Text Placeholder 3"/>
          <p:cNvSpPr>
            <a:spLocks noGrp="1"/>
          </p:cNvSpPr>
          <p:nvPr>
            <p:ph type="body" sz="quarter" idx="11"/>
          </p:nvPr>
        </p:nvSpPr>
        <p:spPr/>
        <p:txBody>
          <a:bodyPr/>
          <a:lstStyle/>
          <a:p>
            <a:r>
              <a:rPr lang="en-US" dirty="0" smtClean="0"/>
              <a:t>What Do We Say About Accessibility</a:t>
            </a:r>
            <a:endParaRPr lang="en-US" dirty="0"/>
          </a:p>
        </p:txBody>
      </p:sp>
      <p:sp>
        <p:nvSpPr>
          <p:cNvPr id="5" name="Slide Number Placeholder 4"/>
          <p:cNvSpPr>
            <a:spLocks noGrp="1"/>
          </p:cNvSpPr>
          <p:nvPr>
            <p:ph type="sldNum" sz="quarter" idx="14"/>
          </p:nvPr>
        </p:nvSpPr>
        <p:spPr/>
        <p:txBody>
          <a:bodyPr/>
          <a:lstStyle/>
          <a:p>
            <a:fld id="{BCCB0638-65B7-45EB-B5A9-C44FA6ED099C}" type="slidenum">
              <a:rPr lang="en-US" smtClean="0"/>
              <a:t>29</a:t>
            </a:fld>
            <a:endParaRPr lang="en-US"/>
          </a:p>
        </p:txBody>
      </p:sp>
    </p:spTree>
    <p:extLst>
      <p:ext uri="{BB962C8B-B14F-4D97-AF65-F5344CB8AC3E}">
        <p14:creationId xmlns:p14="http://schemas.microsoft.com/office/powerpoint/2010/main" val="3177739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9615" y="990600"/>
            <a:ext cx="8229600" cy="4525963"/>
          </a:xfrm>
        </p:spPr>
        <p:txBody>
          <a:bodyPr>
            <a:noAutofit/>
          </a:bodyPr>
          <a:lstStyle/>
          <a:p>
            <a:r>
              <a:rPr lang="en-US" sz="3600" dirty="0" smtClean="0"/>
              <a:t>Accessibility is:</a:t>
            </a:r>
          </a:p>
          <a:p>
            <a:pPr marL="514350" indent="-514350">
              <a:buFont typeface="+mj-lt"/>
              <a:buAutoNum type="alphaLcParenR"/>
            </a:pPr>
            <a:r>
              <a:rPr lang="en-US" sz="3600" dirty="0" smtClean="0"/>
              <a:t>good design</a:t>
            </a:r>
          </a:p>
          <a:p>
            <a:pPr marL="514350" indent="-514350">
              <a:buFont typeface="+mj-lt"/>
              <a:buAutoNum type="alphaLcParenR"/>
            </a:pPr>
            <a:r>
              <a:rPr lang="en-US" sz="3600" dirty="0"/>
              <a:t>s</a:t>
            </a:r>
            <a:r>
              <a:rPr lang="en-US" sz="3600" dirty="0" smtClean="0"/>
              <a:t>implicity</a:t>
            </a:r>
          </a:p>
          <a:p>
            <a:pPr marL="514350" indent="-514350">
              <a:buFont typeface="+mj-lt"/>
              <a:buAutoNum type="alphaLcParenR"/>
            </a:pPr>
            <a:r>
              <a:rPr lang="en-US" sz="3600" dirty="0"/>
              <a:t>e</a:t>
            </a:r>
            <a:r>
              <a:rPr lang="en-US" sz="3600" dirty="0" smtClean="0"/>
              <a:t>mpathy for others</a:t>
            </a:r>
          </a:p>
          <a:p>
            <a:pPr marL="514350" indent="-514350">
              <a:buFont typeface="+mj-lt"/>
              <a:buAutoNum type="alphaLcParenR"/>
            </a:pPr>
            <a:r>
              <a:rPr lang="en-US" sz="3600" dirty="0"/>
              <a:t>u</a:t>
            </a:r>
            <a:r>
              <a:rPr lang="en-US" sz="3600" dirty="0" smtClean="0"/>
              <a:t>sability</a:t>
            </a:r>
          </a:p>
          <a:p>
            <a:pPr marL="514350" indent="-514350">
              <a:buFont typeface="+mj-lt"/>
              <a:buAutoNum type="alphaLcParenR"/>
            </a:pPr>
            <a:r>
              <a:rPr lang="en-US" sz="3600" dirty="0"/>
              <a:t>the </a:t>
            </a:r>
            <a:r>
              <a:rPr lang="en-US" sz="3600" dirty="0" smtClean="0"/>
              <a:t>law</a:t>
            </a:r>
          </a:p>
          <a:p>
            <a:pPr marL="514350" indent="-514350">
              <a:buFont typeface="+mj-lt"/>
              <a:buAutoNum type="alphaLcParenR"/>
            </a:pPr>
            <a:r>
              <a:rPr lang="en-US" sz="3600" dirty="0" smtClean="0"/>
              <a:t>a headache </a:t>
            </a:r>
            <a:endParaRPr lang="en-US" sz="3600" dirty="0"/>
          </a:p>
        </p:txBody>
      </p:sp>
      <p:sp>
        <p:nvSpPr>
          <p:cNvPr id="4" name="Text Placeholder 3"/>
          <p:cNvSpPr>
            <a:spLocks noGrp="1"/>
          </p:cNvSpPr>
          <p:nvPr>
            <p:ph type="body" sz="quarter" idx="11"/>
          </p:nvPr>
        </p:nvSpPr>
        <p:spPr/>
        <p:txBody>
          <a:bodyPr/>
          <a:lstStyle/>
          <a:p>
            <a:r>
              <a:rPr lang="en-US" dirty="0" smtClean="0"/>
              <a:t>What is Accessibility?</a:t>
            </a:r>
            <a:endParaRPr lang="en-US" dirty="0"/>
          </a:p>
        </p:txBody>
      </p:sp>
      <p:sp>
        <p:nvSpPr>
          <p:cNvPr id="5" name="Slide Number Placeholder 4"/>
          <p:cNvSpPr>
            <a:spLocks noGrp="1"/>
          </p:cNvSpPr>
          <p:nvPr>
            <p:ph type="sldNum" sz="quarter" idx="14"/>
          </p:nvPr>
        </p:nvSpPr>
        <p:spPr/>
        <p:txBody>
          <a:bodyPr/>
          <a:lstStyle/>
          <a:p>
            <a:fld id="{BCCB0638-65B7-45EB-B5A9-C44FA6ED099C}" type="slidenum">
              <a:rPr lang="en-US" smtClean="0"/>
              <a:t>3</a:t>
            </a:fld>
            <a:endParaRPr lang="en-US"/>
          </a:p>
        </p:txBody>
      </p:sp>
    </p:spTree>
    <p:extLst>
      <p:ext uri="{BB962C8B-B14F-4D97-AF65-F5344CB8AC3E}">
        <p14:creationId xmlns:p14="http://schemas.microsoft.com/office/powerpoint/2010/main" val="13939097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364163"/>
          </a:xfrm>
        </p:spPr>
        <p:txBody>
          <a:bodyPr>
            <a:normAutofit fontScale="92500" lnSpcReduction="20000"/>
          </a:bodyPr>
          <a:lstStyle/>
          <a:p>
            <a:pPr marL="342900" indent="-342900">
              <a:buFont typeface="Arial" panose="020B0604020202020204" pitchFamily="34" charset="0"/>
              <a:buChar char="•"/>
            </a:pPr>
            <a:r>
              <a:rPr lang="en-US" sz="2000" dirty="0" smtClean="0"/>
              <a:t>Vision Internet blog</a:t>
            </a:r>
          </a:p>
          <a:p>
            <a:pPr marL="1085850" lvl="1" indent="-342900">
              <a:buFont typeface="Arial" panose="020B0604020202020204" pitchFamily="34" charset="0"/>
              <a:buChar char="•"/>
            </a:pPr>
            <a:r>
              <a:rPr lang="en-US" sz="1600" dirty="0" smtClean="0">
                <a:hlinkClick r:id="rId2"/>
              </a:rPr>
              <a:t>Introduction to Accessibility</a:t>
            </a:r>
            <a:endParaRPr lang="en-US" sz="1600" dirty="0" smtClean="0"/>
          </a:p>
          <a:p>
            <a:pPr marL="1085850" lvl="1" indent="-342900">
              <a:buFont typeface="Arial" panose="020B0604020202020204" pitchFamily="34" charset="0"/>
              <a:buChar char="•"/>
            </a:pPr>
            <a:r>
              <a:rPr lang="en-US" sz="1600" dirty="0" smtClean="0">
                <a:hlinkClick r:id="rId3"/>
              </a:rPr>
              <a:t>Why You Should Be Serious About Web Accessibility</a:t>
            </a:r>
            <a:endParaRPr lang="en-US" sz="1600" dirty="0" smtClean="0"/>
          </a:p>
          <a:p>
            <a:pPr marL="342900" indent="-342900">
              <a:buFont typeface="Arial" panose="020B0604020202020204" pitchFamily="34" charset="0"/>
              <a:buChar char="•"/>
            </a:pPr>
            <a:r>
              <a:rPr lang="en-US" sz="2000" dirty="0" smtClean="0"/>
              <a:t>ADA Guidelines</a:t>
            </a:r>
          </a:p>
          <a:p>
            <a:pPr marL="1085850" lvl="1" indent="-342900">
              <a:buFont typeface="Arial" panose="020B0604020202020204" pitchFamily="34" charset="0"/>
              <a:buChar char="•"/>
            </a:pPr>
            <a:r>
              <a:rPr lang="en-US" sz="1600" dirty="0">
                <a:hlinkClick r:id="rId4"/>
              </a:rPr>
              <a:t>http://</a:t>
            </a:r>
            <a:r>
              <a:rPr lang="en-US" sz="1600" dirty="0" smtClean="0">
                <a:hlinkClick r:id="rId4"/>
              </a:rPr>
              <a:t>www.ada.gov/websites2.htm</a:t>
            </a:r>
            <a:endParaRPr lang="en-US" sz="1600" dirty="0" smtClean="0"/>
          </a:p>
          <a:p>
            <a:pPr marL="342900" indent="-342900">
              <a:buFont typeface="Arial" panose="020B0604020202020204" pitchFamily="34" charset="0"/>
              <a:buChar char="•"/>
            </a:pPr>
            <a:r>
              <a:rPr lang="en-US" sz="2000" dirty="0" smtClean="0"/>
              <a:t>Section 508</a:t>
            </a:r>
          </a:p>
          <a:p>
            <a:pPr marL="1085850" lvl="1" indent="-342900">
              <a:buFont typeface="Arial" panose="020B0604020202020204" pitchFamily="34" charset="0"/>
              <a:buChar char="•"/>
            </a:pPr>
            <a:r>
              <a:rPr lang="en-US" sz="1600" dirty="0" smtClean="0">
                <a:hlinkClick r:id="rId5"/>
              </a:rPr>
              <a:t>www.section508.gov</a:t>
            </a:r>
            <a:r>
              <a:rPr lang="en-US" sz="1600" dirty="0" smtClean="0"/>
              <a:t> </a:t>
            </a:r>
          </a:p>
          <a:p>
            <a:pPr marL="342900" indent="-342900">
              <a:buFont typeface="Arial" panose="020B0604020202020204" pitchFamily="34" charset="0"/>
              <a:buChar char="•"/>
            </a:pPr>
            <a:r>
              <a:rPr lang="en-US" sz="2000" dirty="0" smtClean="0"/>
              <a:t>W3C Accessibility Resources</a:t>
            </a:r>
          </a:p>
          <a:p>
            <a:pPr marL="1085850" lvl="1" indent="-342900">
              <a:buFont typeface="Arial" panose="020B0604020202020204" pitchFamily="34" charset="0"/>
              <a:buChar char="•"/>
            </a:pPr>
            <a:r>
              <a:rPr lang="en-US" sz="1600" dirty="0">
                <a:hlinkClick r:id="rId6"/>
              </a:rPr>
              <a:t>http://</a:t>
            </a:r>
            <a:r>
              <a:rPr lang="en-US" sz="1600" dirty="0" smtClean="0">
                <a:hlinkClick r:id="rId6"/>
              </a:rPr>
              <a:t>www.w3.org/standards/webdesign/accessibility</a:t>
            </a:r>
            <a:r>
              <a:rPr lang="en-US" sz="1600" dirty="0" smtClean="0"/>
              <a:t> </a:t>
            </a:r>
            <a:endParaRPr lang="en-US" sz="1600" dirty="0"/>
          </a:p>
          <a:p>
            <a:pPr marL="342900" indent="-342900">
              <a:buFont typeface="Arial" panose="020B0604020202020204" pitchFamily="34" charset="0"/>
              <a:buChar char="•"/>
            </a:pPr>
            <a:r>
              <a:rPr lang="en-US" sz="2000" dirty="0" smtClean="0"/>
              <a:t>WCAG 2.0</a:t>
            </a:r>
          </a:p>
          <a:p>
            <a:pPr marL="1085850" lvl="1" indent="-342900">
              <a:buFont typeface="Arial" panose="020B0604020202020204" pitchFamily="34" charset="0"/>
              <a:buChar char="•"/>
            </a:pPr>
            <a:r>
              <a:rPr lang="en-US" sz="1600" dirty="0" smtClean="0">
                <a:hlinkClick r:id="rId7"/>
              </a:rPr>
              <a:t>www.w3.org/TR/WCAG20/</a:t>
            </a:r>
            <a:endParaRPr lang="en-US" sz="1600" dirty="0" smtClean="0"/>
          </a:p>
          <a:p>
            <a:pPr marL="342900" indent="-342900">
              <a:buFont typeface="Arial" panose="020B0604020202020204" pitchFamily="34" charset="0"/>
              <a:buChar char="•"/>
            </a:pPr>
            <a:r>
              <a:rPr lang="en-US" sz="2000" dirty="0"/>
              <a:t>Citizens </a:t>
            </a:r>
            <a:r>
              <a:rPr lang="en-US" sz="2000" dirty="0" smtClean="0"/>
              <a:t>Online</a:t>
            </a:r>
          </a:p>
          <a:p>
            <a:pPr marL="1085850" lvl="1" indent="-342900">
              <a:buFont typeface="Arial" panose="020B0604020202020204" pitchFamily="34" charset="0"/>
              <a:buChar char="•"/>
            </a:pPr>
            <a:r>
              <a:rPr lang="en-US" sz="1600" dirty="0" smtClean="0">
                <a:hlinkClick r:id="rId8"/>
              </a:rPr>
              <a:t>www.citizensonline.org.uk</a:t>
            </a:r>
            <a:endParaRPr lang="en-US" sz="1600" dirty="0" smtClean="0"/>
          </a:p>
          <a:p>
            <a:pPr marL="342900" indent="-342900">
              <a:buFont typeface="Arial" panose="020B0604020202020204" pitchFamily="34" charset="0"/>
              <a:buChar char="•"/>
            </a:pPr>
            <a:r>
              <a:rPr lang="en-US" sz="2000" dirty="0" err="1" smtClean="0"/>
              <a:t>WebAIM</a:t>
            </a:r>
            <a:endParaRPr lang="en-US" sz="2000" dirty="0" smtClean="0"/>
          </a:p>
          <a:p>
            <a:pPr marL="1085850" lvl="1" indent="-342900">
              <a:buFont typeface="Arial" panose="020B0604020202020204" pitchFamily="34" charset="0"/>
              <a:buChar char="•"/>
            </a:pPr>
            <a:r>
              <a:rPr lang="en-US" sz="1600" dirty="0">
                <a:hlinkClick r:id="rId9"/>
              </a:rPr>
              <a:t>http://webaim.org/resources</a:t>
            </a:r>
            <a:r>
              <a:rPr lang="en-US" sz="1600" dirty="0" smtClean="0">
                <a:hlinkClick r:id="rId9"/>
              </a:rPr>
              <a:t>/</a:t>
            </a:r>
            <a:r>
              <a:rPr lang="en-US" sz="1600" dirty="0" smtClean="0"/>
              <a:t> </a:t>
            </a:r>
            <a:endParaRPr lang="en-US" sz="1600" dirty="0"/>
          </a:p>
          <a:p>
            <a:pPr marL="342900" indent="-342900">
              <a:buFont typeface="Arial" panose="020B0604020202020204" pitchFamily="34" charset="0"/>
              <a:buChar char="•"/>
            </a:pPr>
            <a:r>
              <a:rPr lang="en-US" sz="2000" dirty="0" smtClean="0"/>
              <a:t>Cornell Accessibility Resources</a:t>
            </a:r>
          </a:p>
          <a:p>
            <a:pPr marL="1085850" lvl="1" indent="-342900">
              <a:buFont typeface="Arial" panose="020B0604020202020204" pitchFamily="34" charset="0"/>
              <a:buChar char="•"/>
            </a:pPr>
            <a:r>
              <a:rPr lang="en-US" sz="1600" dirty="0" smtClean="0"/>
              <a:t> </a:t>
            </a:r>
            <a:r>
              <a:rPr lang="en-US" sz="1600" dirty="0">
                <a:hlinkClick r:id="rId10"/>
              </a:rPr>
              <a:t>http://www.it.cornell.edu/policies/accessibility/primer/wa1_intro.cfm</a:t>
            </a:r>
            <a:r>
              <a:rPr lang="en-US" sz="1600" dirty="0" smtClean="0"/>
              <a:t> </a:t>
            </a:r>
            <a:endParaRPr lang="en-US" sz="1600" dirty="0"/>
          </a:p>
          <a:p>
            <a:pPr marL="342900" indent="-342900">
              <a:buFont typeface="Arial" panose="020B0604020202020204" pitchFamily="34" charset="0"/>
              <a:buChar char="•"/>
            </a:pPr>
            <a:r>
              <a:rPr lang="en-US" sz="2000" dirty="0" smtClean="0"/>
              <a:t>18F – U.S. Government Design Agency</a:t>
            </a:r>
          </a:p>
          <a:p>
            <a:pPr marL="1085850" lvl="1" indent="-342900">
              <a:buFont typeface="Arial" panose="020B0604020202020204" pitchFamily="34" charset="0"/>
              <a:buChar char="•"/>
            </a:pPr>
            <a:r>
              <a:rPr lang="en-US" sz="1600" dirty="0" smtClean="0">
                <a:hlinkClick r:id="rId11"/>
              </a:rPr>
              <a:t>https</a:t>
            </a:r>
            <a:r>
              <a:rPr lang="en-US" sz="1600" dirty="0">
                <a:hlinkClick r:id="rId11"/>
              </a:rPr>
              <a:t>://pages.18f.gov/accessibility/checklist/</a:t>
            </a:r>
            <a:r>
              <a:rPr lang="en-US" sz="1600" dirty="0"/>
              <a:t> </a:t>
            </a:r>
            <a:endParaRPr lang="en-US" dirty="0" smtClean="0"/>
          </a:p>
          <a:p>
            <a:endParaRPr lang="en-US" dirty="0"/>
          </a:p>
        </p:txBody>
      </p:sp>
      <p:sp>
        <p:nvSpPr>
          <p:cNvPr id="4" name="Text Placeholder 3"/>
          <p:cNvSpPr>
            <a:spLocks noGrp="1"/>
          </p:cNvSpPr>
          <p:nvPr>
            <p:ph type="body" sz="quarter" idx="11"/>
          </p:nvPr>
        </p:nvSpPr>
        <p:spPr/>
        <p:txBody>
          <a:bodyPr/>
          <a:lstStyle/>
          <a:p>
            <a:r>
              <a:rPr lang="en-US" dirty="0" smtClean="0"/>
              <a:t>Resources</a:t>
            </a:r>
            <a:endParaRPr lang="en-US" dirty="0"/>
          </a:p>
        </p:txBody>
      </p:sp>
      <p:sp>
        <p:nvSpPr>
          <p:cNvPr id="5" name="Slide Number Placeholder 4"/>
          <p:cNvSpPr>
            <a:spLocks noGrp="1"/>
          </p:cNvSpPr>
          <p:nvPr>
            <p:ph type="sldNum" sz="quarter" idx="14"/>
          </p:nvPr>
        </p:nvSpPr>
        <p:spPr/>
        <p:txBody>
          <a:bodyPr/>
          <a:lstStyle/>
          <a:p>
            <a:fld id="{BCCB0638-65B7-45EB-B5A9-C44FA6ED099C}" type="slidenum">
              <a:rPr lang="en-US" smtClean="0"/>
              <a:t>30</a:t>
            </a:fld>
            <a:endParaRPr lang="en-US"/>
          </a:p>
        </p:txBody>
      </p:sp>
    </p:spTree>
    <p:extLst>
      <p:ext uri="{BB962C8B-B14F-4D97-AF65-F5344CB8AC3E}">
        <p14:creationId xmlns:p14="http://schemas.microsoft.com/office/powerpoint/2010/main" val="17655641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55637"/>
            <a:ext cx="8229600" cy="4525963"/>
          </a:xfrm>
        </p:spPr>
        <p:txBody>
          <a:bodyPr/>
          <a:lstStyle/>
          <a:p>
            <a:pPr marL="457200" indent="-457200">
              <a:buFont typeface="Arial" panose="020B0604020202020204" pitchFamily="34" charset="0"/>
              <a:buChar char="•"/>
            </a:pPr>
            <a:r>
              <a:rPr lang="en-US" dirty="0" smtClean="0"/>
              <a:t>Open an accessibility dialogue</a:t>
            </a:r>
          </a:p>
          <a:p>
            <a:pPr marL="457200" indent="-457200">
              <a:buFont typeface="Arial" panose="020B0604020202020204" pitchFamily="34" charset="0"/>
              <a:buChar char="•"/>
            </a:pPr>
            <a:r>
              <a:rPr lang="en-US" dirty="0" smtClean="0"/>
              <a:t>Check out accessibility resources</a:t>
            </a:r>
          </a:p>
          <a:p>
            <a:pPr marL="457200" indent="-457200">
              <a:buFont typeface="Arial" panose="020B0604020202020204" pitchFamily="34" charset="0"/>
              <a:buChar char="•"/>
            </a:pPr>
            <a:r>
              <a:rPr lang="en-US" dirty="0" smtClean="0"/>
              <a:t>Try to navigate a website without a mouse</a:t>
            </a:r>
          </a:p>
          <a:p>
            <a:pPr marL="457200" indent="-457200">
              <a:buFont typeface="Arial" panose="020B0604020202020204" pitchFamily="34" charset="0"/>
              <a:buChar char="•"/>
            </a:pPr>
            <a:r>
              <a:rPr lang="en-US" dirty="0" smtClean="0"/>
              <a:t>Analyze a website with accessibility tool</a:t>
            </a:r>
          </a:p>
          <a:p>
            <a:pPr marL="457200" indent="-457200">
              <a:buFont typeface="Arial" panose="020B0604020202020204" pitchFamily="34" charset="0"/>
              <a:buChar char="•"/>
            </a:pPr>
            <a:r>
              <a:rPr lang="en-US" dirty="0" smtClean="0"/>
              <a:t>Share your knowledge with others</a:t>
            </a:r>
            <a:endParaRPr lang="en-US" dirty="0"/>
          </a:p>
        </p:txBody>
      </p:sp>
      <p:sp>
        <p:nvSpPr>
          <p:cNvPr id="4" name="Text Placeholder 3"/>
          <p:cNvSpPr>
            <a:spLocks noGrp="1"/>
          </p:cNvSpPr>
          <p:nvPr>
            <p:ph type="body" sz="quarter" idx="11"/>
          </p:nvPr>
        </p:nvSpPr>
        <p:spPr/>
        <p:txBody>
          <a:bodyPr/>
          <a:lstStyle/>
          <a:p>
            <a:r>
              <a:rPr lang="en-US" dirty="0" smtClean="0"/>
              <a:t>What Can I Do?</a:t>
            </a:r>
            <a:endParaRPr lang="en-US" dirty="0"/>
          </a:p>
        </p:txBody>
      </p:sp>
      <p:sp>
        <p:nvSpPr>
          <p:cNvPr id="5" name="Slide Number Placeholder 4"/>
          <p:cNvSpPr>
            <a:spLocks noGrp="1"/>
          </p:cNvSpPr>
          <p:nvPr>
            <p:ph type="sldNum" sz="quarter" idx="14"/>
          </p:nvPr>
        </p:nvSpPr>
        <p:spPr/>
        <p:txBody>
          <a:bodyPr/>
          <a:lstStyle/>
          <a:p>
            <a:fld id="{BCCB0638-65B7-45EB-B5A9-C44FA6ED099C}" type="slidenum">
              <a:rPr lang="en-US" smtClean="0"/>
              <a:t>31</a:t>
            </a:fld>
            <a:endParaRPr lang="en-US"/>
          </a:p>
        </p:txBody>
      </p:sp>
    </p:spTree>
    <p:extLst>
      <p:ext uri="{BB962C8B-B14F-4D97-AF65-F5344CB8AC3E}">
        <p14:creationId xmlns:p14="http://schemas.microsoft.com/office/powerpoint/2010/main" val="30779053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594350"/>
          </a:xfrm>
        </p:spPr>
        <p:txBody>
          <a:bodyPr>
            <a:normAutofit lnSpcReduction="10000"/>
          </a:bodyPr>
          <a:lstStyle/>
          <a:p>
            <a:pPr marL="457200" indent="-457200">
              <a:buFont typeface="Arial" panose="020B0604020202020204" pitchFamily="34" charset="0"/>
              <a:buChar char="•"/>
            </a:pPr>
            <a:r>
              <a:rPr lang="en-US" dirty="0" smtClean="0"/>
              <a:t>What does WCAG stand for?</a:t>
            </a:r>
          </a:p>
          <a:p>
            <a:pPr marL="1200150" lvl="1" indent="-457200">
              <a:buFont typeface="Arial" panose="020B0604020202020204" pitchFamily="34" charset="0"/>
              <a:buChar char="•"/>
            </a:pPr>
            <a:r>
              <a:rPr lang="en-US" dirty="0" smtClean="0">
                <a:solidFill>
                  <a:srgbClr val="FF0000"/>
                </a:solidFill>
              </a:rPr>
              <a:t>Web Content Accessibility Guidelines</a:t>
            </a:r>
          </a:p>
          <a:p>
            <a:pPr marL="457200" indent="-457200">
              <a:buFont typeface="Arial" panose="020B0604020202020204" pitchFamily="34" charset="0"/>
              <a:buChar char="•"/>
            </a:pPr>
            <a:r>
              <a:rPr lang="en-US" dirty="0" smtClean="0"/>
              <a:t>What accessibility guidelines are most important?</a:t>
            </a:r>
          </a:p>
          <a:p>
            <a:pPr marL="1200150" lvl="1" indent="-457200">
              <a:buFont typeface="Arial" panose="020B0604020202020204" pitchFamily="34" charset="0"/>
              <a:buChar char="•"/>
            </a:pPr>
            <a:r>
              <a:rPr lang="en-US" dirty="0" smtClean="0">
                <a:solidFill>
                  <a:srgbClr val="FF0000"/>
                </a:solidFill>
              </a:rPr>
              <a:t>WCAG 2.0 (and Section 508)</a:t>
            </a:r>
          </a:p>
          <a:p>
            <a:pPr marL="457200" indent="-457200">
              <a:buFont typeface="Arial" panose="020B0604020202020204" pitchFamily="34" charset="0"/>
              <a:buChar char="•"/>
            </a:pPr>
            <a:r>
              <a:rPr lang="en-US" dirty="0" smtClean="0"/>
              <a:t>What acronym can help you remember the WCAG 2.0 Guidelines?</a:t>
            </a:r>
          </a:p>
          <a:p>
            <a:pPr marL="1200150" lvl="1" indent="-457200">
              <a:buFont typeface="Arial" panose="020B0604020202020204" pitchFamily="34" charset="0"/>
              <a:buChar char="•"/>
            </a:pPr>
            <a:r>
              <a:rPr lang="en-US" dirty="0" smtClean="0">
                <a:solidFill>
                  <a:srgbClr val="FF0000"/>
                </a:solidFill>
              </a:rPr>
              <a:t>P.O.U.R. (perceivable, operable, understandable and robust) </a:t>
            </a:r>
          </a:p>
          <a:p>
            <a:pPr marL="457200" indent="-457200">
              <a:buFont typeface="Arial" panose="020B0604020202020204" pitchFamily="34" charset="0"/>
              <a:buChar char="•"/>
            </a:pPr>
            <a:r>
              <a:rPr lang="en-US" dirty="0" smtClean="0"/>
              <a:t>Who is responsible for accessibility?</a:t>
            </a:r>
          </a:p>
          <a:p>
            <a:pPr marL="1200150" lvl="1" indent="-457200">
              <a:buFont typeface="Arial" panose="020B0604020202020204" pitchFamily="34" charset="0"/>
              <a:buChar char="•"/>
            </a:pPr>
            <a:r>
              <a:rPr lang="en-US" dirty="0" smtClean="0">
                <a:solidFill>
                  <a:srgbClr val="FF0000"/>
                </a:solidFill>
              </a:rPr>
              <a:t>Everyone</a:t>
            </a:r>
          </a:p>
        </p:txBody>
      </p:sp>
      <p:sp>
        <p:nvSpPr>
          <p:cNvPr id="4" name="Text Placeholder 3"/>
          <p:cNvSpPr>
            <a:spLocks noGrp="1"/>
          </p:cNvSpPr>
          <p:nvPr>
            <p:ph type="body" sz="quarter" idx="11"/>
          </p:nvPr>
        </p:nvSpPr>
        <p:spPr/>
        <p:txBody>
          <a:bodyPr/>
          <a:lstStyle/>
          <a:p>
            <a:r>
              <a:rPr lang="en-US" dirty="0" smtClean="0"/>
              <a:t>Final Quiz – Accessibility Takeaways</a:t>
            </a:r>
            <a:endParaRPr lang="en-US" dirty="0"/>
          </a:p>
        </p:txBody>
      </p:sp>
      <p:sp>
        <p:nvSpPr>
          <p:cNvPr id="5" name="Slide Number Placeholder 4"/>
          <p:cNvSpPr>
            <a:spLocks noGrp="1"/>
          </p:cNvSpPr>
          <p:nvPr>
            <p:ph type="sldNum" sz="quarter" idx="14"/>
          </p:nvPr>
        </p:nvSpPr>
        <p:spPr/>
        <p:txBody>
          <a:bodyPr/>
          <a:lstStyle/>
          <a:p>
            <a:fld id="{BCCB0638-65B7-45EB-B5A9-C44FA6ED099C}" type="slidenum">
              <a:rPr lang="en-US" smtClean="0"/>
              <a:t>32</a:t>
            </a:fld>
            <a:endParaRPr lang="en-US"/>
          </a:p>
        </p:txBody>
      </p:sp>
    </p:spTree>
    <p:extLst>
      <p:ext uri="{BB962C8B-B14F-4D97-AF65-F5344CB8AC3E}">
        <p14:creationId xmlns:p14="http://schemas.microsoft.com/office/powerpoint/2010/main" val="78262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BCCB0638-65B7-45EB-B5A9-C44FA6ED099C}" type="slidenum">
              <a:rPr lang="en-US" smtClean="0"/>
              <a:t>33</a:t>
            </a:fld>
            <a:endParaRPr lang="en-US"/>
          </a:p>
        </p:txBody>
      </p:sp>
      <p:pic>
        <p:nvPicPr>
          <p:cNvPr id="2050" name="Picture 2" descr="http://verastic.com/site/wp-content/uploads/2015/08/Thank-Yo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8537652" cy="513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8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143000"/>
            <a:ext cx="8229600" cy="2057400"/>
          </a:xfrm>
        </p:spPr>
        <p:txBody>
          <a:bodyPr>
            <a:noAutofit/>
          </a:bodyPr>
          <a:lstStyle/>
          <a:p>
            <a:r>
              <a:rPr lang="en-US" sz="4000" i="1" dirty="0" smtClean="0"/>
              <a:t>“Removing barriers </a:t>
            </a:r>
            <a:br>
              <a:rPr lang="en-US" sz="4000" i="1" dirty="0" smtClean="0"/>
            </a:br>
            <a:r>
              <a:rPr lang="en-US" sz="4000" i="1" dirty="0" smtClean="0"/>
              <a:t>that prevent the interaction with or access to websites </a:t>
            </a:r>
            <a:br>
              <a:rPr lang="en-US" sz="4000" i="1" dirty="0" smtClean="0"/>
            </a:br>
            <a:r>
              <a:rPr lang="en-US" sz="4000" i="1" dirty="0" smtClean="0"/>
              <a:t>by people with disabilities”</a:t>
            </a:r>
            <a:endParaRPr lang="en-US" sz="4000" dirty="0"/>
          </a:p>
        </p:txBody>
      </p:sp>
      <p:sp>
        <p:nvSpPr>
          <p:cNvPr id="4" name="Text Placeholder 3"/>
          <p:cNvSpPr>
            <a:spLocks noGrp="1"/>
          </p:cNvSpPr>
          <p:nvPr>
            <p:ph type="body" sz="quarter" idx="11"/>
          </p:nvPr>
        </p:nvSpPr>
        <p:spPr/>
        <p:txBody>
          <a:bodyPr/>
          <a:lstStyle/>
          <a:p>
            <a:r>
              <a:rPr lang="en-US" dirty="0" smtClean="0"/>
              <a:t>What is Web Accessibility?</a:t>
            </a:r>
            <a:endParaRPr lang="en-US" dirty="0"/>
          </a:p>
        </p:txBody>
      </p:sp>
      <p:sp>
        <p:nvSpPr>
          <p:cNvPr id="5" name="Slide Number Placeholder 4"/>
          <p:cNvSpPr>
            <a:spLocks noGrp="1"/>
          </p:cNvSpPr>
          <p:nvPr>
            <p:ph type="sldNum" sz="quarter" idx="14"/>
          </p:nvPr>
        </p:nvSpPr>
        <p:spPr/>
        <p:txBody>
          <a:bodyPr/>
          <a:lstStyle/>
          <a:p>
            <a:fld id="{BCCB0638-65B7-45EB-B5A9-C44FA6ED099C}" type="slidenum">
              <a:rPr lang="en-US" smtClean="0"/>
              <a:t>4</a:t>
            </a:fld>
            <a:endParaRPr lang="en-US"/>
          </a:p>
        </p:txBody>
      </p:sp>
    </p:spTree>
    <p:extLst>
      <p:ext uri="{BB962C8B-B14F-4D97-AF65-F5344CB8AC3E}">
        <p14:creationId xmlns:p14="http://schemas.microsoft.com/office/powerpoint/2010/main" val="2992347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4269" y="1066800"/>
            <a:ext cx="8229600" cy="4525963"/>
          </a:xfrm>
        </p:spPr>
        <p:txBody>
          <a:bodyPr>
            <a:normAutofit/>
          </a:bodyPr>
          <a:lstStyle/>
          <a:p>
            <a:pPr marL="514350" indent="-514350">
              <a:buFont typeface="+mj-lt"/>
              <a:buAutoNum type="alphaLcParenR"/>
            </a:pPr>
            <a:r>
              <a:rPr lang="en-US" sz="3600" dirty="0"/>
              <a:t>6</a:t>
            </a:r>
            <a:r>
              <a:rPr lang="en-US" sz="3600" dirty="0" smtClean="0"/>
              <a:t>%</a:t>
            </a:r>
          </a:p>
          <a:p>
            <a:pPr marL="514350" indent="-514350">
              <a:buFont typeface="+mj-lt"/>
              <a:buAutoNum type="alphaLcParenR"/>
            </a:pPr>
            <a:r>
              <a:rPr lang="en-US" sz="3600" dirty="0" smtClean="0"/>
              <a:t>14%</a:t>
            </a:r>
          </a:p>
          <a:p>
            <a:pPr marL="514350" indent="-514350">
              <a:buFont typeface="+mj-lt"/>
              <a:buAutoNum type="alphaLcParenR"/>
            </a:pPr>
            <a:r>
              <a:rPr lang="en-US" sz="3600" dirty="0" smtClean="0"/>
              <a:t>22%</a:t>
            </a:r>
          </a:p>
          <a:p>
            <a:pPr marL="514350" indent="-514350">
              <a:buFont typeface="+mj-lt"/>
              <a:buAutoNum type="alphaLcParenR"/>
            </a:pPr>
            <a:r>
              <a:rPr lang="en-US" sz="3600" dirty="0" smtClean="0"/>
              <a:t>34%</a:t>
            </a:r>
          </a:p>
          <a:p>
            <a:pPr marL="457200" indent="-457200">
              <a:buFont typeface="Arial" panose="020B0604020202020204" pitchFamily="34" charset="0"/>
              <a:buChar char="•"/>
            </a:pPr>
            <a:endParaRPr lang="en-US" sz="3600" dirty="0"/>
          </a:p>
        </p:txBody>
      </p:sp>
      <p:sp>
        <p:nvSpPr>
          <p:cNvPr id="4" name="Text Placeholder 3"/>
          <p:cNvSpPr>
            <a:spLocks noGrp="1"/>
          </p:cNvSpPr>
          <p:nvPr>
            <p:ph type="body" sz="quarter" idx="11"/>
          </p:nvPr>
        </p:nvSpPr>
        <p:spPr>
          <a:xfrm>
            <a:off x="1143000" y="0"/>
            <a:ext cx="7391400" cy="533400"/>
          </a:xfrm>
        </p:spPr>
        <p:txBody>
          <a:bodyPr/>
          <a:lstStyle/>
          <a:p>
            <a:pPr>
              <a:tabLst>
                <a:tab pos="4341813" algn="l"/>
              </a:tabLst>
            </a:pPr>
            <a:r>
              <a:rPr lang="en-US" dirty="0" smtClean="0"/>
              <a:t>How Many Americans </a:t>
            </a:r>
            <a:r>
              <a:rPr lang="en-US" dirty="0"/>
              <a:t>H</a:t>
            </a:r>
            <a:r>
              <a:rPr lang="en-US" dirty="0" smtClean="0"/>
              <a:t>ave </a:t>
            </a:r>
            <a:r>
              <a:rPr lang="en-US" dirty="0"/>
              <a:t>D</a:t>
            </a:r>
            <a:r>
              <a:rPr lang="en-US" dirty="0" smtClean="0"/>
              <a:t>isabilities?</a:t>
            </a:r>
            <a:endParaRPr lang="en-US" dirty="0"/>
          </a:p>
        </p:txBody>
      </p:sp>
      <p:sp>
        <p:nvSpPr>
          <p:cNvPr id="5" name="Slide Number Placeholder 4"/>
          <p:cNvSpPr>
            <a:spLocks noGrp="1"/>
          </p:cNvSpPr>
          <p:nvPr>
            <p:ph type="sldNum" sz="quarter" idx="14"/>
          </p:nvPr>
        </p:nvSpPr>
        <p:spPr/>
        <p:txBody>
          <a:bodyPr/>
          <a:lstStyle/>
          <a:p>
            <a:fld id="{BCCB0638-65B7-45EB-B5A9-C44FA6ED099C}" type="slidenum">
              <a:rPr lang="en-US" smtClean="0"/>
              <a:t>5</a:t>
            </a:fld>
            <a:endParaRPr lang="en-US"/>
          </a:p>
        </p:txBody>
      </p:sp>
    </p:spTree>
    <p:extLst>
      <p:ext uri="{BB962C8B-B14F-4D97-AF65-F5344CB8AC3E}">
        <p14:creationId xmlns:p14="http://schemas.microsoft.com/office/powerpoint/2010/main" val="3839801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Americans with Disabilities</a:t>
            </a:r>
            <a:endParaRPr lang="en-US" dirty="0"/>
          </a:p>
        </p:txBody>
      </p:sp>
      <p:sp>
        <p:nvSpPr>
          <p:cNvPr id="5" name="Slide Number Placeholder 4"/>
          <p:cNvSpPr>
            <a:spLocks noGrp="1"/>
          </p:cNvSpPr>
          <p:nvPr>
            <p:ph type="sldNum" sz="quarter" idx="14"/>
          </p:nvPr>
        </p:nvSpPr>
        <p:spPr/>
        <p:txBody>
          <a:bodyPr/>
          <a:lstStyle/>
          <a:p>
            <a:fld id="{BCCB0638-65B7-45EB-B5A9-C44FA6ED099C}" type="slidenum">
              <a:rPr lang="en-US" smtClean="0"/>
              <a:t>6</a:t>
            </a:fld>
            <a:endParaRPr lang="en-US"/>
          </a:p>
        </p:txBody>
      </p:sp>
      <p:pic>
        <p:nvPicPr>
          <p:cNvPr id="6" name="Picture 5"/>
          <p:cNvPicPr>
            <a:picLocks noChangeAspect="1"/>
          </p:cNvPicPr>
          <p:nvPr/>
        </p:nvPicPr>
        <p:blipFill>
          <a:blip r:embed="rId2"/>
          <a:stretch>
            <a:fillRect/>
          </a:stretch>
        </p:blipFill>
        <p:spPr>
          <a:xfrm>
            <a:off x="1295400" y="609600"/>
            <a:ext cx="6290657" cy="5554453"/>
          </a:xfrm>
          <a:prstGeom prst="rect">
            <a:avLst/>
          </a:prstGeom>
        </p:spPr>
      </p:pic>
    </p:spTree>
    <p:extLst>
      <p:ext uri="{BB962C8B-B14F-4D97-AF65-F5344CB8AC3E}">
        <p14:creationId xmlns:p14="http://schemas.microsoft.com/office/powerpoint/2010/main" val="66027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9803"/>
            <a:ext cx="8229600" cy="3687763"/>
          </a:xfrm>
        </p:spPr>
        <p:txBody>
          <a:bodyPr>
            <a:normAutofit/>
          </a:bodyPr>
          <a:lstStyle/>
          <a:p>
            <a:pPr lvl="0"/>
            <a:r>
              <a:rPr lang="en-US" sz="2800" dirty="0" smtClean="0">
                <a:latin typeface="Avenir-Book" pitchFamily="34" charset="0"/>
              </a:rPr>
              <a:t>Visual (blindness, low vision and color blindness)</a:t>
            </a:r>
          </a:p>
          <a:p>
            <a:pPr lvl="0"/>
            <a:r>
              <a:rPr lang="en-US" sz="2800" dirty="0" smtClean="0">
                <a:latin typeface="Avenir-Book" pitchFamily="34" charset="0"/>
              </a:rPr>
              <a:t>Motor </a:t>
            </a:r>
            <a:r>
              <a:rPr lang="en-US" sz="2800" dirty="0">
                <a:latin typeface="Avenir-Book" pitchFamily="34" charset="0"/>
              </a:rPr>
              <a:t>and Mobility </a:t>
            </a:r>
            <a:r>
              <a:rPr lang="en-US" sz="2800" dirty="0" smtClean="0">
                <a:latin typeface="Avenir-Book" pitchFamily="34" charset="0"/>
              </a:rPr>
              <a:t>(can’t use a mouse)</a:t>
            </a:r>
          </a:p>
          <a:p>
            <a:pPr lvl="0"/>
            <a:r>
              <a:rPr lang="en-US" sz="2800" dirty="0" smtClean="0">
                <a:latin typeface="Avenir-Book" pitchFamily="34" charset="0"/>
              </a:rPr>
              <a:t>Auditory (hearing)</a:t>
            </a:r>
          </a:p>
          <a:p>
            <a:r>
              <a:rPr lang="en-US" sz="2800" dirty="0" smtClean="0">
                <a:latin typeface="Avenir-Book" pitchFamily="34" charset="0"/>
              </a:rPr>
              <a:t>Seizures (1 in 26 have epilepsy)</a:t>
            </a:r>
          </a:p>
          <a:p>
            <a:r>
              <a:rPr lang="en-US" sz="2800" dirty="0">
                <a:latin typeface="Avenir-Book" pitchFamily="34" charset="0"/>
              </a:rPr>
              <a:t>Cognitive and Intellectual</a:t>
            </a:r>
          </a:p>
          <a:p>
            <a:endParaRPr lang="en-US" sz="2800" dirty="0">
              <a:latin typeface="Avenir-Book" pitchFamily="34" charset="0"/>
            </a:endParaRPr>
          </a:p>
        </p:txBody>
      </p:sp>
      <p:sp>
        <p:nvSpPr>
          <p:cNvPr id="4" name="Text Placeholder 3"/>
          <p:cNvSpPr>
            <a:spLocks noGrp="1"/>
          </p:cNvSpPr>
          <p:nvPr>
            <p:ph type="body" sz="quarter" idx="11"/>
          </p:nvPr>
        </p:nvSpPr>
        <p:spPr/>
        <p:txBody>
          <a:bodyPr/>
          <a:lstStyle/>
          <a:p>
            <a:r>
              <a:rPr lang="en-US" dirty="0" smtClean="0"/>
              <a:t>Recognized Disabilities Include:</a:t>
            </a:r>
            <a:endParaRPr lang="en-US" dirty="0"/>
          </a:p>
        </p:txBody>
      </p:sp>
      <p:sp>
        <p:nvSpPr>
          <p:cNvPr id="5" name="Slide Number Placeholder 4"/>
          <p:cNvSpPr>
            <a:spLocks noGrp="1"/>
          </p:cNvSpPr>
          <p:nvPr>
            <p:ph type="sldNum" sz="quarter" idx="14"/>
          </p:nvPr>
        </p:nvSpPr>
        <p:spPr/>
        <p:txBody>
          <a:bodyPr/>
          <a:lstStyle/>
          <a:p>
            <a:fld id="{BCCB0638-65B7-45EB-B5A9-C44FA6ED099C}" type="slidenum">
              <a:rPr lang="en-US" smtClean="0"/>
              <a:t>7</a:t>
            </a:fld>
            <a:endParaRPr lang="en-US"/>
          </a:p>
        </p:txBody>
      </p:sp>
      <p:pic>
        <p:nvPicPr>
          <p:cNvPr id="1026" name="Picture 2" descr="https://www.worknetncc.com/Uploads/Disability_symbols_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819400"/>
            <a:ext cx="3282760" cy="3282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056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Let’s Start with Some Basic Definitions</a:t>
            </a:r>
            <a:endParaRPr lang="en-US" dirty="0"/>
          </a:p>
        </p:txBody>
      </p:sp>
      <p:sp>
        <p:nvSpPr>
          <p:cNvPr id="5" name="Slide Number Placeholder 4"/>
          <p:cNvSpPr>
            <a:spLocks noGrp="1"/>
          </p:cNvSpPr>
          <p:nvPr>
            <p:ph type="sldNum" sz="quarter" idx="14"/>
          </p:nvPr>
        </p:nvSpPr>
        <p:spPr/>
        <p:txBody>
          <a:bodyPr/>
          <a:lstStyle/>
          <a:p>
            <a:fld id="{BCCB0638-65B7-45EB-B5A9-C44FA6ED099C}" type="slidenum">
              <a:rPr lang="en-US" smtClean="0"/>
              <a:t>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107831423"/>
              </p:ext>
            </p:extLst>
          </p:nvPr>
        </p:nvGraphicFramePr>
        <p:xfrm>
          <a:off x="381000" y="685800"/>
          <a:ext cx="8382000" cy="5461000"/>
        </p:xfrm>
        <a:graphic>
          <a:graphicData uri="http://schemas.openxmlformats.org/drawingml/2006/table">
            <a:tbl>
              <a:tblPr firstRow="1" bandRow="1">
                <a:tableStyleId>{3B4B98B0-60AC-42C2-AFA5-B58CD77FA1E5}</a:tableStyleId>
              </a:tblPr>
              <a:tblGrid>
                <a:gridCol w="1828800"/>
                <a:gridCol w="6553200"/>
              </a:tblGrid>
              <a:tr h="370840">
                <a:tc>
                  <a:txBody>
                    <a:bodyPr/>
                    <a:lstStyle/>
                    <a:p>
                      <a:r>
                        <a:rPr lang="en-US" sz="1600" dirty="0" smtClean="0">
                          <a:latin typeface="Avenir-Book" pitchFamily="34" charset="0"/>
                        </a:rPr>
                        <a:t>Term</a:t>
                      </a:r>
                      <a:endParaRPr lang="en-US" sz="1600" dirty="0">
                        <a:latin typeface="Avenir-Book"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venir-Book" pitchFamily="34" charset="0"/>
                        </a:rPr>
                        <a:t>Description</a:t>
                      </a:r>
                    </a:p>
                  </a:txBody>
                  <a:tcPr/>
                </a:tc>
              </a:tr>
              <a:tr h="370840">
                <a:tc>
                  <a:txBody>
                    <a:bodyPr/>
                    <a:lstStyle/>
                    <a:p>
                      <a:r>
                        <a:rPr lang="en-US" sz="1800" b="1" dirty="0" smtClean="0">
                          <a:latin typeface="Avenir-Book" pitchFamily="34" charset="0"/>
                        </a:rPr>
                        <a:t>ADA</a:t>
                      </a:r>
                      <a:endParaRPr lang="en-US" sz="1800" b="1" dirty="0">
                        <a:latin typeface="Avenir-Book"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latin typeface="Avenir-Book" pitchFamily="34" charset="0"/>
                        </a:rPr>
                        <a:t>Americans with Disabilities </a:t>
                      </a:r>
                      <a:r>
                        <a:rPr lang="en-US" sz="1600" b="0" kern="1200" dirty="0" smtClean="0">
                          <a:solidFill>
                            <a:schemeClr val="tx1"/>
                          </a:solidFill>
                          <a:latin typeface="Avenir-Book" pitchFamily="34" charset="0"/>
                          <a:ea typeface="+mn-ea"/>
                          <a:cs typeface="+mn-cs"/>
                        </a:rPr>
                        <a:t>Act requires that State and local governments provide qualified individuals with disabilities equal access to their programs, services, or activities (whether</a:t>
                      </a:r>
                      <a:r>
                        <a:rPr lang="en-US" sz="1600" b="0" kern="1200" baseline="0" dirty="0" smtClean="0">
                          <a:solidFill>
                            <a:schemeClr val="tx1"/>
                          </a:solidFill>
                          <a:latin typeface="Avenir-Book" pitchFamily="34" charset="0"/>
                          <a:ea typeface="+mn-ea"/>
                          <a:cs typeface="+mn-cs"/>
                        </a:rPr>
                        <a:t> or not they receive Federal funds)</a:t>
                      </a:r>
                      <a:endParaRPr lang="en-US" sz="1600" b="0" kern="1200" dirty="0" smtClean="0">
                        <a:solidFill>
                          <a:schemeClr val="tx1"/>
                        </a:solidFill>
                        <a:latin typeface="Avenir-Book" pitchFamily="34" charset="0"/>
                        <a:ea typeface="+mn-ea"/>
                        <a:cs typeface="+mn-cs"/>
                      </a:endParaRPr>
                    </a:p>
                  </a:txBody>
                  <a:tcPr/>
                </a:tc>
              </a:tr>
              <a:tr h="370840">
                <a:tc>
                  <a:txBody>
                    <a:bodyPr/>
                    <a:lstStyle/>
                    <a:p>
                      <a:r>
                        <a:rPr lang="en-US" sz="1800" b="1" dirty="0" err="1" smtClean="0">
                          <a:latin typeface="Avenir-Book" pitchFamily="34" charset="0"/>
                        </a:rPr>
                        <a:t>DoJ</a:t>
                      </a:r>
                      <a:endParaRPr lang="en-US" sz="1800" dirty="0">
                        <a:latin typeface="Avenir-Book"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venir-Book" pitchFamily="34" charset="0"/>
                        </a:rPr>
                        <a:t>Department of Justice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latin typeface="Avenir-Book" pitchFamily="34" charset="0"/>
                      </a:endParaRPr>
                    </a:p>
                  </a:txBody>
                  <a:tcPr/>
                </a:tc>
              </a:tr>
              <a:tr h="370840">
                <a:tc>
                  <a:txBody>
                    <a:bodyPr/>
                    <a:lstStyle/>
                    <a:p>
                      <a:r>
                        <a:rPr lang="en-US" sz="1800" b="1" dirty="0" smtClean="0">
                          <a:latin typeface="Avenir-Book" pitchFamily="34" charset="0"/>
                        </a:rPr>
                        <a:t>Section</a:t>
                      </a:r>
                      <a:r>
                        <a:rPr lang="en-US" sz="1800" b="1" baseline="0" dirty="0" smtClean="0">
                          <a:latin typeface="Avenir-Book" pitchFamily="34" charset="0"/>
                        </a:rPr>
                        <a:t> 504</a:t>
                      </a:r>
                      <a:endParaRPr lang="en-US" sz="1800" b="1" dirty="0">
                        <a:latin typeface="Avenir-Book" pitchFamily="34" charset="0"/>
                      </a:endParaRPr>
                    </a:p>
                  </a:txBody>
                  <a:tcPr/>
                </a:tc>
                <a:tc>
                  <a:txBody>
                    <a:bodyPr/>
                    <a:lstStyle/>
                    <a:p>
                      <a:r>
                        <a:rPr lang="en-US" sz="1600" dirty="0" smtClean="0">
                          <a:latin typeface="Avenir-Book" pitchFamily="34" charset="0"/>
                        </a:rPr>
                        <a:t>Is a part of the Rehabilitation Act</a:t>
                      </a:r>
                      <a:r>
                        <a:rPr lang="en-US" sz="1600" baseline="0" dirty="0" smtClean="0">
                          <a:latin typeface="Avenir-Book" pitchFamily="34" charset="0"/>
                        </a:rPr>
                        <a:t> of 1973 that prohibits discrimination based upon disability and applies to any organization that receives Federal assistance</a:t>
                      </a:r>
                      <a:endParaRPr lang="en-US" sz="1600" dirty="0" smtClean="0">
                        <a:latin typeface="Avenir-Book" pitchFamily="34" charset="0"/>
                      </a:endParaRPr>
                    </a:p>
                  </a:txBody>
                  <a:tcPr/>
                </a:tc>
              </a:tr>
              <a:tr h="370840">
                <a:tc>
                  <a:txBody>
                    <a:bodyPr/>
                    <a:lstStyle/>
                    <a:p>
                      <a:r>
                        <a:rPr lang="en-US" sz="1800" b="1" dirty="0" smtClean="0">
                          <a:latin typeface="Avenir-Book" pitchFamily="34" charset="0"/>
                        </a:rPr>
                        <a:t>Section 508 </a:t>
                      </a:r>
                      <a:endParaRPr lang="en-US" sz="1800" dirty="0">
                        <a:latin typeface="Avenir-Book" pitchFamily="34" charset="0"/>
                      </a:endParaRPr>
                    </a:p>
                  </a:txBody>
                  <a:tcPr/>
                </a:tc>
                <a:tc>
                  <a:txBody>
                    <a:bodyPr/>
                    <a:lstStyle/>
                    <a:p>
                      <a:r>
                        <a:rPr lang="en-US" sz="1600" dirty="0" smtClean="0">
                          <a:latin typeface="Avenir-Book" pitchFamily="34" charset="0"/>
                        </a:rPr>
                        <a:t>An amendment to the Rehabilitation Act of 1973 that requires websites of Federal agencies to make electronic and information</a:t>
                      </a:r>
                      <a:r>
                        <a:rPr lang="en-US" sz="1600" baseline="0" dirty="0" smtClean="0">
                          <a:latin typeface="Avenir-Book" pitchFamily="34" charset="0"/>
                        </a:rPr>
                        <a:t> technology</a:t>
                      </a:r>
                      <a:r>
                        <a:rPr lang="en-US" sz="1600" dirty="0" smtClean="0">
                          <a:latin typeface="Avenir-Book" pitchFamily="34" charset="0"/>
                        </a:rPr>
                        <a:t> accessible</a:t>
                      </a:r>
                      <a:r>
                        <a:rPr lang="en-US" sz="1600" baseline="0" dirty="0" smtClean="0">
                          <a:latin typeface="Avenir-Book" pitchFamily="34" charset="0"/>
                        </a:rPr>
                        <a:t> </a:t>
                      </a:r>
                      <a:r>
                        <a:rPr lang="en-US" sz="1600" dirty="0" smtClean="0">
                          <a:latin typeface="Avenir-Book" pitchFamily="34" charset="0"/>
                        </a:rPr>
                        <a:t>to all users</a:t>
                      </a:r>
                    </a:p>
                  </a:txBody>
                  <a:tcPr/>
                </a:tc>
              </a:tr>
              <a:tr h="370840">
                <a:tc>
                  <a:txBody>
                    <a:bodyPr/>
                    <a:lstStyle/>
                    <a:p>
                      <a:r>
                        <a:rPr lang="en-US" sz="1800" b="1" dirty="0" smtClean="0">
                          <a:latin typeface="Avenir-Book" pitchFamily="34" charset="0"/>
                        </a:rPr>
                        <a:t>WCAG</a:t>
                      </a:r>
                    </a:p>
                    <a:p>
                      <a:endParaRPr lang="en-US" sz="1800" dirty="0">
                        <a:latin typeface="Avenir-Book"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venir-Book" pitchFamily="34" charset="0"/>
                        </a:rPr>
                        <a:t>“W-CAG”</a:t>
                      </a:r>
                      <a:r>
                        <a:rPr lang="en-US" sz="1600" baseline="0" dirty="0" smtClean="0">
                          <a:latin typeface="Avenir-Book" pitchFamily="34" charset="0"/>
                        </a:rPr>
                        <a:t> – </a:t>
                      </a:r>
                      <a:r>
                        <a:rPr lang="en-US" sz="1600" dirty="0" smtClean="0">
                          <a:latin typeface="Avenir-Book" pitchFamily="34" charset="0"/>
                        </a:rPr>
                        <a:t>Web Content Accessibility Guidelines developed by W3C</a:t>
                      </a:r>
                    </a:p>
                  </a:txBody>
                  <a:tcPr/>
                </a:tc>
              </a:tr>
              <a:tr h="370840">
                <a:tc>
                  <a:txBody>
                    <a:bodyPr/>
                    <a:lstStyle/>
                    <a:p>
                      <a:r>
                        <a:rPr lang="en-US" sz="1800" b="1" dirty="0" smtClean="0">
                          <a:latin typeface="Avenir-Book" pitchFamily="34" charset="0"/>
                        </a:rPr>
                        <a:t>WCAG</a:t>
                      </a:r>
                      <a:r>
                        <a:rPr lang="en-US" sz="1800" b="1" baseline="0" dirty="0" smtClean="0">
                          <a:latin typeface="Avenir-Book" pitchFamily="34" charset="0"/>
                        </a:rPr>
                        <a:t> 2.0</a:t>
                      </a:r>
                      <a:endParaRPr lang="en-US" sz="1800" b="1" dirty="0">
                        <a:latin typeface="Avenir-Book" pitchFamily="34" charset="0"/>
                      </a:endParaRPr>
                    </a:p>
                  </a:txBody>
                  <a:tcPr/>
                </a:tc>
                <a:tc>
                  <a:txBody>
                    <a:bodyPr/>
                    <a:lstStyle/>
                    <a:p>
                      <a:r>
                        <a:rPr lang="en-US" sz="1600" dirty="0" smtClean="0">
                          <a:latin typeface="Avenir-Book" pitchFamily="34" charset="0"/>
                        </a:rPr>
                        <a:t>Version 2.0 of WCAG guidelines </a:t>
                      </a:r>
                      <a:r>
                        <a:rPr lang="en-US" sz="1600" baseline="0" dirty="0" smtClean="0">
                          <a:latin typeface="Avenir-Book" pitchFamily="34" charset="0"/>
                        </a:rPr>
                        <a:t>adopted in 2008</a:t>
                      </a:r>
                    </a:p>
                    <a:p>
                      <a:endParaRPr lang="en-US" sz="1600" dirty="0">
                        <a:latin typeface="Avenir-Book" pitchFamily="34" charset="0"/>
                      </a:endParaRPr>
                    </a:p>
                  </a:txBody>
                  <a:tcPr/>
                </a:tc>
              </a:tr>
              <a:tr h="370840">
                <a:tc>
                  <a:txBody>
                    <a:bodyPr/>
                    <a:lstStyle/>
                    <a:p>
                      <a:r>
                        <a:rPr lang="en-US" sz="1800" b="1" dirty="0" smtClean="0">
                          <a:latin typeface="Avenir-Book" pitchFamily="34" charset="0"/>
                        </a:rPr>
                        <a:t>W3C</a:t>
                      </a:r>
                      <a:endParaRPr lang="en-US" sz="1800" dirty="0">
                        <a:latin typeface="Avenir-Book"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venir-Book" pitchFamily="34" charset="0"/>
                        </a:rPr>
                        <a:t>World Wide Web Consortium</a:t>
                      </a:r>
                    </a:p>
                    <a:p>
                      <a:endParaRPr lang="en-US" sz="1600" dirty="0">
                        <a:latin typeface="Avenir-Book" pitchFamily="34" charset="0"/>
                      </a:endParaRPr>
                    </a:p>
                  </a:txBody>
                  <a:tcPr/>
                </a:tc>
              </a:tr>
            </a:tbl>
          </a:graphicData>
        </a:graphic>
      </p:graphicFrame>
    </p:spTree>
    <p:extLst>
      <p:ext uri="{BB962C8B-B14F-4D97-AF65-F5344CB8AC3E}">
        <p14:creationId xmlns:p14="http://schemas.microsoft.com/office/powerpoint/2010/main" val="3672647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Web Accessibility Standards Timeline</a:t>
            </a:r>
            <a:endParaRPr lang="en-US" dirty="0"/>
          </a:p>
        </p:txBody>
      </p:sp>
      <p:sp>
        <p:nvSpPr>
          <p:cNvPr id="5" name="Slide Number Placeholder 4"/>
          <p:cNvSpPr>
            <a:spLocks noGrp="1"/>
          </p:cNvSpPr>
          <p:nvPr>
            <p:ph type="sldNum" sz="quarter" idx="14"/>
          </p:nvPr>
        </p:nvSpPr>
        <p:spPr/>
        <p:txBody>
          <a:bodyPr/>
          <a:lstStyle/>
          <a:p>
            <a:fld id="{BCCB0638-65B7-45EB-B5A9-C44FA6ED099C}" type="slidenum">
              <a:rPr lang="en-US" smtClean="0"/>
              <a:t>9</a:t>
            </a:fld>
            <a:endParaRPr lang="en-US"/>
          </a:p>
        </p:txBody>
      </p:sp>
      <p:pic>
        <p:nvPicPr>
          <p:cNvPr id="6" name="Picture 5"/>
          <p:cNvPicPr>
            <a:picLocks noChangeAspect="1"/>
          </p:cNvPicPr>
          <p:nvPr/>
        </p:nvPicPr>
        <p:blipFill>
          <a:blip r:embed="rId2"/>
          <a:stretch>
            <a:fillRect/>
          </a:stretch>
        </p:blipFill>
        <p:spPr>
          <a:xfrm>
            <a:off x="721907" y="2642983"/>
            <a:ext cx="7736293" cy="678219"/>
          </a:xfrm>
          <a:prstGeom prst="rect">
            <a:avLst/>
          </a:prstGeom>
          <a:ln>
            <a:solidFill>
              <a:schemeClr val="accent1"/>
            </a:solidFill>
          </a:ln>
        </p:spPr>
      </p:pic>
      <p:sp>
        <p:nvSpPr>
          <p:cNvPr id="10" name="Rectangular Callout 9"/>
          <p:cNvSpPr/>
          <p:nvPr/>
        </p:nvSpPr>
        <p:spPr>
          <a:xfrm>
            <a:off x="4953000" y="3813384"/>
            <a:ext cx="990600" cy="834816"/>
          </a:xfrm>
          <a:prstGeom prst="wedgeRectCallout">
            <a:avLst>
              <a:gd name="adj1" fmla="val -24220"/>
              <a:gd name="adj2" fmla="val -103768"/>
            </a:avLst>
          </a:prstGeom>
          <a:solidFill>
            <a:srgbClr val="6294B0">
              <a:alpha val="18000"/>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WCAG 1.0</a:t>
            </a:r>
          </a:p>
          <a:p>
            <a:pPr algn="ctr"/>
            <a:r>
              <a:rPr lang="en-US" sz="1200" i="1" dirty="0" smtClean="0">
                <a:solidFill>
                  <a:schemeClr val="tx1"/>
                </a:solidFill>
              </a:rPr>
              <a:t>(2000)</a:t>
            </a:r>
            <a:endParaRPr lang="en-US" sz="1200" i="1" dirty="0">
              <a:solidFill>
                <a:schemeClr val="tx1"/>
              </a:solidFill>
            </a:endParaRPr>
          </a:p>
        </p:txBody>
      </p:sp>
      <p:sp>
        <p:nvSpPr>
          <p:cNvPr id="11" name="Rectangular Callout 10"/>
          <p:cNvSpPr/>
          <p:nvPr/>
        </p:nvSpPr>
        <p:spPr>
          <a:xfrm>
            <a:off x="7239000" y="1219201"/>
            <a:ext cx="990600" cy="912301"/>
          </a:xfrm>
          <a:prstGeom prst="wedgeRectCallout">
            <a:avLst>
              <a:gd name="adj1" fmla="val -30319"/>
              <a:gd name="adj2" fmla="val 115798"/>
            </a:avLst>
          </a:prstGeom>
          <a:solidFill>
            <a:srgbClr val="6294B0">
              <a:alpha val="18000"/>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New 508</a:t>
            </a:r>
          </a:p>
          <a:p>
            <a:pPr algn="ctr"/>
            <a:r>
              <a:rPr lang="en-US" sz="1600" dirty="0">
                <a:solidFill>
                  <a:schemeClr val="tx1"/>
                </a:solidFill>
              </a:rPr>
              <a:t>Refresh</a:t>
            </a:r>
          </a:p>
          <a:p>
            <a:pPr algn="ctr"/>
            <a:r>
              <a:rPr lang="en-US" sz="1200" i="1" dirty="0">
                <a:solidFill>
                  <a:schemeClr val="tx1"/>
                </a:solidFill>
              </a:rPr>
              <a:t>(2015)</a:t>
            </a:r>
          </a:p>
        </p:txBody>
      </p:sp>
      <p:sp>
        <p:nvSpPr>
          <p:cNvPr id="14" name="Rectangular Callout 13"/>
          <p:cNvSpPr/>
          <p:nvPr/>
        </p:nvSpPr>
        <p:spPr>
          <a:xfrm>
            <a:off x="1134208" y="1217103"/>
            <a:ext cx="990600" cy="914400"/>
          </a:xfrm>
          <a:prstGeom prst="wedgeRectCallout">
            <a:avLst>
              <a:gd name="adj1" fmla="val -8130"/>
              <a:gd name="adj2" fmla="val 112381"/>
            </a:avLst>
          </a:prstGeom>
          <a:solidFill>
            <a:srgbClr val="6294B0">
              <a:alpha val="18000"/>
            </a:srgbClr>
          </a:solidFill>
          <a:ln w="3175">
            <a:solidFill>
              <a:srgbClr val="6294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Rehabilitation Act of 1973</a:t>
            </a:r>
          </a:p>
          <a:p>
            <a:pPr algn="ctr"/>
            <a:r>
              <a:rPr lang="en-US" sz="1100" dirty="0" smtClean="0">
                <a:solidFill>
                  <a:schemeClr val="tx1"/>
                </a:solidFill>
              </a:rPr>
              <a:t>Section 504</a:t>
            </a:r>
          </a:p>
          <a:p>
            <a:pPr algn="ctr"/>
            <a:r>
              <a:rPr lang="en-US" sz="1100" i="1" dirty="0" smtClean="0">
                <a:solidFill>
                  <a:schemeClr val="tx1"/>
                </a:solidFill>
              </a:rPr>
              <a:t>(1973)</a:t>
            </a:r>
            <a:endParaRPr lang="en-US" sz="1100" i="1" dirty="0">
              <a:solidFill>
                <a:schemeClr val="tx1"/>
              </a:solidFill>
            </a:endParaRPr>
          </a:p>
        </p:txBody>
      </p:sp>
      <p:sp>
        <p:nvSpPr>
          <p:cNvPr id="15" name="Rectangular Callout 14"/>
          <p:cNvSpPr/>
          <p:nvPr/>
        </p:nvSpPr>
        <p:spPr>
          <a:xfrm>
            <a:off x="3640015" y="3803304"/>
            <a:ext cx="990600" cy="844896"/>
          </a:xfrm>
          <a:prstGeom prst="wedgeRectCallout">
            <a:avLst>
              <a:gd name="adj1" fmla="val -24220"/>
              <a:gd name="adj2" fmla="val -103768"/>
            </a:avLst>
          </a:prstGeom>
          <a:solidFill>
            <a:srgbClr val="6294B0">
              <a:alpha val="18000"/>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Americans with Disabilities Act</a:t>
            </a:r>
          </a:p>
          <a:p>
            <a:pPr algn="ctr"/>
            <a:r>
              <a:rPr lang="en-US" sz="1200" i="1" dirty="0" smtClean="0">
                <a:solidFill>
                  <a:schemeClr val="tx1"/>
                </a:solidFill>
              </a:rPr>
              <a:t>(1990)</a:t>
            </a:r>
            <a:endParaRPr lang="en-US" sz="1200" i="1" dirty="0">
              <a:solidFill>
                <a:schemeClr val="tx1"/>
              </a:solidFill>
            </a:endParaRPr>
          </a:p>
        </p:txBody>
      </p:sp>
      <p:sp>
        <p:nvSpPr>
          <p:cNvPr id="13" name="Rectangular Callout 12"/>
          <p:cNvSpPr/>
          <p:nvPr/>
        </p:nvSpPr>
        <p:spPr>
          <a:xfrm>
            <a:off x="6172200" y="3803304"/>
            <a:ext cx="990600" cy="834816"/>
          </a:xfrm>
          <a:prstGeom prst="wedgeRectCallout">
            <a:avLst>
              <a:gd name="adj1" fmla="val -24220"/>
              <a:gd name="adj2" fmla="val -103768"/>
            </a:avLst>
          </a:prstGeom>
          <a:solidFill>
            <a:srgbClr val="6294B0">
              <a:alpha val="18000"/>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WCAG 2.0</a:t>
            </a:r>
          </a:p>
          <a:p>
            <a:pPr algn="ctr"/>
            <a:r>
              <a:rPr lang="en-US" sz="1200" i="1" dirty="0" smtClean="0">
                <a:solidFill>
                  <a:schemeClr val="tx1"/>
                </a:solidFill>
              </a:rPr>
              <a:t>(2008)</a:t>
            </a:r>
            <a:endParaRPr lang="en-US" sz="1200" i="1" dirty="0">
              <a:solidFill>
                <a:schemeClr val="tx1"/>
              </a:solidFill>
            </a:endParaRPr>
          </a:p>
        </p:txBody>
      </p:sp>
      <p:sp>
        <p:nvSpPr>
          <p:cNvPr id="12" name="Rectangular Callout 11"/>
          <p:cNvSpPr/>
          <p:nvPr/>
        </p:nvSpPr>
        <p:spPr>
          <a:xfrm>
            <a:off x="5166360" y="1217102"/>
            <a:ext cx="990600" cy="914400"/>
          </a:xfrm>
          <a:prstGeom prst="wedgeRectCallout">
            <a:avLst>
              <a:gd name="adj1" fmla="val -48515"/>
              <a:gd name="adj2" fmla="val 114881"/>
            </a:avLst>
          </a:prstGeom>
          <a:solidFill>
            <a:srgbClr val="6294B0">
              <a:alpha val="18000"/>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Section 508</a:t>
            </a:r>
          </a:p>
          <a:p>
            <a:pPr algn="ctr"/>
            <a:r>
              <a:rPr lang="en-US" sz="1200" dirty="0" smtClean="0">
                <a:solidFill>
                  <a:schemeClr val="tx1"/>
                </a:solidFill>
              </a:rPr>
              <a:t>Amendment</a:t>
            </a:r>
          </a:p>
          <a:p>
            <a:pPr algn="ctr"/>
            <a:r>
              <a:rPr lang="en-US" sz="1200" i="1" dirty="0" smtClean="0">
                <a:solidFill>
                  <a:schemeClr val="tx1"/>
                </a:solidFill>
              </a:rPr>
              <a:t>(1999)</a:t>
            </a:r>
            <a:endParaRPr lang="en-US" sz="1200" i="1" dirty="0">
              <a:solidFill>
                <a:schemeClr val="tx1"/>
              </a:solidFill>
            </a:endParaRPr>
          </a:p>
        </p:txBody>
      </p:sp>
      <p:sp>
        <p:nvSpPr>
          <p:cNvPr id="16" name="Rectangular Callout 15"/>
          <p:cNvSpPr/>
          <p:nvPr/>
        </p:nvSpPr>
        <p:spPr>
          <a:xfrm>
            <a:off x="3589020" y="1217102"/>
            <a:ext cx="990600" cy="949301"/>
          </a:xfrm>
          <a:prstGeom prst="wedgeRectCallout">
            <a:avLst>
              <a:gd name="adj1" fmla="val 46100"/>
              <a:gd name="adj2" fmla="val 113635"/>
            </a:avLst>
          </a:prstGeom>
          <a:solidFill>
            <a:srgbClr val="6294B0">
              <a:alpha val="18000"/>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Internet Takes Off</a:t>
            </a:r>
          </a:p>
          <a:p>
            <a:pPr algn="ctr"/>
            <a:r>
              <a:rPr lang="en-US" sz="1200" i="1" dirty="0" smtClean="0">
                <a:solidFill>
                  <a:schemeClr val="tx1"/>
                </a:solidFill>
              </a:rPr>
              <a:t>(1995-96)</a:t>
            </a:r>
            <a:endParaRPr lang="en-US" sz="1050" i="1" dirty="0">
              <a:solidFill>
                <a:schemeClr val="tx1"/>
              </a:solidFill>
            </a:endParaRPr>
          </a:p>
          <a:p>
            <a:pPr algn="ctr"/>
            <a:endParaRPr lang="en-US" sz="1200" i="1" dirty="0" smtClean="0">
              <a:solidFill>
                <a:schemeClr val="tx1"/>
              </a:solidFill>
            </a:endParaRPr>
          </a:p>
        </p:txBody>
      </p:sp>
    </p:spTree>
    <p:extLst>
      <p:ext uri="{BB962C8B-B14F-4D97-AF65-F5344CB8AC3E}">
        <p14:creationId xmlns:p14="http://schemas.microsoft.com/office/powerpoint/2010/main" val="3879068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VisionPPT_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newVisionPPT_blue</Template>
  <TotalTime>26030</TotalTime>
  <Words>1742</Words>
  <Application>Microsoft Office PowerPoint</Application>
  <PresentationFormat>On-screen Show (4:3)</PresentationFormat>
  <Paragraphs>272</Paragraphs>
  <Slides>33</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Avenir-Book</vt:lpstr>
      <vt:lpstr>Avenir-Heavy</vt:lpstr>
      <vt:lpstr>Avenir-Light</vt:lpstr>
      <vt:lpstr>Avenir-Medium</vt:lpstr>
      <vt:lpstr>Calibri</vt:lpstr>
      <vt:lpstr>Courier New</vt:lpstr>
      <vt:lpstr>Times New Roman</vt:lpstr>
      <vt:lpstr>newVisionPPT_blue</vt:lpstr>
      <vt:lpstr>Accessibility Lunch-n-Learn November 20, 2015</vt:lpstr>
      <vt:lpstr>PowerPoint Presentation</vt:lpstr>
      <vt:lpstr>PowerPoint Presentation</vt:lpstr>
      <vt:lpstr>“Removing barriers  that prevent the interaction with or access to websites  by people with disabilities”</vt:lpstr>
      <vt:lpstr>PowerPoint Presentation</vt:lpstr>
      <vt:lpstr>PowerPoint Presentation</vt:lpstr>
      <vt:lpstr>PowerPoint Presentation</vt:lpstr>
      <vt:lpstr>PowerPoint Presentation</vt:lpstr>
      <vt:lpstr>PowerPoint Presentation</vt:lpstr>
      <vt:lpstr>Subpart E - Communications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ADA Project Civic Access has reached settlement agreements with 219 localities since 1999 – including 15 in 2015 (vs. 0 in 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JAWS is leading screen reader software  Let’s see how it works…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NPS Overview</dc:title>
  <dc:creator>Nina Vuong</dc:creator>
  <cp:lastModifiedBy>Tom Humbarger</cp:lastModifiedBy>
  <cp:revision>256</cp:revision>
  <cp:lastPrinted>2015-09-18T22:07:28Z</cp:lastPrinted>
  <dcterms:created xsi:type="dcterms:W3CDTF">2015-06-24T16:50:48Z</dcterms:created>
  <dcterms:modified xsi:type="dcterms:W3CDTF">2016-06-24T00:02:48Z</dcterms:modified>
</cp:coreProperties>
</file>