
<file path=[Content_Types].xml><?xml version="1.0" encoding="utf-8"?>
<Types xmlns="http://schemas.openxmlformats.org/package/2006/content-types">
  <Default Extension="png" ContentType="image/png"/>
  <Default Extension="pdf" ContentType="application/pd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bookmarkIdSeed="2">
  <p:sldMasterIdLst>
    <p:sldMasterId id="2147483664" r:id="rId1"/>
    <p:sldMasterId id="2147483666" r:id="rId2"/>
    <p:sldMasterId id="2147483668" r:id="rId3"/>
  </p:sldMasterIdLst>
  <p:notesMasterIdLst>
    <p:notesMasterId r:id="rId7"/>
  </p:notesMasterIdLst>
  <p:handoutMasterIdLst>
    <p:handoutMasterId r:id="rId8"/>
  </p:handoutMasterIdLst>
  <p:sldIdLst>
    <p:sldId id="359" r:id="rId4"/>
    <p:sldId id="356" r:id="rId5"/>
    <p:sldId id="358" r:id="rId6"/>
  </p:sldIdLst>
  <p:sldSz cx="7772400" cy="10058400"/>
  <p:notesSz cx="7019925" cy="93059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47">
          <p15:clr>
            <a:srgbClr val="A4A3A4"/>
          </p15:clr>
        </p15:guide>
        <p15:guide id="2" pos="1449">
          <p15:clr>
            <a:srgbClr val="A4A3A4"/>
          </p15:clr>
        </p15:guide>
      </p15:sldGuideLst>
    </p:ext>
    <p:ext uri="{2D200454-40CA-4A62-9FC3-DE9A4176ACB9}">
      <p15:notesGuideLst xmlns:p15="http://schemas.microsoft.com/office/powerpoint/2012/main">
        <p15:guide id="1" orient="horz" pos="2931" userDrawn="1">
          <p15:clr>
            <a:srgbClr val="A4A3A4"/>
          </p15:clr>
        </p15:guide>
        <p15:guide id="2" pos="221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9900"/>
    <a:srgbClr val="559CBE"/>
    <a:srgbClr val="381F6B"/>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58" autoAdjust="0"/>
    <p:restoredTop sz="99860" autoAdjust="0"/>
  </p:normalViewPr>
  <p:slideViewPr>
    <p:cSldViewPr snapToGrid="0" snapToObjects="1">
      <p:cViewPr varScale="1">
        <p:scale>
          <a:sx n="60" d="100"/>
          <a:sy n="60" d="100"/>
        </p:scale>
        <p:origin x="2083" y="34"/>
      </p:cViewPr>
      <p:guideLst>
        <p:guide orient="horz" pos="3147"/>
        <p:guide pos="1449"/>
      </p:guideLst>
    </p:cSldViewPr>
  </p:slideViewPr>
  <p:notesTextViewPr>
    <p:cViewPr>
      <p:scale>
        <a:sx n="100" d="100"/>
        <a:sy n="100" d="100"/>
      </p:scale>
      <p:origin x="0" y="0"/>
    </p:cViewPr>
  </p:notesTextViewPr>
  <p:sorterViewPr>
    <p:cViewPr>
      <p:scale>
        <a:sx n="100" d="100"/>
        <a:sy n="100" d="100"/>
      </p:scale>
      <p:origin x="0" y="5296"/>
    </p:cViewPr>
  </p:sorterViewPr>
  <p:notesViewPr>
    <p:cSldViewPr snapToGrid="0" snapToObjects="1">
      <p:cViewPr varScale="1">
        <p:scale>
          <a:sx n="80" d="100"/>
          <a:sy n="80" d="100"/>
        </p:scale>
        <p:origin x="-3186" y="-108"/>
      </p:cViewPr>
      <p:guideLst>
        <p:guide orient="horz" pos="2931"/>
        <p:guide pos="221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Master" Target="slideMasters/slideMaster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41968" cy="465297"/>
          </a:xfrm>
          <a:prstGeom prst="rect">
            <a:avLst/>
          </a:prstGeom>
        </p:spPr>
        <p:txBody>
          <a:bodyPr vert="horz" lIns="93270" tIns="46634" rIns="93270" bIns="46634" rtlCol="0"/>
          <a:lstStyle>
            <a:lvl1pPr algn="l">
              <a:defRPr sz="1200"/>
            </a:lvl1pPr>
          </a:lstStyle>
          <a:p>
            <a:endParaRPr lang="en-US"/>
          </a:p>
        </p:txBody>
      </p:sp>
      <p:sp>
        <p:nvSpPr>
          <p:cNvPr id="3" name="Date Placeholder 2"/>
          <p:cNvSpPr>
            <a:spLocks noGrp="1"/>
          </p:cNvSpPr>
          <p:nvPr>
            <p:ph type="dt" sz="quarter" idx="1"/>
          </p:nvPr>
        </p:nvSpPr>
        <p:spPr>
          <a:xfrm>
            <a:off x="3976332" y="1"/>
            <a:ext cx="3041968" cy="465297"/>
          </a:xfrm>
          <a:prstGeom prst="rect">
            <a:avLst/>
          </a:prstGeom>
        </p:spPr>
        <p:txBody>
          <a:bodyPr vert="horz" lIns="93270" tIns="46634" rIns="93270" bIns="46634" rtlCol="0"/>
          <a:lstStyle>
            <a:lvl1pPr algn="r">
              <a:defRPr sz="1200"/>
            </a:lvl1pPr>
          </a:lstStyle>
          <a:p>
            <a:fld id="{112C5567-9408-5249-96DD-D104ECDA8444}" type="datetime1">
              <a:rPr lang="en-US" smtClean="0"/>
              <a:pPr/>
              <a:t>6/29/2016</a:t>
            </a:fld>
            <a:endParaRPr lang="en-US"/>
          </a:p>
        </p:txBody>
      </p:sp>
      <p:sp>
        <p:nvSpPr>
          <p:cNvPr id="4" name="Footer Placeholder 3"/>
          <p:cNvSpPr>
            <a:spLocks noGrp="1"/>
          </p:cNvSpPr>
          <p:nvPr>
            <p:ph type="ftr" sz="quarter" idx="2"/>
          </p:nvPr>
        </p:nvSpPr>
        <p:spPr>
          <a:xfrm>
            <a:off x="0" y="8839015"/>
            <a:ext cx="3041968" cy="465297"/>
          </a:xfrm>
          <a:prstGeom prst="rect">
            <a:avLst/>
          </a:prstGeom>
        </p:spPr>
        <p:txBody>
          <a:bodyPr vert="horz" lIns="93270" tIns="46634" rIns="93270" bIns="46634" rtlCol="0" anchor="b"/>
          <a:lstStyle>
            <a:lvl1pPr algn="l">
              <a:defRPr sz="1200"/>
            </a:lvl1pPr>
          </a:lstStyle>
          <a:p>
            <a:endParaRPr lang="en-US"/>
          </a:p>
        </p:txBody>
      </p:sp>
      <p:sp>
        <p:nvSpPr>
          <p:cNvPr id="5" name="Slide Number Placeholder 4"/>
          <p:cNvSpPr>
            <a:spLocks noGrp="1"/>
          </p:cNvSpPr>
          <p:nvPr>
            <p:ph type="sldNum" sz="quarter" idx="3"/>
          </p:nvPr>
        </p:nvSpPr>
        <p:spPr>
          <a:xfrm>
            <a:off x="3976332" y="8839015"/>
            <a:ext cx="3041968" cy="465297"/>
          </a:xfrm>
          <a:prstGeom prst="rect">
            <a:avLst/>
          </a:prstGeom>
        </p:spPr>
        <p:txBody>
          <a:bodyPr vert="horz" lIns="93270" tIns="46634" rIns="93270" bIns="46634" rtlCol="0" anchor="b"/>
          <a:lstStyle>
            <a:lvl1pPr algn="r">
              <a:defRPr sz="1200"/>
            </a:lvl1pPr>
          </a:lstStyle>
          <a:p>
            <a:fld id="{B9FCF9ED-5388-094E-8448-3DA068822931}" type="slidenum">
              <a:rPr lang="en-US" smtClean="0"/>
              <a:pPr/>
              <a:t>‹#›</a:t>
            </a:fld>
            <a:endParaRPr lang="en-US"/>
          </a:p>
        </p:txBody>
      </p:sp>
    </p:spTree>
    <p:extLst>
      <p:ext uri="{BB962C8B-B14F-4D97-AF65-F5344CB8AC3E}">
        <p14:creationId xmlns:p14="http://schemas.microsoft.com/office/powerpoint/2010/main" val="263755726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41968" cy="465297"/>
          </a:xfrm>
          <a:prstGeom prst="rect">
            <a:avLst/>
          </a:prstGeom>
        </p:spPr>
        <p:txBody>
          <a:bodyPr vert="horz" lIns="93270" tIns="46634" rIns="93270" bIns="46634" rtlCol="0"/>
          <a:lstStyle>
            <a:lvl1pPr algn="l">
              <a:defRPr sz="1200"/>
            </a:lvl1pPr>
          </a:lstStyle>
          <a:p>
            <a:endParaRPr lang="en-US"/>
          </a:p>
        </p:txBody>
      </p:sp>
      <p:sp>
        <p:nvSpPr>
          <p:cNvPr id="3" name="Date Placeholder 2"/>
          <p:cNvSpPr>
            <a:spLocks noGrp="1"/>
          </p:cNvSpPr>
          <p:nvPr>
            <p:ph type="dt" idx="1"/>
          </p:nvPr>
        </p:nvSpPr>
        <p:spPr>
          <a:xfrm>
            <a:off x="3976332" y="1"/>
            <a:ext cx="3041968" cy="465297"/>
          </a:xfrm>
          <a:prstGeom prst="rect">
            <a:avLst/>
          </a:prstGeom>
        </p:spPr>
        <p:txBody>
          <a:bodyPr vert="horz" lIns="93270" tIns="46634" rIns="93270" bIns="46634" rtlCol="0"/>
          <a:lstStyle>
            <a:lvl1pPr algn="r">
              <a:defRPr sz="1200"/>
            </a:lvl1pPr>
          </a:lstStyle>
          <a:p>
            <a:fld id="{FCB457B2-8B38-7748-870C-071E48B983B4}" type="datetime1">
              <a:rPr lang="en-US" smtClean="0"/>
              <a:pPr/>
              <a:t>6/29/2016</a:t>
            </a:fld>
            <a:endParaRPr lang="en-US"/>
          </a:p>
        </p:txBody>
      </p:sp>
      <p:sp>
        <p:nvSpPr>
          <p:cNvPr id="4" name="Slide Image Placeholder 3"/>
          <p:cNvSpPr>
            <a:spLocks noGrp="1" noRot="1" noChangeAspect="1"/>
          </p:cNvSpPr>
          <p:nvPr>
            <p:ph type="sldImg" idx="2"/>
          </p:nvPr>
        </p:nvSpPr>
        <p:spPr>
          <a:xfrm>
            <a:off x="2162175" y="696913"/>
            <a:ext cx="2695575" cy="3490912"/>
          </a:xfrm>
          <a:prstGeom prst="rect">
            <a:avLst/>
          </a:prstGeom>
          <a:noFill/>
          <a:ln w="12700">
            <a:solidFill>
              <a:prstClr val="black"/>
            </a:solidFill>
          </a:ln>
        </p:spPr>
        <p:txBody>
          <a:bodyPr vert="horz" lIns="93270" tIns="46634" rIns="93270" bIns="46634" rtlCol="0" anchor="ctr"/>
          <a:lstStyle/>
          <a:p>
            <a:endParaRPr lang="en-US"/>
          </a:p>
        </p:txBody>
      </p:sp>
      <p:sp>
        <p:nvSpPr>
          <p:cNvPr id="5" name="Notes Placeholder 4"/>
          <p:cNvSpPr>
            <a:spLocks noGrp="1"/>
          </p:cNvSpPr>
          <p:nvPr>
            <p:ph type="body" sz="quarter" idx="3"/>
          </p:nvPr>
        </p:nvSpPr>
        <p:spPr>
          <a:xfrm>
            <a:off x="701993" y="4420314"/>
            <a:ext cx="5615940" cy="4187667"/>
          </a:xfrm>
          <a:prstGeom prst="rect">
            <a:avLst/>
          </a:prstGeom>
        </p:spPr>
        <p:txBody>
          <a:bodyPr vert="horz" lIns="93270" tIns="46634" rIns="93270" bIns="4663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39015"/>
            <a:ext cx="3041968" cy="465297"/>
          </a:xfrm>
          <a:prstGeom prst="rect">
            <a:avLst/>
          </a:prstGeom>
        </p:spPr>
        <p:txBody>
          <a:bodyPr vert="horz" lIns="93270" tIns="46634" rIns="93270" bIns="46634" rtlCol="0" anchor="b"/>
          <a:lstStyle>
            <a:lvl1pPr algn="l">
              <a:defRPr sz="1200"/>
            </a:lvl1pPr>
          </a:lstStyle>
          <a:p>
            <a:endParaRPr lang="en-US"/>
          </a:p>
        </p:txBody>
      </p:sp>
      <p:sp>
        <p:nvSpPr>
          <p:cNvPr id="7" name="Slide Number Placeholder 6"/>
          <p:cNvSpPr>
            <a:spLocks noGrp="1"/>
          </p:cNvSpPr>
          <p:nvPr>
            <p:ph type="sldNum" sz="quarter" idx="5"/>
          </p:nvPr>
        </p:nvSpPr>
        <p:spPr>
          <a:xfrm>
            <a:off x="3976332" y="8839015"/>
            <a:ext cx="3041968" cy="465297"/>
          </a:xfrm>
          <a:prstGeom prst="rect">
            <a:avLst/>
          </a:prstGeom>
        </p:spPr>
        <p:txBody>
          <a:bodyPr vert="horz" lIns="93270" tIns="46634" rIns="93270" bIns="46634" rtlCol="0" anchor="b"/>
          <a:lstStyle>
            <a:lvl1pPr algn="r">
              <a:defRPr sz="1200"/>
            </a:lvl1pPr>
          </a:lstStyle>
          <a:p>
            <a:fld id="{244EEFE2-EF1D-E846-8B93-6F1FB3CDEDD4}" type="slidenum">
              <a:rPr lang="en-US" smtClean="0"/>
              <a:pPr/>
              <a:t>‹#›</a:t>
            </a:fld>
            <a:endParaRPr lang="en-US"/>
          </a:p>
        </p:txBody>
      </p:sp>
    </p:spTree>
    <p:extLst>
      <p:ext uri="{BB962C8B-B14F-4D97-AF65-F5344CB8AC3E}">
        <p14:creationId xmlns:p14="http://schemas.microsoft.com/office/powerpoint/2010/main" val="269306011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44EEFE2-EF1D-E846-8B93-6F1FB3CDEDD4}"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41701517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44EEFE2-EF1D-E846-8B93-6F1FB3CDEDD4}"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41701517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Text Placeholder 8"/>
          <p:cNvSpPr>
            <a:spLocks noGrp="1"/>
          </p:cNvSpPr>
          <p:nvPr>
            <p:ph type="body" sz="quarter" idx="10"/>
          </p:nvPr>
        </p:nvSpPr>
        <p:spPr>
          <a:xfrm>
            <a:off x="1079501" y="1371598"/>
            <a:ext cx="5805170" cy="7772401"/>
          </a:xfrm>
        </p:spPr>
        <p:txBody>
          <a:bodyPr>
            <a:normAutofit/>
          </a:bodyPr>
          <a:lstStyle>
            <a:lvl1pPr marL="0">
              <a:buFont typeface="Arial"/>
              <a:buNone/>
              <a:defRPr sz="950"/>
            </a:lvl1pPr>
            <a:lvl2pPr marL="0">
              <a:buFont typeface="Arial"/>
              <a:buNone/>
              <a:defRPr sz="950"/>
            </a:lvl2pPr>
            <a:lvl3pPr marL="0">
              <a:buFont typeface="Arial"/>
              <a:buNone/>
              <a:defRPr sz="950"/>
            </a:lvl3pPr>
            <a:lvl4pPr marL="0">
              <a:buFont typeface="Arial"/>
              <a:buNone/>
              <a:defRPr sz="950"/>
            </a:lvl4pPr>
            <a:lvl5pPr marL="0">
              <a:buFont typeface="Arial"/>
              <a:buNone/>
              <a:defRPr sz="95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TextBox 3"/>
          <p:cNvSpPr txBox="1"/>
          <p:nvPr userDrawn="1"/>
        </p:nvSpPr>
        <p:spPr>
          <a:xfrm>
            <a:off x="1608667" y="1371598"/>
            <a:ext cx="5486401" cy="7755469"/>
          </a:xfrm>
          <a:prstGeom prst="rect">
            <a:avLst/>
          </a:prstGeom>
          <a:noFill/>
        </p:spPr>
        <p:txBody>
          <a:bodyPr wrap="square" rtlCol="0">
            <a:spAutoFit/>
          </a:bodyPr>
          <a:lstStyle/>
          <a:p>
            <a:endParaRPr lang="en-US" dirty="0"/>
          </a:p>
        </p:txBody>
      </p:sp>
      <p:sp>
        <p:nvSpPr>
          <p:cNvPr id="6" name="Text Placeholder 5"/>
          <p:cNvSpPr>
            <a:spLocks noGrp="1"/>
          </p:cNvSpPr>
          <p:nvPr>
            <p:ph type="body" sz="quarter" idx="10"/>
          </p:nvPr>
        </p:nvSpPr>
        <p:spPr>
          <a:xfrm>
            <a:off x="1130301" y="1371597"/>
            <a:ext cx="5710767" cy="7755469"/>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TextBox 3"/>
          <p:cNvSpPr txBox="1"/>
          <p:nvPr userDrawn="1"/>
        </p:nvSpPr>
        <p:spPr>
          <a:xfrm>
            <a:off x="1608667" y="1371598"/>
            <a:ext cx="5486401" cy="7755469"/>
          </a:xfrm>
          <a:prstGeom prst="rect">
            <a:avLst/>
          </a:prstGeom>
          <a:noFill/>
        </p:spPr>
        <p:txBody>
          <a:bodyPr wrap="square" rtlCol="0">
            <a:spAutoFit/>
          </a:bodyPr>
          <a:lstStyle/>
          <a:p>
            <a:endParaRPr lang="en-US" dirty="0"/>
          </a:p>
        </p:txBody>
      </p:sp>
      <p:sp>
        <p:nvSpPr>
          <p:cNvPr id="6" name="Text Placeholder 5"/>
          <p:cNvSpPr>
            <a:spLocks noGrp="1"/>
          </p:cNvSpPr>
          <p:nvPr>
            <p:ph type="body" sz="quarter" idx="10"/>
          </p:nvPr>
        </p:nvSpPr>
        <p:spPr>
          <a:xfrm>
            <a:off x="1130301" y="1371597"/>
            <a:ext cx="5710767" cy="7755469"/>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00668" y="3877471"/>
            <a:ext cx="5710768" cy="1100929"/>
          </a:xfrm>
          <a:prstGeom prst="rect">
            <a:avLst/>
          </a:prstGeom>
        </p:spPr>
        <p:txBody>
          <a:bodyPr vert="horz" lIns="91440" tIns="45720" rIns="91440" bIns="45720" rtlCol="0" anchor="t">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100668" y="5143500"/>
            <a:ext cx="5710767" cy="41021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11" name="Picture 10" descr="Vision_Logo_RGB.png"/>
          <p:cNvPicPr>
            <a:picLocks noChangeAspect="1"/>
          </p:cNvPicPr>
          <p:nvPr userDrawn="1"/>
        </p:nvPicPr>
        <p:blipFill>
          <a:blip r:embed="rId3"/>
          <a:stretch>
            <a:fillRect/>
          </a:stretch>
        </p:blipFill>
        <p:spPr>
          <a:xfrm>
            <a:off x="5168714" y="430445"/>
            <a:ext cx="1977153" cy="359664"/>
          </a:xfrm>
          <a:prstGeom prst="rect">
            <a:avLst/>
          </a:prstGeom>
        </p:spPr>
      </p:pic>
      <p:sp>
        <p:nvSpPr>
          <p:cNvPr id="6" name="Text Placeholder 4"/>
          <p:cNvSpPr txBox="1">
            <a:spLocks/>
          </p:cNvSpPr>
          <p:nvPr userDrawn="1"/>
        </p:nvSpPr>
        <p:spPr>
          <a:xfrm>
            <a:off x="4309535" y="9423400"/>
            <a:ext cx="2501900" cy="348989"/>
          </a:xfrm>
          <a:prstGeom prst="rect">
            <a:avLst/>
          </a:prstGeom>
        </p:spPr>
        <p:txBody>
          <a:bodyPr vert="horz" lIns="91440" tIns="45720" rIns="91440" bIns="45720" rtlCol="0">
            <a:normAutofit/>
          </a:bodyPr>
          <a:lstStyle>
            <a:lvl1pPr algn="r">
              <a:defRPr/>
            </a:lvl1pPr>
          </a:lstStyle>
          <a:p>
            <a:pPr marL="342900" marR="0" lvl="0" indent="-342900" algn="r" defTabSz="457200" rtl="0" eaLnBrk="1" fontAlgn="auto" latinLnBrk="0" hangingPunct="1">
              <a:lnSpc>
                <a:spcPct val="100000"/>
              </a:lnSpc>
              <a:spcBef>
                <a:spcPct val="20000"/>
              </a:spcBef>
              <a:spcAft>
                <a:spcPts val="0"/>
              </a:spcAft>
              <a:buClrTx/>
              <a:buSzTx/>
              <a:buFont typeface="Arial"/>
              <a:buNone/>
              <a:tabLst/>
              <a:defRPr/>
            </a:pPr>
            <a:fld id="{E0EFAA7C-DA08-FB4B-B726-2D33357680DB}" type="slidenum">
              <a:rPr kumimoji="0" lang="en-US" sz="1050" b="0" i="0" u="none" strike="noStrike" kern="1200" cap="none" spc="0" normalizeH="0" baseline="0" noProof="0" smtClean="0">
                <a:ln>
                  <a:noFill/>
                </a:ln>
                <a:solidFill>
                  <a:srgbClr val="000000"/>
                </a:solidFill>
                <a:effectLst/>
                <a:uLnTx/>
                <a:uFillTx/>
                <a:latin typeface="Tahoma"/>
                <a:ea typeface="+mn-ea"/>
                <a:cs typeface="Tahoma"/>
              </a:rPr>
              <a:pPr marL="342900" marR="0" lvl="0" indent="-342900" algn="r" defTabSz="457200" rtl="0" eaLnBrk="1" fontAlgn="auto" latinLnBrk="0" hangingPunct="1">
                <a:lnSpc>
                  <a:spcPct val="100000"/>
                </a:lnSpc>
                <a:spcBef>
                  <a:spcPct val="20000"/>
                </a:spcBef>
                <a:spcAft>
                  <a:spcPts val="0"/>
                </a:spcAft>
                <a:buClrTx/>
                <a:buSzTx/>
                <a:buFont typeface="Arial"/>
                <a:buNone/>
                <a:tabLst/>
                <a:defRPr/>
              </a:pPr>
              <a:t>‹#›</a:t>
            </a:fld>
            <a:endParaRPr kumimoji="0" lang="en-US" sz="1050" b="0" i="0" u="none" strike="noStrike" kern="1200" cap="none" spc="0" normalizeH="0" baseline="0" noProof="0" dirty="0">
              <a:ln>
                <a:noFill/>
              </a:ln>
              <a:solidFill>
                <a:srgbClr val="000000"/>
              </a:solidFill>
              <a:effectLst/>
              <a:uLnTx/>
              <a:uFillTx/>
              <a:latin typeface="Tahoma"/>
              <a:ea typeface="+mn-ea"/>
              <a:cs typeface="Tahoma"/>
            </a:endParaRPr>
          </a:p>
        </p:txBody>
      </p:sp>
    </p:spTree>
  </p:cSld>
  <p:clrMap bg1="lt1" tx1="dk1" bg2="lt2" tx2="dk2" accent1="accent1" accent2="accent2" accent3="accent3" accent4="accent4" accent5="accent5" accent6="accent6" hlink="hlink" folHlink="folHlink"/>
  <p:sldLayoutIdLst>
    <p:sldLayoutId id="2147483665" r:id="rId1"/>
  </p:sldLayoutIdLst>
  <p:hf hdr="0" ftr="0" dt="0"/>
  <p:txStyles>
    <p:titleStyle>
      <a:lvl1pPr algn="l" defTabSz="457200" rtl="0" eaLnBrk="1" latinLnBrk="0" hangingPunct="1">
        <a:spcBef>
          <a:spcPct val="0"/>
        </a:spcBef>
        <a:buNone/>
        <a:defRPr sz="2400" b="0" kern="1200">
          <a:solidFill>
            <a:schemeClr val="tx1"/>
          </a:solidFill>
          <a:latin typeface="Tahoma"/>
          <a:ea typeface="+mj-ea"/>
          <a:cs typeface="Tahoma"/>
        </a:defRPr>
      </a:lvl1pPr>
    </p:titleStyle>
    <p:bodyStyle>
      <a:lvl1pPr marL="0" indent="-342900" algn="l" defTabSz="457200" rtl="0" eaLnBrk="1" latinLnBrk="0" hangingPunct="1">
        <a:spcBef>
          <a:spcPct val="20000"/>
        </a:spcBef>
        <a:buFontTx/>
        <a:buNone/>
        <a:defRPr sz="950" kern="1200">
          <a:solidFill>
            <a:srgbClr val="000000"/>
          </a:solidFill>
          <a:latin typeface="Tahoma"/>
          <a:ea typeface="+mn-ea"/>
          <a:cs typeface="Tahoma"/>
        </a:defRPr>
      </a:lvl1pPr>
      <a:lvl2pPr marL="0" indent="-285750" algn="l" defTabSz="457200" rtl="0" eaLnBrk="1" latinLnBrk="0" hangingPunct="1">
        <a:spcBef>
          <a:spcPct val="20000"/>
        </a:spcBef>
        <a:buFontTx/>
        <a:buNone/>
        <a:defRPr sz="950" kern="1200">
          <a:solidFill>
            <a:srgbClr val="000000"/>
          </a:solidFill>
          <a:latin typeface="Tahoma"/>
          <a:ea typeface="+mn-ea"/>
          <a:cs typeface="Tahoma"/>
        </a:defRPr>
      </a:lvl2pPr>
      <a:lvl3pPr marL="0" indent="-228600" algn="l" defTabSz="457200" rtl="0" eaLnBrk="1" latinLnBrk="0" hangingPunct="1">
        <a:spcBef>
          <a:spcPct val="20000"/>
        </a:spcBef>
        <a:buFontTx/>
        <a:buNone/>
        <a:defRPr sz="950" kern="1200">
          <a:solidFill>
            <a:srgbClr val="000000"/>
          </a:solidFill>
          <a:latin typeface="Tahoma"/>
          <a:ea typeface="+mn-ea"/>
          <a:cs typeface="Tahoma"/>
        </a:defRPr>
      </a:lvl3pPr>
      <a:lvl4pPr marL="0" indent="-228600" algn="l" defTabSz="457200" rtl="0" eaLnBrk="1" latinLnBrk="0" hangingPunct="1">
        <a:spcBef>
          <a:spcPct val="20000"/>
        </a:spcBef>
        <a:buFontTx/>
        <a:buNone/>
        <a:defRPr sz="950" kern="1200">
          <a:solidFill>
            <a:srgbClr val="000000"/>
          </a:solidFill>
          <a:latin typeface="Tahoma"/>
          <a:ea typeface="+mn-ea"/>
          <a:cs typeface="Tahoma"/>
        </a:defRPr>
      </a:lvl4pPr>
      <a:lvl5pPr marL="0" indent="-228600" algn="l" defTabSz="457200" rtl="0" eaLnBrk="1" latinLnBrk="0" hangingPunct="1">
        <a:spcBef>
          <a:spcPct val="20000"/>
        </a:spcBef>
        <a:buFontTx/>
        <a:buNone/>
        <a:defRPr sz="950" kern="1200">
          <a:solidFill>
            <a:srgbClr val="000000"/>
          </a:solidFill>
          <a:latin typeface="Tahoma"/>
          <a:ea typeface="+mn-ea"/>
          <a:cs typeface="Tahom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13368" y="3877471"/>
            <a:ext cx="5710768" cy="1100929"/>
          </a:xfrm>
          <a:prstGeom prst="rect">
            <a:avLst/>
          </a:prstGeom>
        </p:spPr>
        <p:txBody>
          <a:bodyPr vert="horz" lIns="91440" tIns="45720" rIns="91440" bIns="45720" rtlCol="0" anchor="t">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113368" y="5143500"/>
            <a:ext cx="5710767" cy="41021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11" name="Picture 10" descr="Vision_Logo_RGB.png"/>
          <p:cNvPicPr>
            <a:picLocks noChangeAspect="1"/>
          </p:cNvPicPr>
          <p:nvPr userDrawn="1"/>
        </p:nvPicPr>
        <p:blipFill>
          <a:blip r:embed="rId3"/>
          <a:stretch>
            <a:fillRect/>
          </a:stretch>
        </p:blipFill>
        <p:spPr>
          <a:xfrm>
            <a:off x="5168714" y="430445"/>
            <a:ext cx="1977153" cy="359664"/>
          </a:xfrm>
          <a:prstGeom prst="rect">
            <a:avLst/>
          </a:prstGeom>
        </p:spPr>
      </p:pic>
      <p:sp>
        <p:nvSpPr>
          <p:cNvPr id="7" name="Text Placeholder 4"/>
          <p:cNvSpPr txBox="1">
            <a:spLocks/>
          </p:cNvSpPr>
          <p:nvPr userDrawn="1"/>
        </p:nvSpPr>
        <p:spPr>
          <a:xfrm>
            <a:off x="4309535" y="9423400"/>
            <a:ext cx="2501900" cy="348989"/>
          </a:xfrm>
          <a:prstGeom prst="rect">
            <a:avLst/>
          </a:prstGeom>
        </p:spPr>
        <p:txBody>
          <a:bodyPr vert="horz" lIns="91440" tIns="45720" rIns="91440" bIns="45720" rtlCol="0">
            <a:normAutofit/>
          </a:bodyPr>
          <a:lstStyle>
            <a:lvl1pPr algn="r">
              <a:defRPr/>
            </a:lvl1pPr>
          </a:lstStyle>
          <a:p>
            <a:pPr marL="342900" marR="0" lvl="0" indent="-342900" algn="r" defTabSz="457200" rtl="0" eaLnBrk="1" fontAlgn="auto" latinLnBrk="0" hangingPunct="1">
              <a:lnSpc>
                <a:spcPct val="100000"/>
              </a:lnSpc>
              <a:spcBef>
                <a:spcPct val="20000"/>
              </a:spcBef>
              <a:spcAft>
                <a:spcPts val="0"/>
              </a:spcAft>
              <a:buClrTx/>
              <a:buSzTx/>
              <a:buFont typeface="Arial"/>
              <a:buNone/>
              <a:tabLst/>
              <a:defRPr/>
            </a:pPr>
            <a:fld id="{E0EFAA7C-DA08-FB4B-B726-2D33357680DB}" type="slidenum">
              <a:rPr kumimoji="0" lang="en-US" sz="1050" b="0" i="0" u="none" strike="noStrike" kern="1200" cap="none" spc="0" normalizeH="0" baseline="0" noProof="0" smtClean="0">
                <a:ln>
                  <a:noFill/>
                </a:ln>
                <a:solidFill>
                  <a:srgbClr val="000000"/>
                </a:solidFill>
                <a:effectLst/>
                <a:uLnTx/>
                <a:uFillTx/>
                <a:latin typeface="Tahoma"/>
                <a:ea typeface="+mn-ea"/>
                <a:cs typeface="Tahoma"/>
              </a:rPr>
              <a:pPr marL="342900" marR="0" lvl="0" indent="-342900" algn="r" defTabSz="457200" rtl="0" eaLnBrk="1" fontAlgn="auto" latinLnBrk="0" hangingPunct="1">
                <a:lnSpc>
                  <a:spcPct val="100000"/>
                </a:lnSpc>
                <a:spcBef>
                  <a:spcPct val="20000"/>
                </a:spcBef>
                <a:spcAft>
                  <a:spcPts val="0"/>
                </a:spcAft>
                <a:buClrTx/>
                <a:buSzTx/>
                <a:buFont typeface="Arial"/>
                <a:buNone/>
                <a:tabLst/>
                <a:defRPr/>
              </a:pPr>
              <a:t>‹#›</a:t>
            </a:fld>
            <a:endParaRPr kumimoji="0" lang="en-US" sz="1050" b="0" i="0" u="none" strike="noStrike" kern="1200" cap="none" spc="0" normalizeH="0" baseline="0" noProof="0" dirty="0">
              <a:ln>
                <a:noFill/>
              </a:ln>
              <a:solidFill>
                <a:srgbClr val="000000"/>
              </a:solidFill>
              <a:effectLst/>
              <a:uLnTx/>
              <a:uFillTx/>
              <a:latin typeface="Tahoma"/>
              <a:ea typeface="+mn-ea"/>
              <a:cs typeface="Tahoma"/>
            </a:endParaRPr>
          </a:p>
        </p:txBody>
      </p:sp>
    </p:spTree>
  </p:cSld>
  <p:clrMap bg1="lt1" tx1="dk1" bg2="lt2" tx2="dk2" accent1="accent1" accent2="accent2" accent3="accent3" accent4="accent4" accent5="accent5" accent6="accent6" hlink="hlink" folHlink="folHlink"/>
  <p:sldLayoutIdLst>
    <p:sldLayoutId id="2147483667" r:id="rId1"/>
  </p:sldLayoutIdLst>
  <p:hf hdr="0" ftr="0" dt="0"/>
  <p:txStyles>
    <p:titleStyle>
      <a:lvl1pPr algn="l" defTabSz="457200" rtl="0" eaLnBrk="1" latinLnBrk="0" hangingPunct="1">
        <a:spcBef>
          <a:spcPct val="0"/>
        </a:spcBef>
        <a:buNone/>
        <a:defRPr sz="2400" b="0" kern="1200">
          <a:solidFill>
            <a:schemeClr val="tx1"/>
          </a:solidFill>
          <a:latin typeface="Tahoma"/>
          <a:ea typeface="+mj-ea"/>
          <a:cs typeface="Tahoma"/>
        </a:defRPr>
      </a:lvl1pPr>
    </p:titleStyle>
    <p:bodyStyle>
      <a:lvl1pPr marL="0" indent="-342900" algn="l" defTabSz="457200" rtl="0" eaLnBrk="1" latinLnBrk="0" hangingPunct="1">
        <a:spcBef>
          <a:spcPct val="20000"/>
        </a:spcBef>
        <a:buFontTx/>
        <a:buNone/>
        <a:defRPr sz="950" kern="1200">
          <a:solidFill>
            <a:srgbClr val="000000"/>
          </a:solidFill>
          <a:latin typeface="Tahoma"/>
          <a:ea typeface="+mn-ea"/>
          <a:cs typeface="Tahoma"/>
        </a:defRPr>
      </a:lvl1pPr>
      <a:lvl2pPr marL="0" indent="-285750" algn="l" defTabSz="457200" rtl="0" eaLnBrk="1" latinLnBrk="0" hangingPunct="1">
        <a:spcBef>
          <a:spcPct val="20000"/>
        </a:spcBef>
        <a:buFontTx/>
        <a:buNone/>
        <a:defRPr sz="950" kern="1200">
          <a:solidFill>
            <a:srgbClr val="000000"/>
          </a:solidFill>
          <a:latin typeface="Tahoma"/>
          <a:ea typeface="+mn-ea"/>
          <a:cs typeface="Tahoma"/>
        </a:defRPr>
      </a:lvl2pPr>
      <a:lvl3pPr marL="0" indent="-228600" algn="l" defTabSz="457200" rtl="0" eaLnBrk="1" latinLnBrk="0" hangingPunct="1">
        <a:spcBef>
          <a:spcPct val="20000"/>
        </a:spcBef>
        <a:buFontTx/>
        <a:buNone/>
        <a:defRPr sz="950" kern="1200">
          <a:solidFill>
            <a:srgbClr val="000000"/>
          </a:solidFill>
          <a:latin typeface="Tahoma"/>
          <a:ea typeface="+mn-ea"/>
          <a:cs typeface="Tahoma"/>
        </a:defRPr>
      </a:lvl3pPr>
      <a:lvl4pPr marL="0" indent="-228600" algn="l" defTabSz="457200" rtl="0" eaLnBrk="1" latinLnBrk="0" hangingPunct="1">
        <a:spcBef>
          <a:spcPct val="20000"/>
        </a:spcBef>
        <a:buFontTx/>
        <a:buNone/>
        <a:defRPr sz="950" kern="1200">
          <a:solidFill>
            <a:srgbClr val="000000"/>
          </a:solidFill>
          <a:latin typeface="Tahoma"/>
          <a:ea typeface="+mn-ea"/>
          <a:cs typeface="Tahoma"/>
        </a:defRPr>
      </a:lvl4pPr>
      <a:lvl5pPr marL="0" indent="-228600" algn="l" defTabSz="457200" rtl="0" eaLnBrk="1" latinLnBrk="0" hangingPunct="1">
        <a:spcBef>
          <a:spcPct val="20000"/>
        </a:spcBef>
        <a:buFontTx/>
        <a:buNone/>
        <a:defRPr sz="950" kern="1200">
          <a:solidFill>
            <a:srgbClr val="000000"/>
          </a:solidFill>
          <a:latin typeface="Tahoma"/>
          <a:ea typeface="+mn-ea"/>
          <a:cs typeface="Tahom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13368" y="3877471"/>
            <a:ext cx="5710768" cy="1100929"/>
          </a:xfrm>
          <a:prstGeom prst="rect">
            <a:avLst/>
          </a:prstGeom>
        </p:spPr>
        <p:txBody>
          <a:bodyPr vert="horz" lIns="91440" tIns="45720" rIns="91440" bIns="45720" rtlCol="0" anchor="t">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113368" y="5143500"/>
            <a:ext cx="5710767" cy="41021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 Placeholder 4"/>
          <p:cNvSpPr txBox="1">
            <a:spLocks/>
          </p:cNvSpPr>
          <p:nvPr userDrawn="1"/>
        </p:nvSpPr>
        <p:spPr>
          <a:xfrm>
            <a:off x="4309535" y="9423400"/>
            <a:ext cx="2501900" cy="348989"/>
          </a:xfrm>
          <a:prstGeom prst="rect">
            <a:avLst/>
          </a:prstGeom>
        </p:spPr>
        <p:txBody>
          <a:bodyPr vert="horz" lIns="91440" tIns="45720" rIns="91440" bIns="45720" rtlCol="0">
            <a:normAutofit/>
          </a:bodyPr>
          <a:lstStyle>
            <a:lvl1pPr algn="r">
              <a:defRPr/>
            </a:lvl1pPr>
          </a:lstStyle>
          <a:p>
            <a:pPr marL="342900" marR="0" lvl="0" indent="-342900" algn="r" defTabSz="457200" rtl="0" eaLnBrk="1" fontAlgn="auto" latinLnBrk="0" hangingPunct="1">
              <a:lnSpc>
                <a:spcPct val="100000"/>
              </a:lnSpc>
              <a:spcBef>
                <a:spcPct val="20000"/>
              </a:spcBef>
              <a:spcAft>
                <a:spcPts val="0"/>
              </a:spcAft>
              <a:buClrTx/>
              <a:buSzTx/>
              <a:buFont typeface="Arial"/>
              <a:buNone/>
              <a:tabLst/>
              <a:defRPr/>
            </a:pPr>
            <a:fld id="{E0EFAA7C-DA08-FB4B-B726-2D33357680DB}" type="slidenum">
              <a:rPr kumimoji="0" lang="en-US" sz="1050" b="0" i="0" u="none" strike="noStrike" kern="1200" cap="none" spc="0" normalizeH="0" baseline="0" noProof="0" smtClean="0">
                <a:ln>
                  <a:noFill/>
                </a:ln>
                <a:solidFill>
                  <a:srgbClr val="000000"/>
                </a:solidFill>
                <a:effectLst/>
                <a:uLnTx/>
                <a:uFillTx/>
                <a:latin typeface="Tahoma"/>
                <a:ea typeface="+mn-ea"/>
                <a:cs typeface="Tahoma"/>
              </a:rPr>
              <a:pPr marL="342900" marR="0" lvl="0" indent="-342900" algn="r" defTabSz="457200" rtl="0" eaLnBrk="1" fontAlgn="auto" latinLnBrk="0" hangingPunct="1">
                <a:lnSpc>
                  <a:spcPct val="100000"/>
                </a:lnSpc>
                <a:spcBef>
                  <a:spcPct val="20000"/>
                </a:spcBef>
                <a:spcAft>
                  <a:spcPts val="0"/>
                </a:spcAft>
                <a:buClrTx/>
                <a:buSzTx/>
                <a:buFont typeface="Arial"/>
                <a:buNone/>
                <a:tabLst/>
                <a:defRPr/>
              </a:pPr>
              <a:t>‹#›</a:t>
            </a:fld>
            <a:endParaRPr kumimoji="0" lang="en-US" sz="1050" b="0" i="0" u="none" strike="noStrike" kern="1200" cap="none" spc="0" normalizeH="0" baseline="0" noProof="0" dirty="0">
              <a:ln>
                <a:noFill/>
              </a:ln>
              <a:solidFill>
                <a:srgbClr val="000000"/>
              </a:solidFill>
              <a:effectLst/>
              <a:uLnTx/>
              <a:uFillTx/>
              <a:latin typeface="Tahoma"/>
              <a:ea typeface="+mn-ea"/>
              <a:cs typeface="Tahoma"/>
            </a:endParaRPr>
          </a:p>
        </p:txBody>
      </p:sp>
    </p:spTree>
  </p:cSld>
  <p:clrMap bg1="lt1" tx1="dk1" bg2="lt2" tx2="dk2" accent1="accent1" accent2="accent2" accent3="accent3" accent4="accent4" accent5="accent5" accent6="accent6" hlink="hlink" folHlink="folHlink"/>
  <p:sldLayoutIdLst>
    <p:sldLayoutId id="2147483669" r:id="rId1"/>
  </p:sldLayoutIdLst>
  <p:hf hdr="0" ftr="0" dt="0"/>
  <p:txStyles>
    <p:titleStyle>
      <a:lvl1pPr algn="l" defTabSz="457200" rtl="0" eaLnBrk="1" latinLnBrk="0" hangingPunct="1">
        <a:spcBef>
          <a:spcPct val="0"/>
        </a:spcBef>
        <a:buNone/>
        <a:defRPr sz="2400" b="0" kern="1200">
          <a:solidFill>
            <a:schemeClr val="tx1"/>
          </a:solidFill>
          <a:latin typeface="Tahoma"/>
          <a:ea typeface="+mj-ea"/>
          <a:cs typeface="Tahoma"/>
        </a:defRPr>
      </a:lvl1pPr>
    </p:titleStyle>
    <p:bodyStyle>
      <a:lvl1pPr marL="0" indent="-342900" algn="l" defTabSz="457200" rtl="0" eaLnBrk="1" latinLnBrk="0" hangingPunct="1">
        <a:spcBef>
          <a:spcPct val="20000"/>
        </a:spcBef>
        <a:buFontTx/>
        <a:buNone/>
        <a:defRPr sz="950" kern="1200">
          <a:solidFill>
            <a:srgbClr val="000000"/>
          </a:solidFill>
          <a:latin typeface="Tahoma"/>
          <a:ea typeface="+mn-ea"/>
          <a:cs typeface="Tahoma"/>
        </a:defRPr>
      </a:lvl1pPr>
      <a:lvl2pPr marL="0" indent="-285750" algn="l" defTabSz="457200" rtl="0" eaLnBrk="1" latinLnBrk="0" hangingPunct="1">
        <a:spcBef>
          <a:spcPct val="20000"/>
        </a:spcBef>
        <a:buFontTx/>
        <a:buNone/>
        <a:defRPr sz="950" kern="1200">
          <a:solidFill>
            <a:srgbClr val="000000"/>
          </a:solidFill>
          <a:latin typeface="Tahoma"/>
          <a:ea typeface="+mn-ea"/>
          <a:cs typeface="Tahoma"/>
        </a:defRPr>
      </a:lvl2pPr>
      <a:lvl3pPr marL="0" indent="-228600" algn="l" defTabSz="457200" rtl="0" eaLnBrk="1" latinLnBrk="0" hangingPunct="1">
        <a:spcBef>
          <a:spcPct val="20000"/>
        </a:spcBef>
        <a:buFontTx/>
        <a:buNone/>
        <a:defRPr sz="950" kern="1200">
          <a:solidFill>
            <a:srgbClr val="000000"/>
          </a:solidFill>
          <a:latin typeface="Tahoma"/>
          <a:ea typeface="+mn-ea"/>
          <a:cs typeface="Tahoma"/>
        </a:defRPr>
      </a:lvl3pPr>
      <a:lvl4pPr marL="0" indent="-228600" algn="l" defTabSz="457200" rtl="0" eaLnBrk="1" latinLnBrk="0" hangingPunct="1">
        <a:spcBef>
          <a:spcPct val="20000"/>
        </a:spcBef>
        <a:buFontTx/>
        <a:buNone/>
        <a:defRPr sz="950" kern="1200">
          <a:solidFill>
            <a:srgbClr val="000000"/>
          </a:solidFill>
          <a:latin typeface="Tahoma"/>
          <a:ea typeface="+mn-ea"/>
          <a:cs typeface="Tahoma"/>
        </a:defRPr>
      </a:lvl4pPr>
      <a:lvl5pPr marL="0" indent="-228600" algn="l" defTabSz="457200" rtl="0" eaLnBrk="1" latinLnBrk="0" hangingPunct="1">
        <a:spcBef>
          <a:spcPct val="20000"/>
        </a:spcBef>
        <a:buFontTx/>
        <a:buNone/>
        <a:defRPr sz="950" kern="1200">
          <a:solidFill>
            <a:srgbClr val="000000"/>
          </a:solidFill>
          <a:latin typeface="Tahoma"/>
          <a:ea typeface="+mn-ea"/>
          <a:cs typeface="Tahom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3.pdf"/></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417985" y="2321465"/>
            <a:ext cx="2746862" cy="364067"/>
          </a:xfrm>
          <a:prstGeom prst="rect">
            <a:avLst/>
          </a:prstGeom>
          <a:solidFill>
            <a:srgbClr val="381F6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FCF1E"/>
              </a:solidFill>
            </a:endParaRPr>
          </a:p>
        </p:txBody>
      </p:sp>
      <p:sp>
        <p:nvSpPr>
          <p:cNvPr id="2" name="Text Placeholder 1"/>
          <p:cNvSpPr>
            <a:spLocks noGrp="1"/>
          </p:cNvSpPr>
          <p:nvPr>
            <p:ph type="body" sz="quarter" idx="10"/>
          </p:nvPr>
        </p:nvSpPr>
        <p:spPr>
          <a:xfrm>
            <a:off x="1369264" y="1371597"/>
            <a:ext cx="5471804" cy="8073192"/>
          </a:xfrm>
        </p:spPr>
        <p:txBody>
          <a:bodyPr>
            <a:normAutofit/>
          </a:bodyPr>
          <a:lstStyle/>
          <a:p>
            <a:pPr lvl="0"/>
            <a:r>
              <a:rPr lang="en-US" sz="1200" b="1" dirty="0">
                <a:solidFill>
                  <a:srgbClr val="381F6B"/>
                </a:solidFill>
              </a:rPr>
              <a:t>Appendix D</a:t>
            </a:r>
            <a:r>
              <a:rPr lang="en-US" sz="1200" b="1" dirty="0" smtClean="0">
                <a:solidFill>
                  <a:srgbClr val="381F6B"/>
                </a:solidFill>
              </a:rPr>
              <a:t>: </a:t>
            </a:r>
            <a:r>
              <a:rPr lang="en-US" sz="1200" b="1" dirty="0" err="1" smtClean="0">
                <a:solidFill>
                  <a:srgbClr val="381F6B"/>
                </a:solidFill>
              </a:rPr>
              <a:t>visionLive</a:t>
            </a:r>
            <a:r>
              <a:rPr lang="en-US" sz="1200" b="1" baseline="30000" dirty="0" err="1" smtClean="0">
                <a:solidFill>
                  <a:srgbClr val="381F6B"/>
                </a:solidFill>
              </a:rPr>
              <a:t>TM</a:t>
            </a:r>
            <a:r>
              <a:rPr lang="en-US" sz="1200" b="1" dirty="0" smtClean="0">
                <a:solidFill>
                  <a:srgbClr val="381F6B"/>
                </a:solidFill>
              </a:rPr>
              <a:t> Functionality Descriptions</a:t>
            </a:r>
            <a:r>
              <a:rPr lang="x-none" sz="1200" dirty="0"/>
              <a:t> </a:t>
            </a:r>
            <a:endParaRPr lang="en-US" sz="1200" b="1" dirty="0"/>
          </a:p>
          <a:p>
            <a:pPr>
              <a:lnSpc>
                <a:spcPct val="110000"/>
              </a:lnSpc>
            </a:pPr>
            <a:r>
              <a:rPr lang="en-US" dirty="0" smtClean="0"/>
              <a:t/>
            </a:r>
            <a:br>
              <a:rPr lang="en-US" dirty="0" smtClean="0"/>
            </a:br>
            <a:endParaRPr lang="en-US" sz="900" dirty="0"/>
          </a:p>
        </p:txBody>
      </p:sp>
      <p:pic>
        <p:nvPicPr>
          <p:cNvPr id="3" name="Picture 2"/>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4"/>
              <a:stretch>
                <a:fillRect/>
              </a:stretch>
            </p:blipFill>
          </mc:Choice>
          <mc:Fallback>
            <p:blipFill>
              <a:blip r:embed="rId5"/>
              <a:stretch>
                <a:fillRect/>
              </a:stretch>
            </p:blipFill>
          </mc:Fallback>
        </mc:AlternateContent>
        <p:spPr>
          <a:xfrm>
            <a:off x="-28965" y="1212736"/>
            <a:ext cx="863600" cy="8877300"/>
          </a:xfrm>
          <a:prstGeom prst="rect">
            <a:avLst/>
          </a:prstGeom>
        </p:spPr>
      </p:pic>
      <p:sp>
        <p:nvSpPr>
          <p:cNvPr id="4" name="Text Placeholder 1"/>
          <p:cNvSpPr txBox="1">
            <a:spLocks/>
          </p:cNvSpPr>
          <p:nvPr/>
        </p:nvSpPr>
        <p:spPr>
          <a:xfrm>
            <a:off x="1369264" y="1723743"/>
            <a:ext cx="5856282" cy="526161"/>
          </a:xfrm>
          <a:prstGeom prst="rect">
            <a:avLst/>
          </a:prstGeom>
        </p:spPr>
        <p:txBody>
          <a:bodyPr vert="horz" lIns="91440" tIns="45720" rIns="91440" bIns="45720" rtlCol="0">
            <a:normAutofit/>
          </a:bodyPr>
          <a:lstStyle>
            <a:lvl1pPr marL="0" indent="-342900" algn="l" defTabSz="457200" rtl="0" eaLnBrk="1" latinLnBrk="0" hangingPunct="1">
              <a:spcBef>
                <a:spcPct val="20000"/>
              </a:spcBef>
              <a:buFontTx/>
              <a:buNone/>
              <a:defRPr sz="950" kern="1200">
                <a:solidFill>
                  <a:srgbClr val="000000"/>
                </a:solidFill>
                <a:latin typeface="Tahoma"/>
                <a:ea typeface="+mn-ea"/>
                <a:cs typeface="Tahoma"/>
              </a:defRPr>
            </a:lvl1pPr>
            <a:lvl2pPr marL="0" indent="-285750" algn="l" defTabSz="457200" rtl="0" eaLnBrk="1" latinLnBrk="0" hangingPunct="1">
              <a:spcBef>
                <a:spcPct val="20000"/>
              </a:spcBef>
              <a:buFontTx/>
              <a:buNone/>
              <a:defRPr sz="950" kern="1200">
                <a:solidFill>
                  <a:srgbClr val="000000"/>
                </a:solidFill>
                <a:latin typeface="Tahoma"/>
                <a:ea typeface="+mn-ea"/>
                <a:cs typeface="Tahoma"/>
              </a:defRPr>
            </a:lvl2pPr>
            <a:lvl3pPr marL="0" indent="-228600" algn="l" defTabSz="457200" rtl="0" eaLnBrk="1" latinLnBrk="0" hangingPunct="1">
              <a:spcBef>
                <a:spcPct val="20000"/>
              </a:spcBef>
              <a:buFontTx/>
              <a:buNone/>
              <a:defRPr sz="950" kern="1200">
                <a:solidFill>
                  <a:srgbClr val="000000"/>
                </a:solidFill>
                <a:latin typeface="Tahoma"/>
                <a:ea typeface="+mn-ea"/>
                <a:cs typeface="Tahoma"/>
              </a:defRPr>
            </a:lvl3pPr>
            <a:lvl4pPr marL="0" indent="-228600" algn="l" defTabSz="457200" rtl="0" eaLnBrk="1" latinLnBrk="0" hangingPunct="1">
              <a:spcBef>
                <a:spcPct val="20000"/>
              </a:spcBef>
              <a:buFontTx/>
              <a:buNone/>
              <a:defRPr sz="950" kern="1200">
                <a:solidFill>
                  <a:srgbClr val="000000"/>
                </a:solidFill>
                <a:latin typeface="Tahoma"/>
                <a:ea typeface="+mn-ea"/>
                <a:cs typeface="Tahoma"/>
              </a:defRPr>
            </a:lvl4pPr>
            <a:lvl5pPr marL="0" indent="-228600" algn="l" defTabSz="457200" rtl="0" eaLnBrk="1" latinLnBrk="0" hangingPunct="1">
              <a:spcBef>
                <a:spcPct val="20000"/>
              </a:spcBef>
              <a:buFontTx/>
              <a:buNone/>
              <a:defRPr sz="950" kern="1200">
                <a:solidFill>
                  <a:srgbClr val="000000"/>
                </a:solidFill>
                <a:latin typeface="Tahoma"/>
                <a:ea typeface="+mn-ea"/>
                <a:cs typeface="Tahom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000" dirty="0" smtClean="0"/>
              <a:t>visionLive offers comprehensive functionality to enable the management of local government websites. </a:t>
            </a:r>
          </a:p>
        </p:txBody>
      </p:sp>
      <p:sp>
        <p:nvSpPr>
          <p:cNvPr id="15" name="Text Placeholder 2"/>
          <p:cNvSpPr txBox="1">
            <a:spLocks/>
          </p:cNvSpPr>
          <p:nvPr/>
        </p:nvSpPr>
        <p:spPr>
          <a:xfrm>
            <a:off x="1377218" y="2372021"/>
            <a:ext cx="2795583" cy="313511"/>
          </a:xfrm>
          <a:prstGeom prst="rect">
            <a:avLst/>
          </a:prstGeom>
        </p:spPr>
        <p:txBody>
          <a:bodyPr vert="horz" lIns="91440" tIns="45720" rIns="91440" bIns="45720" rtlCol="0" anchor="t">
            <a:normAutofit/>
          </a:bodyPr>
          <a:lstStyle/>
          <a:p>
            <a:pPr>
              <a:lnSpc>
                <a:spcPts val="1350"/>
              </a:lnSpc>
            </a:pPr>
            <a:r>
              <a:rPr lang="en-US" sz="900" b="1" dirty="0" smtClean="0">
                <a:solidFill>
                  <a:srgbClr val="FFFFFF"/>
                </a:solidFill>
                <a:latin typeface="Tahoma"/>
                <a:cs typeface="Tahoma"/>
              </a:rPr>
              <a:t>  </a:t>
            </a:r>
            <a:r>
              <a:rPr lang="en-US" sz="1100" b="1" dirty="0" smtClean="0">
                <a:solidFill>
                  <a:srgbClr val="FFFFFF"/>
                </a:solidFill>
                <a:latin typeface="Tahoma"/>
                <a:cs typeface="Tahoma"/>
              </a:rPr>
              <a:t>Site Administration</a:t>
            </a:r>
          </a:p>
          <a:p>
            <a:pPr>
              <a:lnSpc>
                <a:spcPts val="1350"/>
              </a:lnSpc>
            </a:pPr>
            <a:endParaRPr lang="en-US" sz="900" b="1" dirty="0" smtClean="0">
              <a:solidFill>
                <a:srgbClr val="000000"/>
              </a:solidFill>
              <a:latin typeface="Tahoma"/>
              <a:cs typeface="Tahoma"/>
            </a:endParaRPr>
          </a:p>
          <a:p>
            <a:endParaRPr lang="en-US" sz="900" dirty="0">
              <a:solidFill>
                <a:srgbClr val="000000"/>
              </a:solidFill>
              <a:latin typeface="Tahoma"/>
              <a:cs typeface="Tahoma"/>
            </a:endParaRPr>
          </a:p>
          <a:p>
            <a:pPr>
              <a:lnSpc>
                <a:spcPct val="110000"/>
              </a:lnSpc>
            </a:pPr>
            <a:endParaRPr lang="en-US" sz="900" dirty="0">
              <a:solidFill>
                <a:srgbClr val="000000"/>
              </a:solidFill>
              <a:latin typeface="Tahoma"/>
              <a:cs typeface="Tahoma"/>
            </a:endParaRPr>
          </a:p>
          <a:p>
            <a:pPr>
              <a:lnSpc>
                <a:spcPts val="1350"/>
              </a:lnSpc>
            </a:pPr>
            <a:endParaRPr lang="en-US" sz="900" b="1" dirty="0">
              <a:solidFill>
                <a:srgbClr val="000000"/>
              </a:solidFill>
              <a:latin typeface="Tahoma"/>
              <a:cs typeface="Tahoma"/>
            </a:endParaRPr>
          </a:p>
          <a:p>
            <a:pPr>
              <a:lnSpc>
                <a:spcPts val="1350"/>
              </a:lnSpc>
            </a:pPr>
            <a:endParaRPr lang="en-US" sz="900" dirty="0" smtClean="0">
              <a:solidFill>
                <a:srgbClr val="000000"/>
              </a:solidFill>
              <a:latin typeface="Tahoma"/>
              <a:cs typeface="Tahoma"/>
            </a:endParaRPr>
          </a:p>
          <a:p>
            <a:pPr>
              <a:lnSpc>
                <a:spcPts val="1350"/>
              </a:lnSpc>
            </a:pPr>
            <a:endParaRPr lang="en-US" sz="900" dirty="0" smtClean="0">
              <a:solidFill>
                <a:srgbClr val="000000"/>
              </a:solidFill>
              <a:latin typeface="Tahoma"/>
              <a:cs typeface="Tahoma"/>
            </a:endParaRPr>
          </a:p>
          <a:p>
            <a:pPr>
              <a:lnSpc>
                <a:spcPts val="1350"/>
              </a:lnSpc>
            </a:pPr>
            <a:endParaRPr lang="en-US" sz="900" dirty="0" smtClean="0">
              <a:solidFill>
                <a:srgbClr val="000000"/>
              </a:solidFill>
              <a:latin typeface="Tahoma"/>
              <a:cs typeface="Tahoma"/>
            </a:endParaRPr>
          </a:p>
          <a:p>
            <a:pPr>
              <a:lnSpc>
                <a:spcPts val="1350"/>
              </a:lnSpc>
            </a:pPr>
            <a:endParaRPr lang="en-US" sz="900" dirty="0">
              <a:solidFill>
                <a:srgbClr val="000000"/>
              </a:solidFill>
              <a:latin typeface="Tahoma"/>
              <a:cs typeface="Tahoma"/>
            </a:endParaRPr>
          </a:p>
        </p:txBody>
      </p:sp>
      <p:sp>
        <p:nvSpPr>
          <p:cNvPr id="16" name="Text Placeholder 2"/>
          <p:cNvSpPr txBox="1">
            <a:spLocks/>
          </p:cNvSpPr>
          <p:nvPr/>
        </p:nvSpPr>
        <p:spPr>
          <a:xfrm>
            <a:off x="1377218" y="2757092"/>
            <a:ext cx="2795583" cy="7583123"/>
          </a:xfrm>
          <a:prstGeom prst="rect">
            <a:avLst/>
          </a:prstGeom>
        </p:spPr>
        <p:txBody>
          <a:bodyPr vert="horz" lIns="91440" tIns="45720" rIns="91440" bIns="45720" rtlCol="0" anchor="t">
            <a:normAutofit/>
          </a:bodyPr>
          <a:lstStyle/>
          <a:p>
            <a:pPr>
              <a:lnSpc>
                <a:spcPct val="110000"/>
              </a:lnSpc>
            </a:pPr>
            <a:r>
              <a:rPr lang="en-US" sz="900" b="1" dirty="0" smtClean="0">
                <a:solidFill>
                  <a:srgbClr val="000000"/>
                </a:solidFill>
                <a:latin typeface="Tahoma"/>
                <a:cs typeface="Tahoma"/>
              </a:rPr>
              <a:t>Accessibility</a:t>
            </a:r>
          </a:p>
          <a:p>
            <a:pPr>
              <a:lnSpc>
                <a:spcPct val="110000"/>
              </a:lnSpc>
            </a:pPr>
            <a:r>
              <a:rPr lang="en-US" sz="900" dirty="0" smtClean="0">
                <a:solidFill>
                  <a:srgbClr val="000000"/>
                </a:solidFill>
                <a:latin typeface="Tahoma"/>
                <a:cs typeface="Tahoma"/>
              </a:rPr>
              <a:t>Receive accessibility and WCAG </a:t>
            </a:r>
            <a:r>
              <a:rPr lang="en-US" sz="900" dirty="0">
                <a:solidFill>
                  <a:srgbClr val="000000"/>
                </a:solidFill>
                <a:latin typeface="Tahoma"/>
                <a:cs typeface="Tahoma"/>
              </a:rPr>
              <a:t>2.0 tips to help create and maintain the </a:t>
            </a:r>
            <a:r>
              <a:rPr lang="en-US" sz="900" dirty="0" smtClean="0">
                <a:solidFill>
                  <a:srgbClr val="000000"/>
                </a:solidFill>
                <a:latin typeface="Tahoma"/>
                <a:cs typeface="Tahoma"/>
              </a:rPr>
              <a:t>compliance of </a:t>
            </a:r>
            <a:r>
              <a:rPr lang="en-US" sz="900" dirty="0">
                <a:solidFill>
                  <a:srgbClr val="000000"/>
                </a:solidFill>
                <a:latin typeface="Tahoma"/>
                <a:cs typeface="Tahoma"/>
              </a:rPr>
              <a:t>your content.</a:t>
            </a:r>
          </a:p>
          <a:p>
            <a:pPr>
              <a:lnSpc>
                <a:spcPct val="110000"/>
              </a:lnSpc>
            </a:pPr>
            <a:endParaRPr lang="en-US" sz="900" b="1" dirty="0">
              <a:solidFill>
                <a:srgbClr val="000000"/>
              </a:solidFill>
              <a:latin typeface="Tahoma"/>
              <a:cs typeface="Tahoma"/>
            </a:endParaRPr>
          </a:p>
          <a:p>
            <a:pPr>
              <a:lnSpc>
                <a:spcPct val="110000"/>
              </a:lnSpc>
            </a:pPr>
            <a:r>
              <a:rPr lang="en-US" sz="900" b="1" dirty="0" smtClean="0">
                <a:solidFill>
                  <a:srgbClr val="000000"/>
                </a:solidFill>
                <a:latin typeface="Tahoma"/>
                <a:cs typeface="Tahoma"/>
              </a:rPr>
              <a:t>Application Programming Interface (API)</a:t>
            </a:r>
          </a:p>
          <a:p>
            <a:pPr>
              <a:lnSpc>
                <a:spcPct val="110000"/>
              </a:lnSpc>
            </a:pPr>
            <a:r>
              <a:rPr lang="en-US" sz="900" dirty="0" smtClean="0">
                <a:solidFill>
                  <a:srgbClr val="000000"/>
                </a:solidFill>
                <a:latin typeface="Tahoma"/>
                <a:cs typeface="Tahoma"/>
              </a:rPr>
              <a:t>Use our API to fetch information for the Calendar and GovTrack service request manager.</a:t>
            </a:r>
          </a:p>
          <a:p>
            <a:pPr>
              <a:lnSpc>
                <a:spcPct val="110000"/>
              </a:lnSpc>
            </a:pPr>
            <a:endParaRPr lang="en-US" sz="900" b="1" dirty="0">
              <a:solidFill>
                <a:srgbClr val="000000"/>
              </a:solidFill>
              <a:latin typeface="Tahoma"/>
              <a:cs typeface="Tahoma"/>
            </a:endParaRPr>
          </a:p>
          <a:p>
            <a:pPr>
              <a:lnSpc>
                <a:spcPct val="110000"/>
              </a:lnSpc>
            </a:pPr>
            <a:r>
              <a:rPr lang="en-US" sz="900" b="1" dirty="0" smtClean="0">
                <a:solidFill>
                  <a:srgbClr val="000000"/>
                </a:solidFill>
                <a:latin typeface="Tahoma"/>
                <a:cs typeface="Tahoma"/>
              </a:rPr>
              <a:t>Analytics</a:t>
            </a:r>
            <a:endParaRPr lang="en-US" sz="900" b="1" dirty="0">
              <a:solidFill>
                <a:srgbClr val="000000"/>
              </a:solidFill>
              <a:latin typeface="Tahoma"/>
              <a:cs typeface="Tahoma"/>
            </a:endParaRPr>
          </a:p>
          <a:p>
            <a:pPr>
              <a:lnSpc>
                <a:spcPct val="110000"/>
              </a:lnSpc>
            </a:pPr>
            <a:r>
              <a:rPr lang="en-US" sz="900" dirty="0" smtClean="0">
                <a:solidFill>
                  <a:srgbClr val="000000"/>
                </a:solidFill>
                <a:latin typeface="Tahoma"/>
                <a:cs typeface="Tahoma"/>
              </a:rPr>
              <a:t>Track, analyze </a:t>
            </a:r>
            <a:r>
              <a:rPr lang="en-US" sz="900" dirty="0">
                <a:solidFill>
                  <a:srgbClr val="000000"/>
                </a:solidFill>
                <a:latin typeface="Tahoma"/>
                <a:cs typeface="Tahoma"/>
              </a:rPr>
              <a:t>and interpret </a:t>
            </a:r>
            <a:r>
              <a:rPr lang="en-US" sz="900" dirty="0" smtClean="0">
                <a:solidFill>
                  <a:srgbClr val="000000"/>
                </a:solidFill>
                <a:latin typeface="Tahoma"/>
                <a:cs typeface="Tahoma"/>
              </a:rPr>
              <a:t>how your community is using your site with Google Analytics. </a:t>
            </a:r>
            <a:endParaRPr lang="en-US" sz="900" dirty="0">
              <a:solidFill>
                <a:srgbClr val="000000"/>
              </a:solidFill>
              <a:latin typeface="Tahoma"/>
              <a:cs typeface="Tahoma"/>
            </a:endParaRPr>
          </a:p>
          <a:p>
            <a:pPr>
              <a:lnSpc>
                <a:spcPct val="110000"/>
              </a:lnSpc>
            </a:pPr>
            <a:r>
              <a:rPr lang="en-US" sz="900" dirty="0">
                <a:solidFill>
                  <a:srgbClr val="000000"/>
                </a:solidFill>
                <a:latin typeface="Tahoma"/>
                <a:cs typeface="Tahoma"/>
              </a:rPr>
              <a:t> </a:t>
            </a:r>
          </a:p>
          <a:p>
            <a:pPr>
              <a:lnSpc>
                <a:spcPct val="110000"/>
              </a:lnSpc>
            </a:pPr>
            <a:r>
              <a:rPr lang="en-US" sz="900" b="1" dirty="0" smtClean="0">
                <a:solidFill>
                  <a:srgbClr val="000000"/>
                </a:solidFill>
                <a:latin typeface="Tahoma"/>
                <a:cs typeface="Tahoma"/>
              </a:rPr>
              <a:t>Approval Cycle (Workflows)</a:t>
            </a:r>
            <a:endParaRPr lang="en-US" sz="900" b="1" dirty="0">
              <a:solidFill>
                <a:srgbClr val="000000"/>
              </a:solidFill>
              <a:latin typeface="Tahoma"/>
              <a:cs typeface="Tahoma"/>
            </a:endParaRPr>
          </a:p>
          <a:p>
            <a:pPr>
              <a:lnSpc>
                <a:spcPct val="110000"/>
              </a:lnSpc>
            </a:pPr>
            <a:r>
              <a:rPr lang="en-US" sz="900" dirty="0">
                <a:solidFill>
                  <a:srgbClr val="000000"/>
                </a:solidFill>
                <a:latin typeface="Tahoma"/>
                <a:cs typeface="Tahoma"/>
              </a:rPr>
              <a:t>Determine who is able to publish and approve changes to your website with our powerful and flexible workflow engine. Define multi-step workflows for distributed content creation and approval throughout your organization. </a:t>
            </a:r>
            <a:endParaRPr lang="en-US" sz="900" dirty="0" smtClean="0">
              <a:solidFill>
                <a:srgbClr val="000000"/>
              </a:solidFill>
              <a:latin typeface="Tahoma"/>
              <a:cs typeface="Tahoma"/>
            </a:endParaRPr>
          </a:p>
          <a:p>
            <a:pPr>
              <a:lnSpc>
                <a:spcPct val="110000"/>
              </a:lnSpc>
            </a:pPr>
            <a:endParaRPr lang="en-US" sz="900" dirty="0">
              <a:solidFill>
                <a:srgbClr val="000000"/>
              </a:solidFill>
              <a:latin typeface="Tahoma"/>
              <a:cs typeface="Tahoma"/>
            </a:endParaRPr>
          </a:p>
          <a:p>
            <a:pPr>
              <a:lnSpc>
                <a:spcPct val="110000"/>
              </a:lnSpc>
            </a:pPr>
            <a:r>
              <a:rPr lang="en-US" sz="900" b="1" dirty="0" smtClean="0">
                <a:solidFill>
                  <a:srgbClr val="000000"/>
                </a:solidFill>
                <a:latin typeface="Tahoma"/>
                <a:cs typeface="Tahoma"/>
              </a:rPr>
              <a:t>Archiving</a:t>
            </a:r>
            <a:endParaRPr lang="en-US" sz="900" b="1" dirty="0">
              <a:solidFill>
                <a:srgbClr val="000000"/>
              </a:solidFill>
              <a:latin typeface="Tahoma"/>
              <a:cs typeface="Tahoma"/>
            </a:endParaRPr>
          </a:p>
          <a:p>
            <a:pPr>
              <a:lnSpc>
                <a:spcPct val="110000"/>
              </a:lnSpc>
            </a:pPr>
            <a:r>
              <a:rPr lang="en-US" sz="900" dirty="0">
                <a:solidFill>
                  <a:srgbClr val="000000"/>
                </a:solidFill>
                <a:latin typeface="Tahoma"/>
                <a:cs typeface="Tahoma"/>
              </a:rPr>
              <a:t>Archive up to 3 versions of any page and review or restore archived versions at any time. </a:t>
            </a:r>
          </a:p>
          <a:p>
            <a:pPr>
              <a:lnSpc>
                <a:spcPct val="110000"/>
              </a:lnSpc>
            </a:pPr>
            <a:endParaRPr lang="en-US" sz="900" b="1" dirty="0">
              <a:solidFill>
                <a:srgbClr val="000000"/>
              </a:solidFill>
              <a:latin typeface="Tahoma"/>
              <a:cs typeface="Tahoma"/>
            </a:endParaRPr>
          </a:p>
          <a:p>
            <a:pPr>
              <a:lnSpc>
                <a:spcPct val="110000"/>
              </a:lnSpc>
            </a:pPr>
            <a:r>
              <a:rPr lang="en-US" sz="900" b="1" dirty="0">
                <a:solidFill>
                  <a:srgbClr val="000000"/>
                </a:solidFill>
                <a:latin typeface="Tahoma"/>
                <a:cs typeface="Tahoma"/>
              </a:rPr>
              <a:t>Broken </a:t>
            </a:r>
            <a:r>
              <a:rPr lang="en-US" sz="900" b="1" dirty="0" smtClean="0">
                <a:solidFill>
                  <a:srgbClr val="000000"/>
                </a:solidFill>
                <a:latin typeface="Tahoma"/>
                <a:cs typeface="Tahoma"/>
              </a:rPr>
              <a:t>Link Reporting</a:t>
            </a:r>
            <a:endParaRPr lang="en-US" sz="900" b="1" dirty="0">
              <a:solidFill>
                <a:srgbClr val="000000"/>
              </a:solidFill>
              <a:latin typeface="Tahoma"/>
              <a:cs typeface="Tahoma"/>
            </a:endParaRPr>
          </a:p>
          <a:p>
            <a:pPr>
              <a:lnSpc>
                <a:spcPct val="110000"/>
              </a:lnSpc>
            </a:pPr>
            <a:r>
              <a:rPr lang="en-US" sz="900" dirty="0" smtClean="0">
                <a:solidFill>
                  <a:srgbClr val="000000"/>
                </a:solidFill>
                <a:latin typeface="Tahoma"/>
                <a:cs typeface="Tahoma"/>
              </a:rPr>
              <a:t>Review and correct broken links identified and submitted by site users. </a:t>
            </a:r>
            <a:endParaRPr lang="en-US" sz="900" dirty="0">
              <a:solidFill>
                <a:srgbClr val="000000"/>
              </a:solidFill>
              <a:latin typeface="Tahoma"/>
              <a:cs typeface="Tahoma"/>
            </a:endParaRPr>
          </a:p>
          <a:p>
            <a:pPr>
              <a:lnSpc>
                <a:spcPct val="110000"/>
              </a:lnSpc>
            </a:pPr>
            <a:endParaRPr lang="en-US" sz="900" b="1" dirty="0">
              <a:solidFill>
                <a:srgbClr val="000000"/>
              </a:solidFill>
              <a:latin typeface="Tahoma"/>
              <a:cs typeface="Tahoma"/>
            </a:endParaRPr>
          </a:p>
          <a:p>
            <a:pPr>
              <a:lnSpc>
                <a:spcPct val="110000"/>
              </a:lnSpc>
            </a:pPr>
            <a:r>
              <a:rPr lang="en-US" sz="900" b="1" dirty="0">
                <a:solidFill>
                  <a:srgbClr val="000000"/>
                </a:solidFill>
                <a:latin typeface="Tahoma"/>
                <a:cs typeface="Tahoma"/>
              </a:rPr>
              <a:t>Content Scheduling</a:t>
            </a:r>
          </a:p>
          <a:p>
            <a:pPr>
              <a:lnSpc>
                <a:spcPct val="110000"/>
              </a:lnSpc>
            </a:pPr>
            <a:r>
              <a:rPr lang="en-US" sz="900" dirty="0">
                <a:solidFill>
                  <a:srgbClr val="000000"/>
                </a:solidFill>
                <a:latin typeface="Tahoma"/>
                <a:cs typeface="Tahoma"/>
              </a:rPr>
              <a:t>Schedule content to publish or expire on any date automatically. </a:t>
            </a:r>
            <a:r>
              <a:rPr lang="en-US" sz="900" dirty="0" smtClean="0">
                <a:solidFill>
                  <a:srgbClr val="000000"/>
                </a:solidFill>
                <a:latin typeface="Tahoma"/>
                <a:cs typeface="Tahoma"/>
              </a:rPr>
              <a:t>Additionally, schedule </a:t>
            </a:r>
            <a:r>
              <a:rPr lang="en-US" sz="900" dirty="0">
                <a:solidFill>
                  <a:srgbClr val="000000"/>
                </a:solidFill>
                <a:latin typeface="Tahoma"/>
                <a:cs typeface="Tahoma"/>
              </a:rPr>
              <a:t>periodic review dates for content.</a:t>
            </a:r>
          </a:p>
          <a:p>
            <a:pPr>
              <a:lnSpc>
                <a:spcPct val="110000"/>
              </a:lnSpc>
            </a:pPr>
            <a:endParaRPr lang="en-US" sz="900" dirty="0">
              <a:solidFill>
                <a:srgbClr val="000000"/>
              </a:solidFill>
              <a:latin typeface="Tahoma"/>
              <a:cs typeface="Tahoma"/>
            </a:endParaRPr>
          </a:p>
          <a:p>
            <a:pPr>
              <a:lnSpc>
                <a:spcPct val="110000"/>
              </a:lnSpc>
            </a:pPr>
            <a:r>
              <a:rPr lang="en-US" sz="900" b="1" dirty="0" smtClean="0">
                <a:solidFill>
                  <a:srgbClr val="000000"/>
                </a:solidFill>
                <a:latin typeface="Tahoma"/>
                <a:cs typeface="Tahoma"/>
              </a:rPr>
              <a:t>Dashboard</a:t>
            </a:r>
            <a:endParaRPr lang="en-US" sz="900" b="1" dirty="0">
              <a:solidFill>
                <a:srgbClr val="000000"/>
              </a:solidFill>
              <a:latin typeface="Tahoma"/>
              <a:cs typeface="Tahoma"/>
            </a:endParaRPr>
          </a:p>
          <a:p>
            <a:pPr>
              <a:lnSpc>
                <a:spcPct val="110000"/>
              </a:lnSpc>
            </a:pPr>
            <a:r>
              <a:rPr lang="en-US" sz="900" dirty="0">
                <a:solidFill>
                  <a:srgbClr val="000000"/>
                </a:solidFill>
                <a:latin typeface="Tahoma"/>
                <a:cs typeface="Tahoma"/>
              </a:rPr>
              <a:t>Customize your own administrative dashboard. Select and move components to match the way you work. </a:t>
            </a:r>
            <a:endParaRPr lang="en-US" sz="900" dirty="0" smtClean="0">
              <a:solidFill>
                <a:srgbClr val="000000"/>
              </a:solidFill>
              <a:latin typeface="Tahoma"/>
              <a:cs typeface="Tahoma"/>
            </a:endParaRPr>
          </a:p>
          <a:p>
            <a:pPr>
              <a:lnSpc>
                <a:spcPct val="110000"/>
              </a:lnSpc>
            </a:pPr>
            <a:endParaRPr lang="en-US" sz="900" dirty="0">
              <a:solidFill>
                <a:srgbClr val="000000"/>
              </a:solidFill>
              <a:latin typeface="Tahoma"/>
              <a:cs typeface="Tahoma"/>
            </a:endParaRPr>
          </a:p>
          <a:p>
            <a:pPr>
              <a:lnSpc>
                <a:spcPts val="1350"/>
              </a:lnSpc>
            </a:pPr>
            <a:r>
              <a:rPr lang="en-US" sz="900" b="1" dirty="0">
                <a:solidFill>
                  <a:srgbClr val="000000"/>
                </a:solidFill>
                <a:latin typeface="Tahoma"/>
                <a:cs typeface="Tahoma"/>
              </a:rPr>
              <a:t>Document Central</a:t>
            </a:r>
          </a:p>
          <a:p>
            <a:pPr>
              <a:lnSpc>
                <a:spcPct val="110000"/>
              </a:lnSpc>
            </a:pPr>
            <a:r>
              <a:rPr lang="en-US" sz="900" dirty="0" smtClean="0">
                <a:solidFill>
                  <a:srgbClr val="000000"/>
                </a:solidFill>
                <a:latin typeface="Tahoma"/>
                <a:cs typeface="Tahoma"/>
              </a:rPr>
              <a:t>Upload documents to a central repository that can be accessed as you edit content across the CMS, eliminating duplicate effort and ensuring consistency. </a:t>
            </a:r>
            <a:endParaRPr lang="en-US" sz="900" b="1" dirty="0" smtClean="0">
              <a:solidFill>
                <a:srgbClr val="000000"/>
              </a:solidFill>
              <a:latin typeface="Tahoma"/>
              <a:cs typeface="Tahoma"/>
            </a:endParaRPr>
          </a:p>
          <a:p>
            <a:pPr>
              <a:lnSpc>
                <a:spcPct val="110000"/>
              </a:lnSpc>
            </a:pPr>
            <a:endParaRPr lang="en-US" sz="900" b="1" dirty="0">
              <a:solidFill>
                <a:srgbClr val="000000"/>
              </a:solidFill>
              <a:latin typeface="Tahoma"/>
              <a:cs typeface="Tahoma"/>
            </a:endParaRPr>
          </a:p>
          <a:p>
            <a:pPr>
              <a:lnSpc>
                <a:spcPct val="110000"/>
              </a:lnSpc>
            </a:pPr>
            <a:endParaRPr lang="en-US" sz="900" dirty="0">
              <a:solidFill>
                <a:srgbClr val="000000"/>
              </a:solidFill>
              <a:latin typeface="Tahoma"/>
              <a:cs typeface="Tahoma"/>
            </a:endParaRPr>
          </a:p>
          <a:p>
            <a:pPr>
              <a:lnSpc>
                <a:spcPct val="110000"/>
              </a:lnSpc>
            </a:pPr>
            <a:endParaRPr lang="en-US" sz="900" dirty="0">
              <a:solidFill>
                <a:srgbClr val="000000"/>
              </a:solidFill>
              <a:latin typeface="Tahoma"/>
              <a:cs typeface="Tahoma"/>
            </a:endParaRPr>
          </a:p>
        </p:txBody>
      </p:sp>
      <p:sp>
        <p:nvSpPr>
          <p:cNvPr id="17" name="Text Placeholder 2"/>
          <p:cNvSpPr txBox="1">
            <a:spLocks/>
          </p:cNvSpPr>
          <p:nvPr/>
        </p:nvSpPr>
        <p:spPr>
          <a:xfrm>
            <a:off x="4431324" y="2248977"/>
            <a:ext cx="2932342" cy="8091238"/>
          </a:xfrm>
          <a:prstGeom prst="rect">
            <a:avLst/>
          </a:prstGeom>
        </p:spPr>
        <p:txBody>
          <a:bodyPr vert="horz" lIns="91440" tIns="45720" rIns="91440" bIns="45720" rtlCol="0" anchor="t">
            <a:normAutofit/>
          </a:bodyPr>
          <a:lstStyle/>
          <a:p>
            <a:pPr>
              <a:lnSpc>
                <a:spcPts val="1350"/>
              </a:lnSpc>
            </a:pPr>
            <a:r>
              <a:rPr lang="en-US" sz="900" b="1" dirty="0">
                <a:solidFill>
                  <a:srgbClr val="000000"/>
                </a:solidFill>
                <a:latin typeface="Tahoma"/>
                <a:cs typeface="Tahoma"/>
              </a:rPr>
              <a:t>Extranet</a:t>
            </a:r>
          </a:p>
          <a:p>
            <a:pPr>
              <a:lnSpc>
                <a:spcPct val="110000"/>
              </a:lnSpc>
            </a:pPr>
            <a:r>
              <a:rPr lang="en-US" sz="900" dirty="0">
                <a:solidFill>
                  <a:srgbClr val="000000"/>
                </a:solidFill>
                <a:latin typeface="Tahoma"/>
                <a:cs typeface="Tahoma"/>
              </a:rPr>
              <a:t>Create password-protected content for specific groups, such as elected officials, employees, etc. </a:t>
            </a:r>
          </a:p>
          <a:p>
            <a:pPr>
              <a:lnSpc>
                <a:spcPct val="110000"/>
              </a:lnSpc>
            </a:pPr>
            <a:endParaRPr lang="en-US" sz="900" b="1" dirty="0" smtClean="0">
              <a:solidFill>
                <a:srgbClr val="000000"/>
              </a:solidFill>
              <a:latin typeface="Tahoma"/>
              <a:cs typeface="Tahoma"/>
            </a:endParaRPr>
          </a:p>
          <a:p>
            <a:pPr>
              <a:lnSpc>
                <a:spcPct val="110000"/>
              </a:lnSpc>
            </a:pPr>
            <a:r>
              <a:rPr lang="en-US" sz="900" b="1" dirty="0" smtClean="0">
                <a:solidFill>
                  <a:srgbClr val="000000"/>
                </a:solidFill>
                <a:latin typeface="Tahoma"/>
                <a:cs typeface="Tahoma"/>
              </a:rPr>
              <a:t>Friendly </a:t>
            </a:r>
            <a:r>
              <a:rPr lang="en-US" sz="900" b="1" dirty="0">
                <a:solidFill>
                  <a:srgbClr val="000000"/>
                </a:solidFill>
                <a:latin typeface="Tahoma"/>
                <a:cs typeface="Tahoma"/>
              </a:rPr>
              <a:t>URL Manager</a:t>
            </a:r>
          </a:p>
          <a:p>
            <a:pPr>
              <a:lnSpc>
                <a:spcPct val="110000"/>
              </a:lnSpc>
            </a:pPr>
            <a:r>
              <a:rPr lang="en-US" sz="900" dirty="0">
                <a:solidFill>
                  <a:srgbClr val="000000"/>
                </a:solidFill>
                <a:latin typeface="Tahoma"/>
                <a:cs typeface="Tahoma"/>
              </a:rPr>
              <a:t>Provide a friendly and easy-to-read URL that automatically redirects to any page on your website.</a:t>
            </a:r>
          </a:p>
          <a:p>
            <a:pPr>
              <a:lnSpc>
                <a:spcPct val="110000"/>
              </a:lnSpc>
            </a:pPr>
            <a:endParaRPr lang="en-US" sz="900" b="1" dirty="0" smtClean="0">
              <a:solidFill>
                <a:srgbClr val="000000"/>
              </a:solidFill>
              <a:latin typeface="Tahoma"/>
              <a:cs typeface="Tahoma"/>
            </a:endParaRPr>
          </a:p>
          <a:p>
            <a:pPr>
              <a:lnSpc>
                <a:spcPts val="1350"/>
              </a:lnSpc>
            </a:pPr>
            <a:r>
              <a:rPr lang="en-US" sz="900" b="1" dirty="0">
                <a:solidFill>
                  <a:srgbClr val="000000"/>
                </a:solidFill>
                <a:latin typeface="Tahoma"/>
                <a:cs typeface="Tahoma"/>
              </a:rPr>
              <a:t>Image Library</a:t>
            </a:r>
          </a:p>
          <a:p>
            <a:pPr>
              <a:lnSpc>
                <a:spcPct val="110000"/>
              </a:lnSpc>
            </a:pPr>
            <a:r>
              <a:rPr lang="en-US" sz="900" dirty="0" smtClean="0">
                <a:solidFill>
                  <a:srgbClr val="000000"/>
                </a:solidFill>
                <a:latin typeface="Tahoma"/>
                <a:cs typeface="Tahoma"/>
              </a:rPr>
              <a:t>Upload images to a central repository that can be accessed as you edit content across the CMS, eliminating duplicate effort and ensuring consistency. Also perform basic edits on uploaded images. </a:t>
            </a:r>
          </a:p>
          <a:p>
            <a:pPr>
              <a:lnSpc>
                <a:spcPct val="110000"/>
              </a:lnSpc>
            </a:pPr>
            <a:endParaRPr lang="en-US" sz="900" b="1" dirty="0" smtClean="0">
              <a:solidFill>
                <a:srgbClr val="000000"/>
              </a:solidFill>
              <a:latin typeface="Tahoma"/>
              <a:cs typeface="Tahoma"/>
            </a:endParaRPr>
          </a:p>
          <a:p>
            <a:pPr>
              <a:lnSpc>
                <a:spcPct val="110000"/>
              </a:lnSpc>
            </a:pPr>
            <a:r>
              <a:rPr lang="en-US" sz="900" b="1" dirty="0" smtClean="0">
                <a:solidFill>
                  <a:srgbClr val="000000"/>
                </a:solidFill>
                <a:latin typeface="Tahoma"/>
                <a:cs typeface="Tahoma"/>
              </a:rPr>
              <a:t>Import/Export</a:t>
            </a:r>
            <a:endParaRPr lang="en-US" sz="900" b="1" dirty="0">
              <a:solidFill>
                <a:srgbClr val="000000"/>
              </a:solidFill>
              <a:latin typeface="Tahoma"/>
              <a:cs typeface="Tahoma"/>
            </a:endParaRPr>
          </a:p>
          <a:p>
            <a:pPr>
              <a:lnSpc>
                <a:spcPct val="110000"/>
              </a:lnSpc>
            </a:pPr>
            <a:r>
              <a:rPr lang="en-US" sz="900" dirty="0">
                <a:solidFill>
                  <a:srgbClr val="000000"/>
                </a:solidFill>
                <a:latin typeface="Tahoma"/>
                <a:cs typeface="Tahoma"/>
              </a:rPr>
              <a:t>Import and export data from </a:t>
            </a:r>
            <a:r>
              <a:rPr lang="en-US" sz="900" dirty="0" smtClean="0">
                <a:solidFill>
                  <a:srgbClr val="000000"/>
                </a:solidFill>
                <a:latin typeface="Tahoma"/>
                <a:cs typeface="Tahoma"/>
              </a:rPr>
              <a:t>the CMS </a:t>
            </a:r>
            <a:r>
              <a:rPr lang="en-US" sz="900" dirty="0">
                <a:solidFill>
                  <a:srgbClr val="000000"/>
                </a:solidFill>
                <a:latin typeface="Tahoma"/>
                <a:cs typeface="Tahoma"/>
              </a:rPr>
              <a:t>via XML or CSV </a:t>
            </a:r>
            <a:r>
              <a:rPr lang="en-US" sz="900" dirty="0" smtClean="0">
                <a:solidFill>
                  <a:srgbClr val="000000"/>
                </a:solidFill>
                <a:latin typeface="Tahoma"/>
                <a:cs typeface="Tahoma"/>
              </a:rPr>
              <a:t>format. </a:t>
            </a:r>
            <a:r>
              <a:rPr lang="en-US" sz="900" dirty="0">
                <a:solidFill>
                  <a:srgbClr val="000000"/>
                </a:solidFill>
                <a:latin typeface="Tahoma"/>
                <a:cs typeface="Tahoma"/>
              </a:rPr>
              <a:t>Available in most components such as Calendar, eNotifications</a:t>
            </a:r>
            <a:r>
              <a:rPr lang="en-US" sz="900" dirty="0" smtClean="0">
                <a:solidFill>
                  <a:srgbClr val="000000"/>
                </a:solidFill>
                <a:latin typeface="Tahoma"/>
                <a:cs typeface="Tahoma"/>
              </a:rPr>
              <a:t>, News, </a:t>
            </a:r>
            <a:r>
              <a:rPr lang="en-US" sz="900" dirty="0">
                <a:solidFill>
                  <a:srgbClr val="000000"/>
                </a:solidFill>
                <a:latin typeface="Tahoma"/>
                <a:cs typeface="Tahoma"/>
              </a:rPr>
              <a:t>FAQs, </a:t>
            </a:r>
            <a:r>
              <a:rPr lang="en-US" sz="900" dirty="0" smtClean="0">
                <a:solidFill>
                  <a:srgbClr val="000000"/>
                </a:solidFill>
                <a:latin typeface="Tahoma"/>
                <a:cs typeface="Tahoma"/>
              </a:rPr>
              <a:t>RFP Posts and Staff Directory.</a:t>
            </a:r>
            <a:endParaRPr lang="en-US" sz="900" dirty="0">
              <a:solidFill>
                <a:srgbClr val="000000"/>
              </a:solidFill>
              <a:latin typeface="Tahoma"/>
              <a:cs typeface="Tahoma"/>
            </a:endParaRPr>
          </a:p>
          <a:p>
            <a:pPr>
              <a:lnSpc>
                <a:spcPct val="110000"/>
              </a:lnSpc>
            </a:pPr>
            <a:endParaRPr lang="en-US" sz="900" dirty="0">
              <a:solidFill>
                <a:srgbClr val="000000"/>
              </a:solidFill>
              <a:latin typeface="Tahoma"/>
              <a:cs typeface="Tahoma"/>
            </a:endParaRPr>
          </a:p>
          <a:p>
            <a:pPr>
              <a:lnSpc>
                <a:spcPct val="110000"/>
              </a:lnSpc>
            </a:pPr>
            <a:r>
              <a:rPr lang="en-US" sz="900" b="1" dirty="0">
                <a:solidFill>
                  <a:srgbClr val="000000"/>
                </a:solidFill>
                <a:latin typeface="Tahoma"/>
                <a:cs typeface="Tahoma"/>
              </a:rPr>
              <a:t>In-App Messaging</a:t>
            </a:r>
          </a:p>
          <a:p>
            <a:pPr>
              <a:lnSpc>
                <a:spcPct val="120000"/>
              </a:lnSpc>
            </a:pPr>
            <a:r>
              <a:rPr lang="en-US" sz="900" dirty="0">
                <a:solidFill>
                  <a:srgbClr val="000000"/>
                </a:solidFill>
                <a:latin typeface="Tahoma"/>
                <a:cs typeface="Tahoma"/>
              </a:rPr>
              <a:t>Receive notifications and support from Vision directly in the CMS. Gain quick access to contextual user guides, collaborate on product ideas, learn about upcoming webinars and get improved customer support. </a:t>
            </a:r>
          </a:p>
          <a:p>
            <a:pPr>
              <a:lnSpc>
                <a:spcPts val="1350"/>
              </a:lnSpc>
            </a:pPr>
            <a:endParaRPr lang="en-US" sz="900" b="1" dirty="0" smtClean="0">
              <a:solidFill>
                <a:srgbClr val="000000"/>
              </a:solidFill>
              <a:latin typeface="Tahoma"/>
              <a:cs typeface="Tahoma"/>
            </a:endParaRPr>
          </a:p>
          <a:p>
            <a:pPr>
              <a:lnSpc>
                <a:spcPts val="1350"/>
              </a:lnSpc>
            </a:pPr>
            <a:r>
              <a:rPr lang="en-US" sz="900" b="1" dirty="0" smtClean="0">
                <a:solidFill>
                  <a:srgbClr val="000000"/>
                </a:solidFill>
                <a:latin typeface="Tahoma"/>
                <a:cs typeface="Tahoma"/>
              </a:rPr>
              <a:t>In-Page </a:t>
            </a:r>
            <a:r>
              <a:rPr lang="en-US" sz="900" b="1" dirty="0">
                <a:solidFill>
                  <a:srgbClr val="000000"/>
                </a:solidFill>
                <a:latin typeface="Tahoma"/>
                <a:cs typeface="Tahoma"/>
              </a:rPr>
              <a:t>Editing</a:t>
            </a:r>
          </a:p>
          <a:p>
            <a:pPr>
              <a:lnSpc>
                <a:spcPct val="120000"/>
              </a:lnSpc>
            </a:pPr>
            <a:r>
              <a:rPr lang="en-US" sz="900" dirty="0">
                <a:solidFill>
                  <a:srgbClr val="000000"/>
                </a:solidFill>
                <a:latin typeface="Tahoma"/>
                <a:cs typeface="Tahoma"/>
              </a:rPr>
              <a:t>Edit pages directly on your site while in Site Preview </a:t>
            </a:r>
            <a:r>
              <a:rPr lang="en-US" sz="900" dirty="0" smtClean="0">
                <a:solidFill>
                  <a:srgbClr val="000000"/>
                </a:solidFill>
                <a:latin typeface="Tahoma"/>
                <a:cs typeface="Tahoma"/>
              </a:rPr>
              <a:t>mode.</a:t>
            </a:r>
            <a:endParaRPr lang="en-US" sz="900" dirty="0">
              <a:solidFill>
                <a:srgbClr val="000000"/>
              </a:solidFill>
              <a:latin typeface="Tahoma"/>
              <a:cs typeface="Tahoma"/>
            </a:endParaRPr>
          </a:p>
          <a:p>
            <a:pPr>
              <a:lnSpc>
                <a:spcPts val="1350"/>
              </a:lnSpc>
            </a:pPr>
            <a:endParaRPr lang="en-US" sz="900" dirty="0">
              <a:solidFill>
                <a:srgbClr val="000000"/>
              </a:solidFill>
              <a:latin typeface="Tahoma"/>
              <a:cs typeface="Tahoma"/>
            </a:endParaRPr>
          </a:p>
          <a:p>
            <a:pPr>
              <a:lnSpc>
                <a:spcPts val="1350"/>
              </a:lnSpc>
            </a:pPr>
            <a:r>
              <a:rPr lang="en-US" sz="900" b="1" dirty="0">
                <a:solidFill>
                  <a:srgbClr val="000000"/>
                </a:solidFill>
                <a:latin typeface="Tahoma"/>
                <a:cs typeface="Tahoma"/>
              </a:rPr>
              <a:t>Navigation Management</a:t>
            </a:r>
          </a:p>
          <a:p>
            <a:pPr>
              <a:lnSpc>
                <a:spcPct val="120000"/>
              </a:lnSpc>
            </a:pPr>
            <a:r>
              <a:rPr lang="en-US" sz="900" dirty="0">
                <a:solidFill>
                  <a:srgbClr val="000000"/>
                </a:solidFill>
                <a:latin typeface="Tahoma"/>
                <a:cs typeface="Tahoma"/>
              </a:rPr>
              <a:t>Add, edit or update site navigation with the drag-and-drop menu tree structure.</a:t>
            </a:r>
          </a:p>
          <a:p>
            <a:pPr>
              <a:lnSpc>
                <a:spcPct val="120000"/>
              </a:lnSpc>
            </a:pPr>
            <a:endParaRPr lang="en-US" sz="900" dirty="0">
              <a:solidFill>
                <a:srgbClr val="000000"/>
              </a:solidFill>
              <a:latin typeface="Tahoma"/>
              <a:cs typeface="Tahoma"/>
            </a:endParaRPr>
          </a:p>
          <a:p>
            <a:pPr>
              <a:lnSpc>
                <a:spcPct val="110000"/>
              </a:lnSpc>
            </a:pPr>
            <a:r>
              <a:rPr lang="en-US" sz="900" b="1" dirty="0" smtClean="0">
                <a:solidFill>
                  <a:srgbClr val="000000"/>
                </a:solidFill>
                <a:latin typeface="Tahoma"/>
                <a:cs typeface="Tahoma"/>
              </a:rPr>
              <a:t>Mega </a:t>
            </a:r>
            <a:r>
              <a:rPr lang="en-US" sz="900" b="1" dirty="0">
                <a:solidFill>
                  <a:srgbClr val="000000"/>
                </a:solidFill>
                <a:latin typeface="Tahoma"/>
                <a:cs typeface="Tahoma"/>
              </a:rPr>
              <a:t>Menu</a:t>
            </a:r>
          </a:p>
          <a:p>
            <a:pPr>
              <a:lnSpc>
                <a:spcPct val="120000"/>
              </a:lnSpc>
            </a:pPr>
            <a:r>
              <a:rPr lang="en-US" sz="900" dirty="0">
                <a:solidFill>
                  <a:srgbClr val="000000"/>
                </a:solidFill>
                <a:latin typeface="Tahoma"/>
                <a:cs typeface="Tahoma"/>
              </a:rPr>
              <a:t>Provide robust navigation on your site, with the option to include news, calendar or other highlighted information in the menu</a:t>
            </a:r>
            <a:r>
              <a:rPr lang="en-US" sz="900" dirty="0" smtClean="0">
                <a:solidFill>
                  <a:srgbClr val="000000"/>
                </a:solidFill>
                <a:latin typeface="Tahoma"/>
                <a:cs typeface="Tahoma"/>
              </a:rPr>
              <a:t>.</a:t>
            </a:r>
          </a:p>
          <a:p>
            <a:pPr>
              <a:lnSpc>
                <a:spcPct val="120000"/>
              </a:lnSpc>
            </a:pPr>
            <a:endParaRPr lang="en-US" sz="900" dirty="0">
              <a:solidFill>
                <a:srgbClr val="000000"/>
              </a:solidFill>
              <a:latin typeface="Tahoma"/>
              <a:cs typeface="Tahoma"/>
            </a:endParaRPr>
          </a:p>
          <a:p>
            <a:pPr>
              <a:lnSpc>
                <a:spcPct val="110000"/>
              </a:lnSpc>
            </a:pPr>
            <a:r>
              <a:rPr lang="en-US" sz="900" b="1" dirty="0">
                <a:solidFill>
                  <a:srgbClr val="000000"/>
                </a:solidFill>
                <a:latin typeface="Tahoma"/>
                <a:cs typeface="Tahoma"/>
              </a:rPr>
              <a:t>Mobile Editor (</a:t>
            </a:r>
            <a:r>
              <a:rPr lang="en-US" sz="900" b="1" dirty="0" err="1">
                <a:solidFill>
                  <a:srgbClr val="000000"/>
                </a:solidFill>
                <a:latin typeface="Tahoma"/>
                <a:cs typeface="Tahoma"/>
              </a:rPr>
              <a:t>visionMobile</a:t>
            </a:r>
            <a:r>
              <a:rPr lang="en-US" sz="900" b="1" dirty="0">
                <a:solidFill>
                  <a:srgbClr val="000000"/>
                </a:solidFill>
                <a:latin typeface="Tahoma"/>
                <a:cs typeface="Tahoma"/>
              </a:rPr>
              <a:t> Designer)</a:t>
            </a:r>
          </a:p>
          <a:p>
            <a:pPr>
              <a:lnSpc>
                <a:spcPct val="120000"/>
              </a:lnSpc>
            </a:pPr>
            <a:r>
              <a:rPr lang="en-US" sz="900" dirty="0" smtClean="0">
                <a:solidFill>
                  <a:srgbClr val="000000"/>
                </a:solidFill>
                <a:latin typeface="Tahoma"/>
                <a:cs typeface="Tahoma"/>
              </a:rPr>
              <a:t>Move, </a:t>
            </a:r>
            <a:r>
              <a:rPr lang="en-US" sz="900" dirty="0">
                <a:solidFill>
                  <a:srgbClr val="000000"/>
                </a:solidFill>
                <a:latin typeface="Tahoma"/>
                <a:cs typeface="Tahoma"/>
              </a:rPr>
              <a:t>hide and reorder content to </a:t>
            </a:r>
            <a:r>
              <a:rPr lang="en-US" sz="900" dirty="0" smtClean="0">
                <a:solidFill>
                  <a:srgbClr val="000000"/>
                </a:solidFill>
                <a:latin typeface="Tahoma"/>
                <a:cs typeface="Tahoma"/>
              </a:rPr>
              <a:t>optimize how it displays for mobile users. </a:t>
            </a:r>
            <a:endParaRPr lang="en-US" sz="900" dirty="0">
              <a:solidFill>
                <a:srgbClr val="000000"/>
              </a:solidFill>
              <a:latin typeface="Tahoma"/>
              <a:cs typeface="Tahoma"/>
            </a:endParaRPr>
          </a:p>
          <a:p>
            <a:pPr>
              <a:lnSpc>
                <a:spcPct val="120000"/>
              </a:lnSpc>
            </a:pPr>
            <a:endParaRPr lang="en-US" sz="900" dirty="0">
              <a:solidFill>
                <a:srgbClr val="000000"/>
              </a:solidFill>
              <a:latin typeface="Tahoma"/>
              <a:cs typeface="Tahoma"/>
            </a:endParaRPr>
          </a:p>
          <a:p>
            <a:pPr>
              <a:lnSpc>
                <a:spcPct val="110000"/>
              </a:lnSpc>
            </a:pPr>
            <a:endParaRPr lang="en-US" sz="900" dirty="0">
              <a:solidFill>
                <a:srgbClr val="000000"/>
              </a:solidFill>
              <a:latin typeface="Tahoma"/>
              <a:cs typeface="Tahoma"/>
            </a:endParaRPr>
          </a:p>
          <a:p>
            <a:pPr>
              <a:lnSpc>
                <a:spcPct val="110000"/>
              </a:lnSpc>
            </a:pPr>
            <a:endParaRPr lang="en-US" sz="900" dirty="0">
              <a:solidFill>
                <a:srgbClr val="000000"/>
              </a:solidFill>
              <a:latin typeface="Tahoma"/>
              <a:cs typeface="Tahoma"/>
            </a:endParaRPr>
          </a:p>
        </p:txBody>
      </p:sp>
    </p:spTree>
    <p:extLst>
      <p:ext uri="{BB962C8B-B14F-4D97-AF65-F5344CB8AC3E}">
        <p14:creationId xmlns:p14="http://schemas.microsoft.com/office/powerpoint/2010/main" val="284581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1196218" y="4795753"/>
            <a:ext cx="2746862" cy="364067"/>
          </a:xfrm>
          <a:prstGeom prst="rect">
            <a:avLst/>
          </a:prstGeom>
          <a:solidFill>
            <a:srgbClr val="381F6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FCF1E"/>
              </a:solidFill>
            </a:endParaRPr>
          </a:p>
        </p:txBody>
      </p:sp>
      <p:sp>
        <p:nvSpPr>
          <p:cNvPr id="16" name="Rectangle 15"/>
          <p:cNvSpPr/>
          <p:nvPr/>
        </p:nvSpPr>
        <p:spPr>
          <a:xfrm>
            <a:off x="1196218" y="1717805"/>
            <a:ext cx="2746862" cy="364067"/>
          </a:xfrm>
          <a:prstGeom prst="rect">
            <a:avLst/>
          </a:prstGeom>
          <a:solidFill>
            <a:srgbClr val="381F6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FCF1E"/>
              </a:solidFill>
            </a:endParaRPr>
          </a:p>
        </p:txBody>
      </p:sp>
      <p:sp>
        <p:nvSpPr>
          <p:cNvPr id="28" name="Text Placeholder 2"/>
          <p:cNvSpPr txBox="1">
            <a:spLocks/>
          </p:cNvSpPr>
          <p:nvPr/>
        </p:nvSpPr>
        <p:spPr>
          <a:xfrm>
            <a:off x="1196218" y="1248832"/>
            <a:ext cx="4394203" cy="525233"/>
          </a:xfrm>
          <a:prstGeom prst="rect">
            <a:avLst/>
          </a:prstGeom>
        </p:spPr>
        <p:txBody>
          <a:bodyPr vert="horz" lIns="91440" tIns="45720" rIns="91440" bIns="45720" rtlCol="0" anchor="t">
            <a:normAutofit/>
          </a:bodyPr>
          <a:lstStyle/>
          <a:p>
            <a:pPr indent="-342900">
              <a:spcBef>
                <a:spcPct val="20000"/>
              </a:spcBef>
              <a:spcAft>
                <a:spcPts val="600"/>
              </a:spcAft>
              <a:defRPr/>
            </a:pPr>
            <a:r>
              <a:rPr lang="en-US" sz="1200" b="1" dirty="0" err="1" smtClean="0">
                <a:solidFill>
                  <a:srgbClr val="381F6B"/>
                </a:solidFill>
                <a:latin typeface="Tahoma"/>
                <a:cs typeface="Tahoma"/>
              </a:rPr>
              <a:t>visionLive</a:t>
            </a:r>
            <a:r>
              <a:rPr lang="en-US" sz="1200" b="1" dirty="0" smtClean="0">
                <a:solidFill>
                  <a:srgbClr val="381F6B"/>
                </a:solidFill>
                <a:latin typeface="Tahoma"/>
                <a:cs typeface="Tahoma"/>
              </a:rPr>
              <a:t> Functionality Descriptions (cont.)</a:t>
            </a:r>
          </a:p>
        </p:txBody>
      </p:sp>
      <p:sp>
        <p:nvSpPr>
          <p:cNvPr id="25" name="Text Placeholder 2"/>
          <p:cNvSpPr txBox="1">
            <a:spLocks/>
          </p:cNvSpPr>
          <p:nvPr/>
        </p:nvSpPr>
        <p:spPr>
          <a:xfrm>
            <a:off x="1196218" y="2135673"/>
            <a:ext cx="2762352" cy="2496485"/>
          </a:xfrm>
          <a:prstGeom prst="rect">
            <a:avLst/>
          </a:prstGeom>
        </p:spPr>
        <p:txBody>
          <a:bodyPr vert="horz" lIns="91440" tIns="45720" rIns="91440" bIns="45720" rtlCol="0" anchor="t">
            <a:normAutofit/>
          </a:bodyPr>
          <a:lstStyle/>
          <a:p>
            <a:pPr>
              <a:lnSpc>
                <a:spcPts val="1350"/>
              </a:lnSpc>
            </a:pPr>
            <a:r>
              <a:rPr lang="en-US" sz="900" b="1" dirty="0" smtClean="0">
                <a:solidFill>
                  <a:srgbClr val="000000"/>
                </a:solidFill>
                <a:latin typeface="Tahoma"/>
                <a:cs typeface="Tahoma"/>
              </a:rPr>
              <a:t>Page </a:t>
            </a:r>
            <a:r>
              <a:rPr lang="en-US" sz="900" b="1" dirty="0">
                <a:solidFill>
                  <a:srgbClr val="000000"/>
                </a:solidFill>
                <a:latin typeface="Tahoma"/>
                <a:cs typeface="Tahoma"/>
              </a:rPr>
              <a:t>Template Builder</a:t>
            </a:r>
          </a:p>
          <a:p>
            <a:pPr>
              <a:lnSpc>
                <a:spcPct val="110000"/>
              </a:lnSpc>
            </a:pPr>
            <a:r>
              <a:rPr lang="en-US" sz="900" dirty="0">
                <a:solidFill>
                  <a:srgbClr val="000000"/>
                </a:solidFill>
                <a:latin typeface="Tahoma"/>
                <a:cs typeface="Tahoma"/>
              </a:rPr>
              <a:t>Create and configure customized interior page layouts that can be used throughout the website. Drag and drop desired content and widgets to create a new layout. S</a:t>
            </a:r>
            <a:r>
              <a:rPr lang="en-US" sz="900" dirty="0" smtClean="0">
                <a:solidFill>
                  <a:srgbClr val="000000"/>
                </a:solidFill>
                <a:latin typeface="Tahoma"/>
                <a:cs typeface="Tahoma"/>
              </a:rPr>
              <a:t>et </a:t>
            </a:r>
            <a:r>
              <a:rPr lang="en-US" sz="900" dirty="0">
                <a:solidFill>
                  <a:srgbClr val="000000"/>
                </a:solidFill>
                <a:latin typeface="Tahoma"/>
                <a:cs typeface="Tahoma"/>
              </a:rPr>
              <a:t>permissions to limit which page templates can be used </a:t>
            </a:r>
            <a:r>
              <a:rPr lang="en-US" sz="900" dirty="0" smtClean="0">
                <a:solidFill>
                  <a:srgbClr val="000000"/>
                </a:solidFill>
                <a:latin typeface="Tahoma"/>
                <a:cs typeface="Tahoma"/>
              </a:rPr>
              <a:t>by content </a:t>
            </a:r>
            <a:r>
              <a:rPr lang="en-US" sz="900" dirty="0">
                <a:solidFill>
                  <a:srgbClr val="000000"/>
                </a:solidFill>
                <a:latin typeface="Tahoma"/>
                <a:cs typeface="Tahoma"/>
              </a:rPr>
              <a:t>editors. </a:t>
            </a:r>
          </a:p>
          <a:p>
            <a:r>
              <a:rPr lang="en-US" sz="800" dirty="0">
                <a:solidFill>
                  <a:srgbClr val="FF0000"/>
                </a:solidFill>
                <a:latin typeface="Tahoma"/>
                <a:cs typeface="Tahoma"/>
              </a:rPr>
              <a:t> </a:t>
            </a:r>
            <a:endParaRPr lang="en-US" sz="800" b="1" dirty="0" smtClean="0">
              <a:solidFill>
                <a:srgbClr val="000000"/>
              </a:solidFill>
              <a:latin typeface="Tahoma"/>
              <a:cs typeface="Tahoma"/>
            </a:endParaRPr>
          </a:p>
          <a:p>
            <a:pPr>
              <a:lnSpc>
                <a:spcPts val="1350"/>
              </a:lnSpc>
            </a:pPr>
            <a:r>
              <a:rPr lang="en-US" sz="900" b="1" dirty="0">
                <a:solidFill>
                  <a:srgbClr val="000000"/>
                </a:solidFill>
                <a:latin typeface="Tahoma"/>
                <a:cs typeface="Tahoma"/>
              </a:rPr>
              <a:t>Spell Checker</a:t>
            </a:r>
          </a:p>
          <a:p>
            <a:pPr>
              <a:lnSpc>
                <a:spcPct val="110000"/>
              </a:lnSpc>
            </a:pPr>
            <a:r>
              <a:rPr lang="en-US" sz="900" dirty="0">
                <a:solidFill>
                  <a:srgbClr val="000000"/>
                </a:solidFill>
                <a:latin typeface="Tahoma"/>
                <a:cs typeface="Tahoma"/>
              </a:rPr>
              <a:t>Check your content for proper spelling before it is published with the built-in spell checker. </a:t>
            </a:r>
          </a:p>
          <a:p>
            <a:pPr>
              <a:lnSpc>
                <a:spcPts val="1350"/>
              </a:lnSpc>
            </a:pPr>
            <a:endParaRPr lang="en-US" sz="800" dirty="0">
              <a:solidFill>
                <a:srgbClr val="000000"/>
              </a:solidFill>
              <a:latin typeface="Tahoma"/>
              <a:cs typeface="Tahoma"/>
            </a:endParaRPr>
          </a:p>
          <a:p>
            <a:pPr>
              <a:lnSpc>
                <a:spcPts val="1350"/>
              </a:lnSpc>
            </a:pPr>
            <a:r>
              <a:rPr lang="en-US" sz="900" b="1" dirty="0">
                <a:solidFill>
                  <a:srgbClr val="000000"/>
                </a:solidFill>
                <a:latin typeface="Tahoma"/>
                <a:cs typeface="Tahoma"/>
              </a:rPr>
              <a:t>WYSIWYG Page Editor</a:t>
            </a:r>
          </a:p>
          <a:p>
            <a:pPr>
              <a:lnSpc>
                <a:spcPct val="110000"/>
              </a:lnSpc>
            </a:pPr>
            <a:r>
              <a:rPr lang="en-US" sz="900" dirty="0">
                <a:solidFill>
                  <a:srgbClr val="000000"/>
                </a:solidFill>
                <a:latin typeface="Tahoma"/>
                <a:cs typeface="Tahoma"/>
              </a:rPr>
              <a:t>Update content on your site by creating or editing any page using our easy-to-use WYSIWYG content editor.</a:t>
            </a:r>
          </a:p>
        </p:txBody>
      </p:sp>
      <p:pic>
        <p:nvPicPr>
          <p:cNvPr id="15" name="Picture 14"/>
          <p:cNvPicPr>
            <a:picLocks noChangeAspect="1"/>
          </p:cNvPicPr>
          <p:nvPr/>
        </p:nvPicPr>
        <p:blipFill>
          <a:blip r:embed="rId3"/>
          <a:stretch>
            <a:fillRect/>
          </a:stretch>
        </p:blipFill>
        <p:spPr>
          <a:xfrm>
            <a:off x="-16933" y="1248832"/>
            <a:ext cx="863600" cy="8877300"/>
          </a:xfrm>
          <a:prstGeom prst="rect">
            <a:avLst/>
          </a:prstGeom>
        </p:spPr>
      </p:pic>
      <p:sp>
        <p:nvSpPr>
          <p:cNvPr id="13" name="Text Placeholder 2"/>
          <p:cNvSpPr txBox="1">
            <a:spLocks/>
          </p:cNvSpPr>
          <p:nvPr/>
        </p:nvSpPr>
        <p:spPr>
          <a:xfrm>
            <a:off x="4413251" y="1705072"/>
            <a:ext cx="2900870" cy="8214430"/>
          </a:xfrm>
          <a:prstGeom prst="rect">
            <a:avLst/>
          </a:prstGeom>
        </p:spPr>
        <p:txBody>
          <a:bodyPr vert="horz" lIns="91440" tIns="45720" rIns="91440" bIns="45720" rtlCol="0" anchor="t">
            <a:normAutofit/>
          </a:bodyPr>
          <a:lstStyle/>
          <a:p>
            <a:pPr>
              <a:lnSpc>
                <a:spcPts val="1350"/>
              </a:lnSpc>
            </a:pPr>
            <a:r>
              <a:rPr lang="en-US" sz="900" b="1" dirty="0" smtClean="0">
                <a:solidFill>
                  <a:srgbClr val="000000"/>
                </a:solidFill>
                <a:latin typeface="Tahoma"/>
                <a:cs typeface="Tahoma"/>
              </a:rPr>
              <a:t>Facilities </a:t>
            </a:r>
            <a:r>
              <a:rPr lang="en-US" sz="900" b="1" dirty="0">
                <a:solidFill>
                  <a:srgbClr val="000000"/>
                </a:solidFill>
                <a:latin typeface="Tahoma"/>
                <a:cs typeface="Tahoma"/>
              </a:rPr>
              <a:t>Directory</a:t>
            </a:r>
          </a:p>
          <a:p>
            <a:r>
              <a:rPr lang="en-US" sz="900" dirty="0">
                <a:solidFill>
                  <a:srgbClr val="000000"/>
                </a:solidFill>
                <a:latin typeface="Tahoma"/>
                <a:cs typeface="Tahoma"/>
              </a:rPr>
              <a:t>Display maps and listings of local facilities, construction zones, art walks or any location-based point of interest. </a:t>
            </a:r>
            <a:r>
              <a:rPr lang="en-US" sz="900" dirty="0" smtClean="0">
                <a:solidFill>
                  <a:srgbClr val="000000"/>
                </a:solidFill>
                <a:latin typeface="Tahoma"/>
                <a:cs typeface="Tahoma"/>
              </a:rPr>
              <a:t>Include </a:t>
            </a:r>
            <a:r>
              <a:rPr lang="en-US" sz="900" dirty="0">
                <a:solidFill>
                  <a:srgbClr val="000000"/>
                </a:solidFill>
                <a:latin typeface="Tahoma"/>
                <a:cs typeface="Tahoma"/>
              </a:rPr>
              <a:t>online reservations to encourage use of public facilities for events.</a:t>
            </a:r>
          </a:p>
          <a:p>
            <a:pPr>
              <a:lnSpc>
                <a:spcPts val="1350"/>
              </a:lnSpc>
            </a:pPr>
            <a:endParaRPr lang="en-US" sz="900" b="1" dirty="0" smtClean="0">
              <a:solidFill>
                <a:srgbClr val="000000"/>
              </a:solidFill>
              <a:latin typeface="Tahoma"/>
              <a:cs typeface="Tahoma"/>
            </a:endParaRPr>
          </a:p>
          <a:p>
            <a:pPr>
              <a:lnSpc>
                <a:spcPts val="1350"/>
              </a:lnSpc>
            </a:pPr>
            <a:r>
              <a:rPr lang="en-US" sz="900" b="1" dirty="0" smtClean="0">
                <a:solidFill>
                  <a:srgbClr val="000000"/>
                </a:solidFill>
                <a:latin typeface="Tahoma"/>
                <a:cs typeface="Tahoma"/>
              </a:rPr>
              <a:t>Forms </a:t>
            </a:r>
            <a:r>
              <a:rPr lang="en-US" sz="900" b="1" dirty="0">
                <a:solidFill>
                  <a:srgbClr val="000000"/>
                </a:solidFill>
                <a:latin typeface="Tahoma"/>
                <a:cs typeface="Tahoma"/>
              </a:rPr>
              <a:t>and Surveys</a:t>
            </a:r>
          </a:p>
          <a:p>
            <a:pPr>
              <a:lnSpc>
                <a:spcPct val="110000"/>
              </a:lnSpc>
            </a:pPr>
            <a:r>
              <a:rPr lang="en-US" sz="900" dirty="0">
                <a:solidFill>
                  <a:srgbClr val="000000"/>
                </a:solidFill>
                <a:latin typeface="Tahoma"/>
                <a:cs typeface="Tahoma"/>
              </a:rPr>
              <a:t>Create custom forms and surveys to move more of your services online. Manage responses through the CMS and export for additional reporting. </a:t>
            </a:r>
          </a:p>
          <a:p>
            <a:pPr>
              <a:lnSpc>
                <a:spcPts val="1350"/>
              </a:lnSpc>
            </a:pPr>
            <a:endParaRPr lang="en-US" sz="900" b="1" dirty="0" smtClean="0">
              <a:solidFill>
                <a:srgbClr val="000000"/>
              </a:solidFill>
              <a:latin typeface="Tahoma"/>
              <a:cs typeface="Tahoma"/>
            </a:endParaRPr>
          </a:p>
          <a:p>
            <a:pPr>
              <a:lnSpc>
                <a:spcPts val="1350"/>
              </a:lnSpc>
            </a:pPr>
            <a:r>
              <a:rPr lang="en-US" sz="900" b="1" dirty="0" smtClean="0">
                <a:solidFill>
                  <a:srgbClr val="000000"/>
                </a:solidFill>
                <a:latin typeface="Tahoma"/>
                <a:cs typeface="Tahoma"/>
              </a:rPr>
              <a:t>Frequently </a:t>
            </a:r>
            <a:r>
              <a:rPr lang="en-US" sz="900" b="1" dirty="0">
                <a:solidFill>
                  <a:srgbClr val="000000"/>
                </a:solidFill>
                <a:latin typeface="Tahoma"/>
                <a:cs typeface="Tahoma"/>
              </a:rPr>
              <a:t>Asked Questions (FAQs)</a:t>
            </a:r>
          </a:p>
          <a:p>
            <a:r>
              <a:rPr lang="en-US" sz="900" dirty="0">
                <a:solidFill>
                  <a:srgbClr val="000000"/>
                </a:solidFill>
                <a:latin typeface="Tahoma"/>
                <a:cs typeface="Tahoma"/>
              </a:rPr>
              <a:t>Create a list of common questions and answers that can be filtered by category or department. Integrates with </a:t>
            </a:r>
            <a:r>
              <a:rPr lang="en-US" sz="900" dirty="0" smtClean="0">
                <a:solidFill>
                  <a:srgbClr val="000000"/>
                </a:solidFill>
                <a:latin typeface="Tahoma"/>
                <a:cs typeface="Tahoma"/>
              </a:rPr>
              <a:t>Service Request Management so </a:t>
            </a:r>
            <a:r>
              <a:rPr lang="en-US" sz="900" dirty="0">
                <a:solidFill>
                  <a:srgbClr val="000000"/>
                </a:solidFill>
                <a:latin typeface="Tahoma"/>
                <a:cs typeface="Tahoma"/>
              </a:rPr>
              <a:t>visitors can find answers on their own before contacting you.</a:t>
            </a:r>
          </a:p>
          <a:p>
            <a:pPr>
              <a:lnSpc>
                <a:spcPts val="1350"/>
              </a:lnSpc>
            </a:pPr>
            <a:endParaRPr lang="en-US" sz="900" b="1" dirty="0" smtClean="0">
              <a:solidFill>
                <a:srgbClr val="000000"/>
              </a:solidFill>
              <a:latin typeface="Tahoma"/>
              <a:cs typeface="Tahoma"/>
            </a:endParaRPr>
          </a:p>
          <a:p>
            <a:pPr>
              <a:lnSpc>
                <a:spcPts val="1350"/>
              </a:lnSpc>
            </a:pPr>
            <a:r>
              <a:rPr lang="en-US" sz="900" b="1" dirty="0" smtClean="0">
                <a:solidFill>
                  <a:srgbClr val="000000"/>
                </a:solidFill>
                <a:latin typeface="Tahoma"/>
                <a:cs typeface="Tahoma"/>
              </a:rPr>
              <a:t>Job </a:t>
            </a:r>
            <a:r>
              <a:rPr lang="en-US" sz="900" b="1" dirty="0">
                <a:solidFill>
                  <a:srgbClr val="000000"/>
                </a:solidFill>
                <a:latin typeface="Tahoma"/>
                <a:cs typeface="Tahoma"/>
              </a:rPr>
              <a:t>Posts and Application Manager</a:t>
            </a:r>
          </a:p>
          <a:p>
            <a:r>
              <a:rPr lang="en-US" sz="900" dirty="0">
                <a:solidFill>
                  <a:srgbClr val="000000"/>
                </a:solidFill>
                <a:latin typeface="Tahoma"/>
                <a:cs typeface="Tahoma"/>
              </a:rPr>
              <a:t>Create, post, and manage job descriptions and custom job applications all in one place, directly from your website. </a:t>
            </a:r>
          </a:p>
          <a:p>
            <a:pPr>
              <a:lnSpc>
                <a:spcPts val="1350"/>
              </a:lnSpc>
            </a:pPr>
            <a:endParaRPr lang="en-US" sz="900" b="1" dirty="0" smtClean="0">
              <a:solidFill>
                <a:srgbClr val="000000"/>
              </a:solidFill>
              <a:latin typeface="Tahoma"/>
              <a:cs typeface="Tahoma"/>
            </a:endParaRPr>
          </a:p>
          <a:p>
            <a:pPr>
              <a:lnSpc>
                <a:spcPts val="1350"/>
              </a:lnSpc>
            </a:pPr>
            <a:r>
              <a:rPr lang="en-US" sz="900" b="1" dirty="0" smtClean="0">
                <a:solidFill>
                  <a:srgbClr val="000000"/>
                </a:solidFill>
                <a:latin typeface="Tahoma"/>
                <a:cs typeface="Tahoma"/>
              </a:rPr>
              <a:t>News</a:t>
            </a:r>
            <a:endParaRPr lang="en-US" sz="900" b="1" dirty="0">
              <a:solidFill>
                <a:srgbClr val="000000"/>
              </a:solidFill>
              <a:latin typeface="Tahoma"/>
              <a:cs typeface="Tahoma"/>
            </a:endParaRPr>
          </a:p>
          <a:p>
            <a:pPr>
              <a:lnSpc>
                <a:spcPct val="110000"/>
              </a:lnSpc>
            </a:pPr>
            <a:r>
              <a:rPr lang="en-US" sz="900" dirty="0">
                <a:solidFill>
                  <a:srgbClr val="000000"/>
                </a:solidFill>
                <a:latin typeface="Tahoma"/>
                <a:cs typeface="Tahoma"/>
              </a:rPr>
              <a:t>Publish news stories, press releases, features, and other content on your website. Share news easily through integrated social media publishing</a:t>
            </a:r>
            <a:r>
              <a:rPr lang="en-US" sz="900" dirty="0" smtClean="0">
                <a:solidFill>
                  <a:srgbClr val="000000"/>
                </a:solidFill>
                <a:latin typeface="Tahoma"/>
                <a:cs typeface="Tahoma"/>
              </a:rPr>
              <a:t>.</a:t>
            </a:r>
          </a:p>
          <a:p>
            <a:pPr>
              <a:lnSpc>
                <a:spcPct val="110000"/>
              </a:lnSpc>
            </a:pPr>
            <a:endParaRPr lang="en-US" sz="900" dirty="0">
              <a:solidFill>
                <a:srgbClr val="000000"/>
              </a:solidFill>
              <a:latin typeface="Tahoma"/>
              <a:cs typeface="Tahoma"/>
            </a:endParaRPr>
          </a:p>
          <a:p>
            <a:pPr>
              <a:lnSpc>
                <a:spcPts val="1350"/>
              </a:lnSpc>
            </a:pPr>
            <a:r>
              <a:rPr lang="en-US" sz="900" b="1" dirty="0">
                <a:solidFill>
                  <a:srgbClr val="000000"/>
                </a:solidFill>
                <a:latin typeface="Tahoma"/>
                <a:cs typeface="Tahoma"/>
              </a:rPr>
              <a:t>Photo Gallery</a:t>
            </a:r>
          </a:p>
          <a:p>
            <a:pPr>
              <a:lnSpc>
                <a:spcPct val="110000"/>
              </a:lnSpc>
            </a:pPr>
            <a:r>
              <a:rPr lang="en-US" sz="900" dirty="0">
                <a:solidFill>
                  <a:srgbClr val="000000"/>
                </a:solidFill>
                <a:latin typeface="Tahoma"/>
                <a:cs typeface="Tahoma"/>
              </a:rPr>
              <a:t>Display large numbers of images from community events and other activities. Site visitors can click through each image or choose to view them as a slideshow. </a:t>
            </a:r>
          </a:p>
          <a:p>
            <a:pPr>
              <a:lnSpc>
                <a:spcPct val="110000"/>
              </a:lnSpc>
            </a:pPr>
            <a:endParaRPr lang="en-US" sz="900" dirty="0">
              <a:solidFill>
                <a:srgbClr val="000000"/>
              </a:solidFill>
              <a:latin typeface="Tahoma"/>
              <a:cs typeface="Tahoma"/>
            </a:endParaRPr>
          </a:p>
          <a:p>
            <a:pPr>
              <a:lnSpc>
                <a:spcPts val="1350"/>
              </a:lnSpc>
            </a:pPr>
            <a:r>
              <a:rPr lang="en-US" sz="900" b="1" dirty="0">
                <a:solidFill>
                  <a:srgbClr val="000000"/>
                </a:solidFill>
                <a:latin typeface="Tahoma"/>
                <a:cs typeface="Tahoma"/>
              </a:rPr>
              <a:t>Search (visionSearch)</a:t>
            </a:r>
          </a:p>
          <a:p>
            <a:r>
              <a:rPr lang="en-US" sz="900" dirty="0">
                <a:solidFill>
                  <a:srgbClr val="000000"/>
                </a:solidFill>
                <a:latin typeface="Tahoma"/>
                <a:cs typeface="Tahoma"/>
              </a:rPr>
              <a:t>Make it easy for site visitors to find what they’re looking for with a robust customizable search, featuring sorting, filtering and advanced search features. Promote pages to top of search results, add search synonyms to tailor search results, define the scope of the search index. </a:t>
            </a:r>
            <a:endParaRPr lang="en-US" sz="900" dirty="0" smtClean="0">
              <a:solidFill>
                <a:srgbClr val="000000"/>
              </a:solidFill>
              <a:latin typeface="Tahoma"/>
              <a:cs typeface="Tahoma"/>
            </a:endParaRPr>
          </a:p>
          <a:p>
            <a:endParaRPr lang="en-US" sz="900" dirty="0">
              <a:solidFill>
                <a:srgbClr val="000000"/>
              </a:solidFill>
              <a:latin typeface="Tahoma"/>
              <a:cs typeface="Tahoma"/>
            </a:endParaRPr>
          </a:p>
          <a:p>
            <a:pPr>
              <a:lnSpc>
                <a:spcPts val="1350"/>
              </a:lnSpc>
            </a:pPr>
            <a:r>
              <a:rPr lang="en-US" sz="900" b="1" dirty="0">
                <a:solidFill>
                  <a:srgbClr val="000000"/>
                </a:solidFill>
                <a:latin typeface="Tahoma"/>
                <a:cs typeface="Tahoma"/>
              </a:rPr>
              <a:t>Service Directory</a:t>
            </a:r>
          </a:p>
          <a:p>
            <a:r>
              <a:rPr lang="en-US" sz="900" dirty="0">
                <a:solidFill>
                  <a:srgbClr val="000000"/>
                </a:solidFill>
                <a:latin typeface="Tahoma"/>
                <a:cs typeface="Tahoma"/>
              </a:rPr>
              <a:t>Summarize the key services and contact information for your organization. The directory can be grouped by category or department.</a:t>
            </a:r>
          </a:p>
          <a:p>
            <a:endParaRPr lang="en-US" sz="900" dirty="0" smtClean="0">
              <a:solidFill>
                <a:srgbClr val="000000"/>
              </a:solidFill>
              <a:latin typeface="Tahoma"/>
              <a:cs typeface="Tahoma"/>
            </a:endParaRPr>
          </a:p>
          <a:p>
            <a:endParaRPr lang="en-US" sz="900" dirty="0">
              <a:solidFill>
                <a:srgbClr val="000000"/>
              </a:solidFill>
              <a:latin typeface="Tahoma"/>
              <a:cs typeface="Tahoma"/>
            </a:endParaRPr>
          </a:p>
          <a:p>
            <a:endParaRPr lang="en-US" sz="900" dirty="0">
              <a:solidFill>
                <a:srgbClr val="000000"/>
              </a:solidFill>
              <a:latin typeface="Tahoma"/>
              <a:cs typeface="Tahoma"/>
            </a:endParaRPr>
          </a:p>
          <a:p>
            <a:pPr>
              <a:lnSpc>
                <a:spcPct val="110000"/>
              </a:lnSpc>
            </a:pPr>
            <a:endParaRPr lang="en-US" sz="900" dirty="0">
              <a:solidFill>
                <a:srgbClr val="000000"/>
              </a:solidFill>
              <a:latin typeface="Tahoma"/>
              <a:cs typeface="Tahoma"/>
            </a:endParaRPr>
          </a:p>
        </p:txBody>
      </p:sp>
      <p:sp>
        <p:nvSpPr>
          <p:cNvPr id="10" name="Text Placeholder 2"/>
          <p:cNvSpPr txBox="1">
            <a:spLocks/>
          </p:cNvSpPr>
          <p:nvPr/>
        </p:nvSpPr>
        <p:spPr>
          <a:xfrm>
            <a:off x="-3068682" y="7227083"/>
            <a:ext cx="2833495" cy="2157810"/>
          </a:xfrm>
          <a:prstGeom prst="rect">
            <a:avLst/>
          </a:prstGeom>
        </p:spPr>
        <p:txBody>
          <a:bodyPr vert="horz" lIns="91440" tIns="45720" rIns="91440" bIns="45720" rtlCol="0" anchor="t">
            <a:normAutofit/>
          </a:bodyPr>
          <a:lstStyle/>
          <a:p>
            <a:pPr>
              <a:lnSpc>
                <a:spcPct val="110000"/>
              </a:lnSpc>
            </a:pPr>
            <a:endParaRPr lang="en-US" sz="900" dirty="0">
              <a:solidFill>
                <a:srgbClr val="000000"/>
              </a:solidFill>
              <a:latin typeface="Tahoma"/>
              <a:cs typeface="Tahoma"/>
            </a:endParaRPr>
          </a:p>
          <a:p>
            <a:endParaRPr lang="en-US" sz="900" dirty="0">
              <a:solidFill>
                <a:srgbClr val="000000"/>
              </a:solidFill>
              <a:latin typeface="Tahoma"/>
              <a:cs typeface="Tahoma"/>
            </a:endParaRPr>
          </a:p>
          <a:p>
            <a:endParaRPr lang="en-US" sz="900" dirty="0" smtClean="0">
              <a:solidFill>
                <a:srgbClr val="000000"/>
              </a:solidFill>
              <a:latin typeface="Tahoma"/>
              <a:cs typeface="Tahoma"/>
            </a:endParaRPr>
          </a:p>
          <a:p>
            <a:pPr>
              <a:lnSpc>
                <a:spcPts val="1350"/>
              </a:lnSpc>
            </a:pPr>
            <a:endParaRPr lang="en-US" sz="900" dirty="0" smtClean="0">
              <a:solidFill>
                <a:srgbClr val="000000"/>
              </a:solidFill>
              <a:latin typeface="Tahoma"/>
              <a:cs typeface="Tahoma"/>
            </a:endParaRPr>
          </a:p>
          <a:p>
            <a:pPr>
              <a:lnSpc>
                <a:spcPts val="1350"/>
              </a:lnSpc>
            </a:pPr>
            <a:endParaRPr lang="en-US" sz="900" b="1" dirty="0">
              <a:solidFill>
                <a:srgbClr val="000000"/>
              </a:solidFill>
              <a:latin typeface="Tahoma"/>
              <a:cs typeface="Tahoma"/>
            </a:endParaRPr>
          </a:p>
          <a:p>
            <a:endParaRPr lang="en-US" sz="900" dirty="0">
              <a:solidFill>
                <a:srgbClr val="000000"/>
              </a:solidFill>
              <a:latin typeface="Tahoma"/>
              <a:cs typeface="Tahoma"/>
            </a:endParaRPr>
          </a:p>
          <a:p>
            <a:pPr>
              <a:lnSpc>
                <a:spcPct val="110000"/>
              </a:lnSpc>
            </a:pPr>
            <a:endParaRPr lang="en-US" sz="900" dirty="0" smtClean="0">
              <a:solidFill>
                <a:srgbClr val="000000"/>
              </a:solidFill>
              <a:latin typeface="Tahoma"/>
              <a:cs typeface="Tahoma"/>
            </a:endParaRPr>
          </a:p>
        </p:txBody>
      </p:sp>
      <p:sp>
        <p:nvSpPr>
          <p:cNvPr id="12" name="Text Placeholder 2"/>
          <p:cNvSpPr txBox="1">
            <a:spLocks/>
          </p:cNvSpPr>
          <p:nvPr/>
        </p:nvSpPr>
        <p:spPr>
          <a:xfrm>
            <a:off x="1196218" y="1756495"/>
            <a:ext cx="2833495" cy="325377"/>
          </a:xfrm>
          <a:prstGeom prst="rect">
            <a:avLst/>
          </a:prstGeom>
        </p:spPr>
        <p:txBody>
          <a:bodyPr vert="horz" lIns="91440" tIns="45720" rIns="91440" bIns="45720" rtlCol="0" anchor="t">
            <a:normAutofit/>
          </a:bodyPr>
          <a:lstStyle/>
          <a:p>
            <a:pPr>
              <a:lnSpc>
                <a:spcPts val="1350"/>
              </a:lnSpc>
            </a:pPr>
            <a:r>
              <a:rPr lang="en-US" sz="1100" b="1" dirty="0" smtClean="0">
                <a:solidFill>
                  <a:srgbClr val="FFFFFF"/>
                </a:solidFill>
                <a:latin typeface="Tahoma"/>
                <a:cs typeface="Tahoma"/>
              </a:rPr>
              <a:t>Site Administration (cont.)</a:t>
            </a:r>
          </a:p>
          <a:p>
            <a:pPr>
              <a:lnSpc>
                <a:spcPts val="1350"/>
              </a:lnSpc>
            </a:pPr>
            <a:endParaRPr lang="en-US" sz="900" b="1" dirty="0" smtClean="0">
              <a:solidFill>
                <a:srgbClr val="000000"/>
              </a:solidFill>
              <a:latin typeface="Tahoma"/>
              <a:cs typeface="Tahoma"/>
            </a:endParaRPr>
          </a:p>
          <a:p>
            <a:endParaRPr lang="en-US" sz="900" dirty="0" smtClean="0">
              <a:solidFill>
                <a:srgbClr val="000000"/>
              </a:solidFill>
              <a:latin typeface="Tahoma"/>
              <a:cs typeface="Tahoma"/>
            </a:endParaRPr>
          </a:p>
          <a:p>
            <a:pPr>
              <a:lnSpc>
                <a:spcPts val="1350"/>
              </a:lnSpc>
            </a:pPr>
            <a:endParaRPr lang="en-US" sz="900" dirty="0" smtClean="0">
              <a:solidFill>
                <a:srgbClr val="000000"/>
              </a:solidFill>
              <a:latin typeface="Tahoma"/>
              <a:cs typeface="Tahoma"/>
            </a:endParaRPr>
          </a:p>
          <a:p>
            <a:pPr>
              <a:lnSpc>
                <a:spcPts val="1350"/>
              </a:lnSpc>
            </a:pPr>
            <a:endParaRPr lang="en-US" sz="900" b="1" dirty="0">
              <a:solidFill>
                <a:srgbClr val="000000"/>
              </a:solidFill>
              <a:latin typeface="Tahoma"/>
              <a:cs typeface="Tahoma"/>
            </a:endParaRPr>
          </a:p>
          <a:p>
            <a:endParaRPr lang="en-US" sz="900" dirty="0">
              <a:solidFill>
                <a:srgbClr val="000000"/>
              </a:solidFill>
              <a:latin typeface="Tahoma"/>
              <a:cs typeface="Tahoma"/>
            </a:endParaRPr>
          </a:p>
          <a:p>
            <a:pPr>
              <a:lnSpc>
                <a:spcPct val="110000"/>
              </a:lnSpc>
            </a:pPr>
            <a:endParaRPr lang="en-US" sz="900" dirty="0" smtClean="0">
              <a:solidFill>
                <a:srgbClr val="000000"/>
              </a:solidFill>
              <a:latin typeface="Tahoma"/>
              <a:cs typeface="Tahoma"/>
            </a:endParaRPr>
          </a:p>
        </p:txBody>
      </p:sp>
      <p:sp>
        <p:nvSpPr>
          <p:cNvPr id="19" name="Text Placeholder 2"/>
          <p:cNvSpPr txBox="1">
            <a:spLocks/>
          </p:cNvSpPr>
          <p:nvPr/>
        </p:nvSpPr>
        <p:spPr>
          <a:xfrm>
            <a:off x="1268787" y="4856774"/>
            <a:ext cx="2833495" cy="325377"/>
          </a:xfrm>
          <a:prstGeom prst="rect">
            <a:avLst/>
          </a:prstGeom>
        </p:spPr>
        <p:txBody>
          <a:bodyPr vert="horz" lIns="91440" tIns="45720" rIns="91440" bIns="45720" rtlCol="0" anchor="t">
            <a:normAutofit/>
          </a:bodyPr>
          <a:lstStyle/>
          <a:p>
            <a:pPr>
              <a:lnSpc>
                <a:spcPts val="1350"/>
              </a:lnSpc>
            </a:pPr>
            <a:r>
              <a:rPr lang="en-US" sz="1100" b="1" dirty="0" smtClean="0">
                <a:solidFill>
                  <a:srgbClr val="FFFFFF"/>
                </a:solidFill>
                <a:latin typeface="Tahoma"/>
                <a:cs typeface="Tahoma"/>
              </a:rPr>
              <a:t>User Experience &amp; Interactivity </a:t>
            </a:r>
          </a:p>
          <a:p>
            <a:pPr>
              <a:lnSpc>
                <a:spcPts val="1350"/>
              </a:lnSpc>
            </a:pPr>
            <a:endParaRPr lang="en-US" sz="900" b="1" dirty="0" smtClean="0">
              <a:solidFill>
                <a:srgbClr val="000000"/>
              </a:solidFill>
              <a:latin typeface="Tahoma"/>
              <a:cs typeface="Tahoma"/>
            </a:endParaRPr>
          </a:p>
          <a:p>
            <a:endParaRPr lang="en-US" sz="900" dirty="0" smtClean="0">
              <a:solidFill>
                <a:srgbClr val="000000"/>
              </a:solidFill>
              <a:latin typeface="Tahoma"/>
              <a:cs typeface="Tahoma"/>
            </a:endParaRPr>
          </a:p>
          <a:p>
            <a:pPr>
              <a:lnSpc>
                <a:spcPts val="1350"/>
              </a:lnSpc>
            </a:pPr>
            <a:endParaRPr lang="en-US" sz="900" dirty="0" smtClean="0">
              <a:solidFill>
                <a:srgbClr val="000000"/>
              </a:solidFill>
              <a:latin typeface="Tahoma"/>
              <a:cs typeface="Tahoma"/>
            </a:endParaRPr>
          </a:p>
          <a:p>
            <a:pPr>
              <a:lnSpc>
                <a:spcPts val="1350"/>
              </a:lnSpc>
            </a:pPr>
            <a:endParaRPr lang="en-US" sz="900" b="1" dirty="0">
              <a:solidFill>
                <a:srgbClr val="000000"/>
              </a:solidFill>
              <a:latin typeface="Tahoma"/>
              <a:cs typeface="Tahoma"/>
            </a:endParaRPr>
          </a:p>
          <a:p>
            <a:endParaRPr lang="en-US" sz="900" dirty="0">
              <a:solidFill>
                <a:srgbClr val="000000"/>
              </a:solidFill>
              <a:latin typeface="Tahoma"/>
              <a:cs typeface="Tahoma"/>
            </a:endParaRPr>
          </a:p>
          <a:p>
            <a:pPr>
              <a:lnSpc>
                <a:spcPct val="110000"/>
              </a:lnSpc>
            </a:pPr>
            <a:endParaRPr lang="en-US" sz="900" dirty="0" smtClean="0">
              <a:solidFill>
                <a:srgbClr val="000000"/>
              </a:solidFill>
              <a:latin typeface="Tahoma"/>
              <a:cs typeface="Tahoma"/>
            </a:endParaRPr>
          </a:p>
        </p:txBody>
      </p:sp>
      <p:sp>
        <p:nvSpPr>
          <p:cNvPr id="20" name="Text Placeholder 2"/>
          <p:cNvSpPr txBox="1">
            <a:spLocks/>
          </p:cNvSpPr>
          <p:nvPr/>
        </p:nvSpPr>
        <p:spPr>
          <a:xfrm>
            <a:off x="1196218" y="5182151"/>
            <a:ext cx="2754549" cy="4876249"/>
          </a:xfrm>
          <a:prstGeom prst="rect">
            <a:avLst/>
          </a:prstGeom>
        </p:spPr>
        <p:txBody>
          <a:bodyPr vert="horz" lIns="91440" tIns="45720" rIns="91440" bIns="45720" rtlCol="0" anchor="t">
            <a:normAutofit/>
          </a:bodyPr>
          <a:lstStyle/>
          <a:p>
            <a:pPr>
              <a:lnSpc>
                <a:spcPts val="1350"/>
              </a:lnSpc>
            </a:pPr>
            <a:r>
              <a:rPr lang="en-US" sz="900" b="1" dirty="0">
                <a:solidFill>
                  <a:srgbClr val="000000"/>
                </a:solidFill>
                <a:latin typeface="Tahoma"/>
                <a:cs typeface="Tahoma"/>
              </a:rPr>
              <a:t>Business Directory</a:t>
            </a:r>
          </a:p>
          <a:p>
            <a:pPr>
              <a:lnSpc>
                <a:spcPct val="110000"/>
              </a:lnSpc>
            </a:pPr>
            <a:r>
              <a:rPr lang="en-US" sz="900" dirty="0">
                <a:solidFill>
                  <a:srgbClr val="000000"/>
                </a:solidFill>
                <a:latin typeface="Tahoma"/>
                <a:cs typeface="Tahoma"/>
              </a:rPr>
              <a:t>Showcase businesses in your community including name, description, location, contact information, links and a picture or logo for each listing.</a:t>
            </a:r>
          </a:p>
          <a:p>
            <a:pPr>
              <a:lnSpc>
                <a:spcPts val="1350"/>
              </a:lnSpc>
            </a:pPr>
            <a:endParaRPr lang="en-US" sz="900" b="1" dirty="0" smtClean="0">
              <a:solidFill>
                <a:srgbClr val="000000"/>
              </a:solidFill>
              <a:latin typeface="Tahoma"/>
              <a:cs typeface="Tahoma"/>
            </a:endParaRPr>
          </a:p>
          <a:p>
            <a:pPr>
              <a:lnSpc>
                <a:spcPts val="1350"/>
              </a:lnSpc>
            </a:pPr>
            <a:r>
              <a:rPr lang="en-US" sz="900" b="1" dirty="0" smtClean="0">
                <a:solidFill>
                  <a:srgbClr val="000000"/>
                </a:solidFill>
                <a:latin typeface="Tahoma"/>
                <a:cs typeface="Tahoma"/>
              </a:rPr>
              <a:t>Calendar</a:t>
            </a:r>
          </a:p>
          <a:p>
            <a:pPr>
              <a:lnSpc>
                <a:spcPct val="110000"/>
              </a:lnSpc>
            </a:pPr>
            <a:r>
              <a:rPr lang="en-US" sz="900" dirty="0">
                <a:solidFill>
                  <a:srgbClr val="000000"/>
                </a:solidFill>
                <a:latin typeface="Tahoma"/>
                <a:cs typeface="Tahoma"/>
              </a:rPr>
              <a:t>Create calendars for different departments and categories and view by day, week, month or agenda view. Get a PDF download of any calendar view. Color code events by category, provide additional context with images, and allow registration for selected events. Includes integrated social media publishing. </a:t>
            </a:r>
            <a:endParaRPr lang="en-US" sz="900" dirty="0" smtClean="0">
              <a:solidFill>
                <a:srgbClr val="000000"/>
              </a:solidFill>
              <a:latin typeface="Tahoma"/>
              <a:cs typeface="Tahoma"/>
            </a:endParaRPr>
          </a:p>
          <a:p>
            <a:pPr>
              <a:lnSpc>
                <a:spcPct val="110000"/>
              </a:lnSpc>
            </a:pPr>
            <a:endParaRPr lang="en-US" sz="900" dirty="0">
              <a:solidFill>
                <a:srgbClr val="000000"/>
              </a:solidFill>
              <a:latin typeface="Tahoma"/>
              <a:cs typeface="Tahoma"/>
            </a:endParaRPr>
          </a:p>
          <a:p>
            <a:pPr lvl="0">
              <a:lnSpc>
                <a:spcPct val="110000"/>
              </a:lnSpc>
            </a:pPr>
            <a:r>
              <a:rPr lang="en-US" sz="900" b="1" dirty="0">
                <a:solidFill>
                  <a:srgbClr val="000000"/>
                </a:solidFill>
                <a:latin typeface="Tahoma"/>
                <a:cs typeface="Tahoma"/>
              </a:rPr>
              <a:t>Emergency Alert Banner</a:t>
            </a:r>
          </a:p>
          <a:p>
            <a:pPr lvl="0">
              <a:lnSpc>
                <a:spcPct val="110000"/>
              </a:lnSpc>
            </a:pPr>
            <a:r>
              <a:rPr lang="en-US" sz="900" dirty="0">
                <a:solidFill>
                  <a:srgbClr val="000000"/>
                </a:solidFill>
                <a:latin typeface="Tahoma"/>
                <a:cs typeface="Tahoma"/>
              </a:rPr>
              <a:t>Create customized emergency or other information banners that show at the top of each webpage</a:t>
            </a:r>
            <a:r>
              <a:rPr lang="en-US" sz="900" dirty="0" smtClean="0">
                <a:solidFill>
                  <a:srgbClr val="000000"/>
                </a:solidFill>
                <a:latin typeface="Tahoma"/>
                <a:cs typeface="Tahoma"/>
              </a:rPr>
              <a:t>.</a:t>
            </a:r>
          </a:p>
          <a:p>
            <a:pPr lvl="0">
              <a:lnSpc>
                <a:spcPct val="110000"/>
              </a:lnSpc>
            </a:pPr>
            <a:endParaRPr lang="en-US" sz="900" dirty="0">
              <a:solidFill>
                <a:srgbClr val="000000"/>
              </a:solidFill>
              <a:latin typeface="Tahoma"/>
              <a:cs typeface="Tahoma"/>
            </a:endParaRPr>
          </a:p>
          <a:p>
            <a:pPr>
              <a:lnSpc>
                <a:spcPct val="110000"/>
              </a:lnSpc>
            </a:pPr>
            <a:r>
              <a:rPr lang="en-US" sz="900" b="1" dirty="0">
                <a:solidFill>
                  <a:srgbClr val="000000"/>
                </a:solidFill>
                <a:latin typeface="Tahoma"/>
                <a:cs typeface="Tahoma"/>
              </a:rPr>
              <a:t>Emergency Homepage</a:t>
            </a:r>
          </a:p>
          <a:p>
            <a:pPr>
              <a:lnSpc>
                <a:spcPct val="110000"/>
              </a:lnSpc>
            </a:pPr>
            <a:r>
              <a:rPr lang="en-US" sz="900" dirty="0">
                <a:solidFill>
                  <a:srgbClr val="000000"/>
                </a:solidFill>
                <a:latin typeface="Tahoma"/>
                <a:cs typeface="Tahoma"/>
              </a:rPr>
              <a:t>Publish a pre-created alternative homepage that can be swapped with your usual homepage </a:t>
            </a:r>
            <a:r>
              <a:rPr lang="en-US" sz="900" dirty="0" smtClean="0">
                <a:solidFill>
                  <a:srgbClr val="000000"/>
                </a:solidFill>
                <a:latin typeface="Tahoma"/>
                <a:cs typeface="Tahoma"/>
              </a:rPr>
              <a:t>during emergencies or special events, like elections. </a:t>
            </a:r>
          </a:p>
          <a:p>
            <a:pPr>
              <a:lnSpc>
                <a:spcPct val="110000"/>
              </a:lnSpc>
            </a:pPr>
            <a:endParaRPr lang="en-US" sz="900" dirty="0">
              <a:solidFill>
                <a:srgbClr val="000000"/>
              </a:solidFill>
              <a:latin typeface="Tahoma"/>
              <a:cs typeface="Tahoma"/>
            </a:endParaRPr>
          </a:p>
          <a:p>
            <a:r>
              <a:rPr lang="en-US" sz="900" b="1" dirty="0">
                <a:solidFill>
                  <a:srgbClr val="000000"/>
                </a:solidFill>
                <a:latin typeface="Tahoma"/>
                <a:cs typeface="Tahoma"/>
              </a:rPr>
              <a:t>eNotification</a:t>
            </a:r>
          </a:p>
          <a:p>
            <a:pPr>
              <a:lnSpc>
                <a:spcPct val="110000"/>
              </a:lnSpc>
            </a:pPr>
            <a:r>
              <a:rPr lang="en-US" sz="900" dirty="0">
                <a:solidFill>
                  <a:srgbClr val="000000"/>
                </a:solidFill>
                <a:latin typeface="Tahoma"/>
                <a:cs typeface="Tahoma"/>
              </a:rPr>
              <a:t>Provide a way for visitors to sign up to get email alerts on topics of their choosing, with options to bundle updates into a daily, weekly or monthly digest. </a:t>
            </a:r>
          </a:p>
          <a:p>
            <a:pPr>
              <a:lnSpc>
                <a:spcPct val="110000"/>
              </a:lnSpc>
            </a:pPr>
            <a:endParaRPr lang="en-US" sz="900" dirty="0" smtClean="0">
              <a:solidFill>
                <a:srgbClr val="000000"/>
              </a:solidFill>
              <a:latin typeface="Tahoma"/>
              <a:cs typeface="Tahoma"/>
            </a:endParaRPr>
          </a:p>
          <a:p>
            <a:pPr lvl="0">
              <a:lnSpc>
                <a:spcPct val="110000"/>
              </a:lnSpc>
            </a:pPr>
            <a:endParaRPr lang="en-US" sz="900" dirty="0" smtClean="0">
              <a:solidFill>
                <a:srgbClr val="000000"/>
              </a:solidFill>
              <a:latin typeface="Tahoma"/>
              <a:cs typeface="Tahoma"/>
            </a:endParaRPr>
          </a:p>
          <a:p>
            <a:pPr lvl="0">
              <a:lnSpc>
                <a:spcPct val="110000"/>
              </a:lnSpc>
            </a:pPr>
            <a:endParaRPr lang="en-US" sz="900" dirty="0">
              <a:solidFill>
                <a:srgbClr val="000000"/>
              </a:solidFill>
              <a:latin typeface="Tahoma"/>
              <a:cs typeface="Tahoma"/>
            </a:endParaRPr>
          </a:p>
          <a:p>
            <a:pPr lvl="0">
              <a:lnSpc>
                <a:spcPct val="110000"/>
              </a:lnSpc>
            </a:pPr>
            <a:endParaRPr lang="en-US" sz="900" dirty="0">
              <a:solidFill>
                <a:srgbClr val="000000"/>
              </a:solidFill>
              <a:latin typeface="Tahoma"/>
              <a:cs typeface="Tahoma"/>
            </a:endParaRPr>
          </a:p>
          <a:p>
            <a:pPr>
              <a:lnSpc>
                <a:spcPct val="110000"/>
              </a:lnSpc>
            </a:pPr>
            <a:endParaRPr lang="en-US" sz="900" dirty="0" smtClean="0">
              <a:solidFill>
                <a:srgbClr val="000000"/>
              </a:solidFill>
              <a:latin typeface="Tahoma"/>
              <a:cs typeface="Tahoma"/>
            </a:endParaRPr>
          </a:p>
          <a:p>
            <a:pPr>
              <a:lnSpc>
                <a:spcPct val="110000"/>
              </a:lnSpc>
            </a:pPr>
            <a:endParaRPr lang="en-US" sz="900" dirty="0">
              <a:solidFill>
                <a:srgbClr val="000000"/>
              </a:solidFill>
              <a:latin typeface="Tahoma"/>
              <a:cs typeface="Tahoma"/>
            </a:endParaRPr>
          </a:p>
          <a:p>
            <a:pPr>
              <a:lnSpc>
                <a:spcPct val="110000"/>
              </a:lnSpc>
            </a:pPr>
            <a:endParaRPr lang="en-US" sz="900" dirty="0">
              <a:solidFill>
                <a:srgbClr val="000000"/>
              </a:solidFill>
              <a:latin typeface="Tahoma"/>
              <a:cs typeface="Tahoma"/>
            </a:endParaRPr>
          </a:p>
          <a:p>
            <a:pPr>
              <a:lnSpc>
                <a:spcPts val="1350"/>
              </a:lnSpc>
            </a:pPr>
            <a:endParaRPr lang="en-US" sz="900" dirty="0">
              <a:solidFill>
                <a:srgbClr val="000000"/>
              </a:solidFill>
              <a:latin typeface="Tahoma"/>
              <a:cs typeface="Tahoma"/>
            </a:endParaRPr>
          </a:p>
          <a:p>
            <a:pPr>
              <a:lnSpc>
                <a:spcPts val="1350"/>
              </a:lnSpc>
            </a:pPr>
            <a:endParaRPr lang="en-US" sz="900" dirty="0">
              <a:solidFill>
                <a:srgbClr val="000000"/>
              </a:solidFill>
              <a:latin typeface="Tahoma"/>
              <a:cs typeface="Tahoma"/>
            </a:endParaRPr>
          </a:p>
        </p:txBody>
      </p:sp>
      <p:sp>
        <p:nvSpPr>
          <p:cNvPr id="21" name="Text Placeholder 2"/>
          <p:cNvSpPr txBox="1">
            <a:spLocks/>
          </p:cNvSpPr>
          <p:nvPr/>
        </p:nvSpPr>
        <p:spPr>
          <a:xfrm>
            <a:off x="8470981" y="5964083"/>
            <a:ext cx="2800935" cy="3701474"/>
          </a:xfrm>
          <a:prstGeom prst="rect">
            <a:avLst/>
          </a:prstGeom>
        </p:spPr>
        <p:txBody>
          <a:bodyPr vert="horz" lIns="91440" tIns="45720" rIns="91440" bIns="45720" rtlCol="0" anchor="t">
            <a:normAutofit/>
          </a:bodyPr>
          <a:lstStyle/>
          <a:p>
            <a:endParaRPr lang="en-US" sz="900" dirty="0">
              <a:solidFill>
                <a:srgbClr val="000000"/>
              </a:solidFill>
              <a:latin typeface="Tahoma"/>
              <a:cs typeface="Tahoma"/>
            </a:endParaRPr>
          </a:p>
          <a:p>
            <a:endParaRPr lang="en-US" sz="900" dirty="0" smtClean="0">
              <a:solidFill>
                <a:srgbClr val="000000"/>
              </a:solidFill>
              <a:latin typeface="Tahoma"/>
              <a:cs typeface="Tahoma"/>
            </a:endParaRPr>
          </a:p>
          <a:p>
            <a:endParaRPr lang="en-US" sz="900" dirty="0" smtClean="0">
              <a:solidFill>
                <a:srgbClr val="000000"/>
              </a:solidFill>
              <a:latin typeface="Tahoma"/>
              <a:cs typeface="Tahoma"/>
            </a:endParaRPr>
          </a:p>
          <a:p>
            <a:endParaRPr lang="en-US" sz="900" dirty="0">
              <a:solidFill>
                <a:srgbClr val="000000"/>
              </a:solidFill>
              <a:latin typeface="Tahoma"/>
              <a:cs typeface="Tahoma"/>
            </a:endParaRPr>
          </a:p>
          <a:p>
            <a:endParaRPr lang="en-US" sz="900" dirty="0">
              <a:solidFill>
                <a:srgbClr val="000000"/>
              </a:solidFill>
              <a:latin typeface="Tahoma"/>
              <a:cs typeface="Tahoma"/>
            </a:endParaRPr>
          </a:p>
        </p:txBody>
      </p:sp>
    </p:spTree>
    <p:extLst>
      <p:ext uri="{BB962C8B-B14F-4D97-AF65-F5344CB8AC3E}">
        <p14:creationId xmlns:p14="http://schemas.microsoft.com/office/powerpoint/2010/main" val="23575303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4365122" y="1725117"/>
            <a:ext cx="2746862" cy="364067"/>
          </a:xfrm>
          <a:prstGeom prst="rect">
            <a:avLst/>
          </a:prstGeom>
          <a:solidFill>
            <a:srgbClr val="381F6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FCF1E"/>
              </a:solidFill>
            </a:endParaRPr>
          </a:p>
        </p:txBody>
      </p:sp>
      <p:sp>
        <p:nvSpPr>
          <p:cNvPr id="28" name="Text Placeholder 2"/>
          <p:cNvSpPr txBox="1">
            <a:spLocks/>
          </p:cNvSpPr>
          <p:nvPr/>
        </p:nvSpPr>
        <p:spPr>
          <a:xfrm>
            <a:off x="1272280" y="1248832"/>
            <a:ext cx="4394203" cy="525233"/>
          </a:xfrm>
          <a:prstGeom prst="rect">
            <a:avLst/>
          </a:prstGeom>
        </p:spPr>
        <p:txBody>
          <a:bodyPr vert="horz" lIns="91440" tIns="45720" rIns="91440" bIns="45720" rtlCol="0" anchor="t">
            <a:normAutofit/>
          </a:bodyPr>
          <a:lstStyle/>
          <a:p>
            <a:pPr indent="-342900">
              <a:spcBef>
                <a:spcPct val="20000"/>
              </a:spcBef>
              <a:spcAft>
                <a:spcPts val="600"/>
              </a:spcAft>
              <a:defRPr/>
            </a:pPr>
            <a:r>
              <a:rPr lang="en-US" sz="1200" b="1" dirty="0" err="1" smtClean="0">
                <a:solidFill>
                  <a:srgbClr val="381F6B"/>
                </a:solidFill>
                <a:latin typeface="Tahoma"/>
                <a:cs typeface="Tahoma"/>
              </a:rPr>
              <a:t>visionLive</a:t>
            </a:r>
            <a:r>
              <a:rPr lang="en-US" sz="1200" b="1" dirty="0" smtClean="0">
                <a:solidFill>
                  <a:srgbClr val="381F6B"/>
                </a:solidFill>
                <a:latin typeface="Tahoma"/>
                <a:cs typeface="Tahoma"/>
              </a:rPr>
              <a:t> Functionality Descriptions (cont.)</a:t>
            </a:r>
          </a:p>
        </p:txBody>
      </p:sp>
      <p:pic>
        <p:nvPicPr>
          <p:cNvPr id="15" name="Picture 14"/>
          <p:cNvPicPr>
            <a:picLocks noChangeAspect="1"/>
          </p:cNvPicPr>
          <p:nvPr/>
        </p:nvPicPr>
        <p:blipFill>
          <a:blip r:embed="rId3"/>
          <a:stretch>
            <a:fillRect/>
          </a:stretch>
        </p:blipFill>
        <p:spPr>
          <a:xfrm>
            <a:off x="-16933" y="1248832"/>
            <a:ext cx="863600" cy="8877300"/>
          </a:xfrm>
          <a:prstGeom prst="rect">
            <a:avLst/>
          </a:prstGeom>
        </p:spPr>
      </p:pic>
      <p:sp>
        <p:nvSpPr>
          <p:cNvPr id="11" name="Text Placeholder 2"/>
          <p:cNvSpPr txBox="1">
            <a:spLocks/>
          </p:cNvSpPr>
          <p:nvPr/>
        </p:nvSpPr>
        <p:spPr>
          <a:xfrm>
            <a:off x="4454344" y="1636294"/>
            <a:ext cx="2844049" cy="7952206"/>
          </a:xfrm>
          <a:prstGeom prst="rect">
            <a:avLst/>
          </a:prstGeom>
        </p:spPr>
        <p:txBody>
          <a:bodyPr vert="horz" lIns="91440" tIns="45720" rIns="91440" bIns="45720" rtlCol="0" anchor="t">
            <a:normAutofit/>
          </a:bodyPr>
          <a:lstStyle/>
          <a:p>
            <a:pPr>
              <a:lnSpc>
                <a:spcPts val="1350"/>
              </a:lnSpc>
            </a:pPr>
            <a:endParaRPr lang="en-US" sz="900" dirty="0">
              <a:solidFill>
                <a:srgbClr val="000000"/>
              </a:solidFill>
              <a:latin typeface="Tahoma"/>
              <a:cs typeface="Tahoma"/>
            </a:endParaRPr>
          </a:p>
          <a:p>
            <a:pPr>
              <a:lnSpc>
                <a:spcPct val="110000"/>
              </a:lnSpc>
            </a:pPr>
            <a:endParaRPr lang="en-US" sz="900" dirty="0" smtClean="0">
              <a:solidFill>
                <a:srgbClr val="000000"/>
              </a:solidFill>
              <a:latin typeface="Tahoma"/>
              <a:cs typeface="Tahoma"/>
            </a:endParaRPr>
          </a:p>
          <a:p>
            <a:pPr>
              <a:lnSpc>
                <a:spcPct val="110000"/>
              </a:lnSpc>
            </a:pPr>
            <a:endParaRPr lang="en-US" sz="900" dirty="0" smtClean="0">
              <a:solidFill>
                <a:srgbClr val="000000"/>
              </a:solidFill>
              <a:latin typeface="Tahoma"/>
              <a:cs typeface="Tahoma"/>
            </a:endParaRPr>
          </a:p>
        </p:txBody>
      </p:sp>
      <p:sp>
        <p:nvSpPr>
          <p:cNvPr id="8" name="Text Placeholder 2"/>
          <p:cNvSpPr txBox="1">
            <a:spLocks/>
          </p:cNvSpPr>
          <p:nvPr/>
        </p:nvSpPr>
        <p:spPr>
          <a:xfrm>
            <a:off x="4454344" y="1672390"/>
            <a:ext cx="2795583" cy="1884050"/>
          </a:xfrm>
          <a:prstGeom prst="rect">
            <a:avLst/>
          </a:prstGeom>
        </p:spPr>
        <p:txBody>
          <a:bodyPr vert="horz" lIns="91440" tIns="45720" rIns="91440" bIns="45720" rtlCol="0" anchor="t">
            <a:normAutofit/>
          </a:bodyPr>
          <a:lstStyle/>
          <a:p>
            <a:pPr>
              <a:lnSpc>
                <a:spcPct val="110000"/>
              </a:lnSpc>
            </a:pPr>
            <a:endParaRPr lang="en-US" sz="900" dirty="0">
              <a:solidFill>
                <a:srgbClr val="000000"/>
              </a:solidFill>
              <a:latin typeface="Tahoma"/>
              <a:cs typeface="Tahoma"/>
            </a:endParaRPr>
          </a:p>
          <a:p>
            <a:pPr>
              <a:lnSpc>
                <a:spcPct val="110000"/>
              </a:lnSpc>
            </a:pPr>
            <a:endParaRPr lang="en-US" sz="900" dirty="0">
              <a:solidFill>
                <a:srgbClr val="000000"/>
              </a:solidFill>
              <a:latin typeface="Tahoma"/>
              <a:cs typeface="Tahoma"/>
            </a:endParaRPr>
          </a:p>
          <a:p>
            <a:pPr>
              <a:lnSpc>
                <a:spcPts val="1350"/>
              </a:lnSpc>
            </a:pPr>
            <a:endParaRPr lang="en-US" sz="900" b="1" dirty="0" smtClean="0">
              <a:solidFill>
                <a:srgbClr val="000000"/>
              </a:solidFill>
              <a:latin typeface="Tahoma"/>
              <a:cs typeface="Tahoma"/>
            </a:endParaRPr>
          </a:p>
        </p:txBody>
      </p:sp>
      <p:sp>
        <p:nvSpPr>
          <p:cNvPr id="12" name="Rectangle 11"/>
          <p:cNvSpPr/>
          <p:nvPr/>
        </p:nvSpPr>
        <p:spPr>
          <a:xfrm>
            <a:off x="1272280" y="1729159"/>
            <a:ext cx="2746862" cy="364067"/>
          </a:xfrm>
          <a:prstGeom prst="rect">
            <a:avLst/>
          </a:prstGeom>
          <a:solidFill>
            <a:srgbClr val="381F6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FCF1E"/>
              </a:solidFill>
            </a:endParaRPr>
          </a:p>
        </p:txBody>
      </p:sp>
      <p:sp>
        <p:nvSpPr>
          <p:cNvPr id="13" name="Text Placeholder 2"/>
          <p:cNvSpPr txBox="1">
            <a:spLocks/>
          </p:cNvSpPr>
          <p:nvPr/>
        </p:nvSpPr>
        <p:spPr>
          <a:xfrm>
            <a:off x="1304884" y="1756495"/>
            <a:ext cx="2833495" cy="325377"/>
          </a:xfrm>
          <a:prstGeom prst="rect">
            <a:avLst/>
          </a:prstGeom>
        </p:spPr>
        <p:txBody>
          <a:bodyPr vert="horz" lIns="91440" tIns="45720" rIns="91440" bIns="45720" rtlCol="0" anchor="t">
            <a:normAutofit fontScale="70000" lnSpcReduction="20000"/>
          </a:bodyPr>
          <a:lstStyle/>
          <a:p>
            <a:pPr>
              <a:lnSpc>
                <a:spcPts val="1350"/>
              </a:lnSpc>
            </a:pPr>
            <a:r>
              <a:rPr lang="en-US" sz="1400" b="1" dirty="0" smtClean="0">
                <a:solidFill>
                  <a:srgbClr val="FFFFFF"/>
                </a:solidFill>
                <a:latin typeface="Tahoma"/>
                <a:cs typeface="Tahoma"/>
              </a:rPr>
              <a:t>User Experience &amp; Interactivity (cont.) </a:t>
            </a:r>
          </a:p>
          <a:p>
            <a:pPr>
              <a:lnSpc>
                <a:spcPts val="1350"/>
              </a:lnSpc>
            </a:pPr>
            <a:endParaRPr lang="en-US" sz="900" b="1" dirty="0" smtClean="0">
              <a:solidFill>
                <a:srgbClr val="000000"/>
              </a:solidFill>
              <a:latin typeface="Tahoma"/>
              <a:cs typeface="Tahoma"/>
            </a:endParaRPr>
          </a:p>
          <a:p>
            <a:endParaRPr lang="en-US" sz="900" dirty="0" smtClean="0">
              <a:solidFill>
                <a:srgbClr val="000000"/>
              </a:solidFill>
              <a:latin typeface="Tahoma"/>
              <a:cs typeface="Tahoma"/>
            </a:endParaRPr>
          </a:p>
          <a:p>
            <a:pPr>
              <a:lnSpc>
                <a:spcPts val="1350"/>
              </a:lnSpc>
            </a:pPr>
            <a:endParaRPr lang="en-US" sz="900" dirty="0" smtClean="0">
              <a:solidFill>
                <a:srgbClr val="000000"/>
              </a:solidFill>
              <a:latin typeface="Tahoma"/>
              <a:cs typeface="Tahoma"/>
            </a:endParaRPr>
          </a:p>
          <a:p>
            <a:pPr>
              <a:lnSpc>
                <a:spcPts val="1350"/>
              </a:lnSpc>
            </a:pPr>
            <a:endParaRPr lang="en-US" sz="900" b="1" dirty="0">
              <a:solidFill>
                <a:srgbClr val="000000"/>
              </a:solidFill>
              <a:latin typeface="Tahoma"/>
              <a:cs typeface="Tahoma"/>
            </a:endParaRPr>
          </a:p>
          <a:p>
            <a:endParaRPr lang="en-US" sz="900" dirty="0">
              <a:solidFill>
                <a:srgbClr val="000000"/>
              </a:solidFill>
              <a:latin typeface="Tahoma"/>
              <a:cs typeface="Tahoma"/>
            </a:endParaRPr>
          </a:p>
          <a:p>
            <a:pPr>
              <a:lnSpc>
                <a:spcPct val="110000"/>
              </a:lnSpc>
            </a:pPr>
            <a:endParaRPr lang="en-US" sz="900" dirty="0" smtClean="0">
              <a:solidFill>
                <a:srgbClr val="000000"/>
              </a:solidFill>
              <a:latin typeface="Tahoma"/>
              <a:cs typeface="Tahoma"/>
            </a:endParaRPr>
          </a:p>
        </p:txBody>
      </p:sp>
      <p:sp>
        <p:nvSpPr>
          <p:cNvPr id="14" name="Text Placeholder 2"/>
          <p:cNvSpPr txBox="1">
            <a:spLocks/>
          </p:cNvSpPr>
          <p:nvPr/>
        </p:nvSpPr>
        <p:spPr>
          <a:xfrm>
            <a:off x="1272280" y="2095977"/>
            <a:ext cx="2795583" cy="7757885"/>
          </a:xfrm>
          <a:prstGeom prst="rect">
            <a:avLst/>
          </a:prstGeom>
        </p:spPr>
        <p:txBody>
          <a:bodyPr vert="horz" lIns="91440" tIns="45720" rIns="91440" bIns="45720" rtlCol="0" anchor="t">
            <a:normAutofit/>
          </a:bodyPr>
          <a:lstStyle/>
          <a:p>
            <a:pPr>
              <a:lnSpc>
                <a:spcPts val="1350"/>
              </a:lnSpc>
            </a:pPr>
            <a:r>
              <a:rPr lang="en-US" sz="900" b="1" dirty="0" smtClean="0">
                <a:solidFill>
                  <a:srgbClr val="000000"/>
                </a:solidFill>
                <a:latin typeface="Tahoma"/>
                <a:cs typeface="Tahoma"/>
              </a:rPr>
              <a:t>Online </a:t>
            </a:r>
            <a:r>
              <a:rPr lang="en-US" sz="900" b="1" dirty="0">
                <a:solidFill>
                  <a:srgbClr val="000000"/>
                </a:solidFill>
                <a:latin typeface="Tahoma"/>
                <a:cs typeface="Tahoma"/>
              </a:rPr>
              <a:t>Payments</a:t>
            </a:r>
          </a:p>
          <a:p>
            <a:r>
              <a:rPr lang="en-US" sz="900" dirty="0" smtClean="0">
                <a:solidFill>
                  <a:srgbClr val="000000"/>
                </a:solidFill>
                <a:latin typeface="Tahoma"/>
                <a:cs typeface="Tahoma"/>
              </a:rPr>
              <a:t>Allow users to make payments online. Can be added to online forms</a:t>
            </a:r>
            <a:r>
              <a:rPr lang="en-US" sz="900" dirty="0">
                <a:solidFill>
                  <a:srgbClr val="000000"/>
                </a:solidFill>
                <a:latin typeface="Tahoma"/>
                <a:cs typeface="Tahoma"/>
              </a:rPr>
              <a:t>, facility reservations and event </a:t>
            </a:r>
            <a:r>
              <a:rPr lang="en-US" sz="900" dirty="0" smtClean="0">
                <a:solidFill>
                  <a:srgbClr val="000000"/>
                </a:solidFill>
                <a:latin typeface="Tahoma"/>
                <a:cs typeface="Tahoma"/>
              </a:rPr>
              <a:t>registrations.</a:t>
            </a:r>
            <a:endParaRPr lang="en-US" sz="900" dirty="0">
              <a:solidFill>
                <a:srgbClr val="000000"/>
              </a:solidFill>
              <a:latin typeface="Tahoma"/>
              <a:cs typeface="Tahoma"/>
            </a:endParaRPr>
          </a:p>
          <a:p>
            <a:endParaRPr lang="en-US" sz="900" dirty="0">
              <a:solidFill>
                <a:srgbClr val="000000"/>
              </a:solidFill>
              <a:latin typeface="Tahoma"/>
              <a:cs typeface="Tahoma"/>
            </a:endParaRPr>
          </a:p>
          <a:p>
            <a:pPr>
              <a:lnSpc>
                <a:spcPts val="1350"/>
              </a:lnSpc>
            </a:pPr>
            <a:r>
              <a:rPr lang="en-US" sz="900" b="1" dirty="0" smtClean="0">
                <a:solidFill>
                  <a:srgbClr val="000000"/>
                </a:solidFill>
                <a:latin typeface="Tahoma"/>
                <a:cs typeface="Tahoma"/>
              </a:rPr>
              <a:t>Request for Proposal (RFP) </a:t>
            </a:r>
            <a:r>
              <a:rPr lang="en-US" sz="900" b="1" dirty="0">
                <a:solidFill>
                  <a:srgbClr val="000000"/>
                </a:solidFill>
                <a:latin typeface="Tahoma"/>
                <a:cs typeface="Tahoma"/>
              </a:rPr>
              <a:t>Posts</a:t>
            </a:r>
          </a:p>
          <a:p>
            <a:r>
              <a:rPr lang="en-US" sz="900" dirty="0" smtClean="0">
                <a:solidFill>
                  <a:srgbClr val="000000"/>
                </a:solidFill>
                <a:latin typeface="Tahoma"/>
                <a:cs typeface="Tahoma"/>
              </a:rPr>
              <a:t>Publish RFPs online. Allow vendors to sign up to receive email notifications of new opportunities.</a:t>
            </a:r>
          </a:p>
          <a:p>
            <a:endParaRPr lang="en-US" sz="900" dirty="0">
              <a:solidFill>
                <a:srgbClr val="000000"/>
              </a:solidFill>
              <a:latin typeface="Tahoma"/>
              <a:cs typeface="Tahoma"/>
            </a:endParaRPr>
          </a:p>
          <a:p>
            <a:r>
              <a:rPr lang="en-US" sz="900" b="1" dirty="0">
                <a:solidFill>
                  <a:srgbClr val="000000"/>
                </a:solidFill>
                <a:latin typeface="Tahoma"/>
                <a:cs typeface="Tahoma"/>
              </a:rPr>
              <a:t>Streaming Video</a:t>
            </a:r>
          </a:p>
          <a:p>
            <a:r>
              <a:rPr lang="en-US" sz="900" dirty="0">
                <a:solidFill>
                  <a:srgbClr val="000000"/>
                </a:solidFill>
                <a:latin typeface="Tahoma"/>
                <a:cs typeface="Tahoma"/>
              </a:rPr>
              <a:t>Share streaming video directly on your site using our 3</a:t>
            </a:r>
            <a:r>
              <a:rPr lang="en-US" sz="900" baseline="30000" dirty="0">
                <a:solidFill>
                  <a:srgbClr val="000000"/>
                </a:solidFill>
                <a:latin typeface="Tahoma"/>
                <a:cs typeface="Tahoma"/>
              </a:rPr>
              <a:t>rd</a:t>
            </a:r>
            <a:r>
              <a:rPr lang="en-US" sz="900" dirty="0">
                <a:solidFill>
                  <a:srgbClr val="000000"/>
                </a:solidFill>
                <a:latin typeface="Tahoma"/>
                <a:cs typeface="Tahoma"/>
              </a:rPr>
              <a:t> party integration. </a:t>
            </a:r>
            <a:endParaRPr lang="en-US" sz="900" dirty="0" smtClean="0">
              <a:solidFill>
                <a:srgbClr val="000000"/>
              </a:solidFill>
              <a:latin typeface="Tahoma"/>
              <a:cs typeface="Tahoma"/>
            </a:endParaRPr>
          </a:p>
          <a:p>
            <a:endParaRPr lang="en-US" sz="900" dirty="0">
              <a:solidFill>
                <a:srgbClr val="000000"/>
              </a:solidFill>
              <a:latin typeface="Tahoma"/>
              <a:cs typeface="Tahoma"/>
            </a:endParaRPr>
          </a:p>
          <a:p>
            <a:pPr>
              <a:lnSpc>
                <a:spcPts val="1350"/>
              </a:lnSpc>
            </a:pPr>
            <a:r>
              <a:rPr lang="en-US" sz="900" b="1" dirty="0">
                <a:solidFill>
                  <a:srgbClr val="000000"/>
                </a:solidFill>
                <a:latin typeface="Tahoma"/>
                <a:cs typeface="Tahoma"/>
              </a:rPr>
              <a:t>Service Request Management </a:t>
            </a:r>
            <a:endParaRPr lang="en-US" sz="900" b="1" dirty="0" smtClean="0">
              <a:solidFill>
                <a:srgbClr val="000000"/>
              </a:solidFill>
              <a:latin typeface="Tahoma"/>
              <a:cs typeface="Tahoma"/>
            </a:endParaRPr>
          </a:p>
          <a:p>
            <a:pPr>
              <a:lnSpc>
                <a:spcPts val="1350"/>
              </a:lnSpc>
            </a:pPr>
            <a:r>
              <a:rPr lang="en-US" sz="900" b="1" dirty="0" smtClean="0">
                <a:solidFill>
                  <a:srgbClr val="000000"/>
                </a:solidFill>
                <a:latin typeface="Tahoma"/>
                <a:cs typeface="Tahoma"/>
              </a:rPr>
              <a:t>(</a:t>
            </a:r>
            <a:r>
              <a:rPr lang="en-US" sz="900" b="1" dirty="0">
                <a:solidFill>
                  <a:srgbClr val="000000"/>
                </a:solidFill>
                <a:latin typeface="Tahoma"/>
                <a:cs typeface="Tahoma"/>
              </a:rPr>
              <a:t>govTrack </a:t>
            </a:r>
            <a:r>
              <a:rPr lang="en-US" sz="900" b="1" dirty="0" smtClean="0">
                <a:solidFill>
                  <a:srgbClr val="000000"/>
                </a:solidFill>
                <a:latin typeface="Tahoma"/>
                <a:cs typeface="Tahoma"/>
              </a:rPr>
              <a:t>Citizen Request Management)</a:t>
            </a:r>
            <a:endParaRPr lang="en-US" sz="900" b="1" dirty="0">
              <a:solidFill>
                <a:srgbClr val="000000"/>
              </a:solidFill>
              <a:latin typeface="Tahoma"/>
              <a:cs typeface="Tahoma"/>
            </a:endParaRPr>
          </a:p>
          <a:p>
            <a:r>
              <a:rPr lang="en-US" sz="900" dirty="0">
                <a:solidFill>
                  <a:srgbClr val="000000"/>
                </a:solidFill>
                <a:latin typeface="Tahoma"/>
                <a:cs typeface="Tahoma"/>
              </a:rPr>
              <a:t>Allow users to report and receive status updates on code violations and service requests. Assign submitted requests to specific staff, set rules for resolution timeframe and create reports to track staff response times and performance. </a:t>
            </a:r>
            <a:endParaRPr lang="en-US" sz="900" dirty="0" smtClean="0">
              <a:solidFill>
                <a:srgbClr val="000000"/>
              </a:solidFill>
              <a:latin typeface="Tahoma"/>
              <a:cs typeface="Tahoma"/>
            </a:endParaRPr>
          </a:p>
          <a:p>
            <a:endParaRPr lang="en-US" sz="900" dirty="0" smtClean="0">
              <a:solidFill>
                <a:srgbClr val="000000"/>
              </a:solidFill>
              <a:latin typeface="Tahoma"/>
              <a:cs typeface="Tahoma"/>
            </a:endParaRPr>
          </a:p>
          <a:p>
            <a:pPr>
              <a:lnSpc>
                <a:spcPts val="1350"/>
              </a:lnSpc>
            </a:pPr>
            <a:r>
              <a:rPr lang="en-US" sz="900" b="1" dirty="0">
                <a:solidFill>
                  <a:srgbClr val="000000"/>
                </a:solidFill>
                <a:latin typeface="Tahoma"/>
                <a:cs typeface="Tahoma"/>
              </a:rPr>
              <a:t>Social Media Display</a:t>
            </a:r>
          </a:p>
          <a:p>
            <a:pPr>
              <a:lnSpc>
                <a:spcPct val="110000"/>
              </a:lnSpc>
            </a:pPr>
            <a:r>
              <a:rPr lang="en-US" sz="900" dirty="0">
                <a:solidFill>
                  <a:srgbClr val="000000"/>
                </a:solidFill>
                <a:latin typeface="Tahoma"/>
                <a:cs typeface="Tahoma"/>
              </a:rPr>
              <a:t>Display feeds from your Facebook and Twitter accounts on your website to increase the visibility of your social media channels. </a:t>
            </a:r>
          </a:p>
          <a:p>
            <a:endParaRPr lang="en-US" sz="900" b="1" dirty="0">
              <a:solidFill>
                <a:srgbClr val="000000"/>
              </a:solidFill>
              <a:latin typeface="Tahoma"/>
              <a:cs typeface="Tahoma"/>
            </a:endParaRPr>
          </a:p>
          <a:p>
            <a:r>
              <a:rPr lang="en-US" sz="900" b="1" dirty="0">
                <a:solidFill>
                  <a:srgbClr val="000000"/>
                </a:solidFill>
                <a:latin typeface="Tahoma"/>
                <a:cs typeface="Tahoma"/>
              </a:rPr>
              <a:t>Translation</a:t>
            </a:r>
          </a:p>
          <a:p>
            <a:r>
              <a:rPr lang="en-US" sz="900" dirty="0">
                <a:solidFill>
                  <a:srgbClr val="000000"/>
                </a:solidFill>
                <a:latin typeface="Tahoma"/>
                <a:cs typeface="Tahoma"/>
              </a:rPr>
              <a:t>Make your website available in other languages using the integrated Google Translate web plugin.</a:t>
            </a:r>
          </a:p>
          <a:p>
            <a:endParaRPr lang="en-US" sz="900" dirty="0">
              <a:solidFill>
                <a:srgbClr val="000000"/>
              </a:solidFill>
              <a:latin typeface="Tahoma"/>
              <a:cs typeface="Tahoma"/>
            </a:endParaRPr>
          </a:p>
          <a:p>
            <a:endParaRPr lang="en-US" sz="900" dirty="0">
              <a:solidFill>
                <a:srgbClr val="000000"/>
              </a:solidFill>
              <a:latin typeface="Tahoma"/>
              <a:cs typeface="Tahoma"/>
            </a:endParaRPr>
          </a:p>
          <a:p>
            <a:pPr>
              <a:lnSpc>
                <a:spcPts val="1350"/>
              </a:lnSpc>
            </a:pPr>
            <a:endParaRPr lang="en-US" sz="900" b="1" dirty="0" smtClean="0">
              <a:solidFill>
                <a:srgbClr val="000000"/>
              </a:solidFill>
              <a:latin typeface="Tahoma"/>
              <a:cs typeface="Tahoma"/>
            </a:endParaRPr>
          </a:p>
          <a:p>
            <a:pPr>
              <a:lnSpc>
                <a:spcPts val="1350"/>
              </a:lnSpc>
            </a:pPr>
            <a:endParaRPr lang="en-US" sz="900" b="1" dirty="0" smtClean="0">
              <a:solidFill>
                <a:srgbClr val="000000"/>
              </a:solidFill>
              <a:latin typeface="Tahoma"/>
              <a:cs typeface="Tahoma"/>
            </a:endParaRPr>
          </a:p>
        </p:txBody>
      </p:sp>
      <p:sp>
        <p:nvSpPr>
          <p:cNvPr id="16" name="Text Placeholder 2"/>
          <p:cNvSpPr txBox="1">
            <a:spLocks/>
          </p:cNvSpPr>
          <p:nvPr/>
        </p:nvSpPr>
        <p:spPr>
          <a:xfrm>
            <a:off x="4445348" y="1782632"/>
            <a:ext cx="2833495" cy="325377"/>
          </a:xfrm>
          <a:prstGeom prst="rect">
            <a:avLst/>
          </a:prstGeom>
        </p:spPr>
        <p:txBody>
          <a:bodyPr vert="horz" lIns="91440" tIns="45720" rIns="91440" bIns="45720" rtlCol="0" anchor="t">
            <a:normAutofit/>
          </a:bodyPr>
          <a:lstStyle/>
          <a:p>
            <a:pPr>
              <a:lnSpc>
                <a:spcPts val="1350"/>
              </a:lnSpc>
            </a:pPr>
            <a:r>
              <a:rPr lang="en-US" sz="1100" b="1" dirty="0" smtClean="0">
                <a:solidFill>
                  <a:srgbClr val="FFFFFF"/>
                </a:solidFill>
                <a:latin typeface="Tahoma"/>
                <a:cs typeface="Tahoma"/>
              </a:rPr>
              <a:t>Engagement   </a:t>
            </a:r>
          </a:p>
          <a:p>
            <a:pPr>
              <a:lnSpc>
                <a:spcPts val="1350"/>
              </a:lnSpc>
            </a:pPr>
            <a:endParaRPr lang="en-US" sz="900" b="1" dirty="0" smtClean="0">
              <a:solidFill>
                <a:srgbClr val="000000"/>
              </a:solidFill>
              <a:latin typeface="Tahoma"/>
              <a:cs typeface="Tahoma"/>
            </a:endParaRPr>
          </a:p>
          <a:p>
            <a:endParaRPr lang="en-US" sz="900" dirty="0" smtClean="0">
              <a:solidFill>
                <a:srgbClr val="000000"/>
              </a:solidFill>
              <a:latin typeface="Tahoma"/>
              <a:cs typeface="Tahoma"/>
            </a:endParaRPr>
          </a:p>
          <a:p>
            <a:pPr>
              <a:lnSpc>
                <a:spcPts val="1350"/>
              </a:lnSpc>
            </a:pPr>
            <a:endParaRPr lang="en-US" sz="900" dirty="0" smtClean="0">
              <a:solidFill>
                <a:srgbClr val="000000"/>
              </a:solidFill>
              <a:latin typeface="Tahoma"/>
              <a:cs typeface="Tahoma"/>
            </a:endParaRPr>
          </a:p>
          <a:p>
            <a:pPr>
              <a:lnSpc>
                <a:spcPts val="1350"/>
              </a:lnSpc>
            </a:pPr>
            <a:endParaRPr lang="en-US" sz="900" b="1" dirty="0">
              <a:solidFill>
                <a:srgbClr val="000000"/>
              </a:solidFill>
              <a:latin typeface="Tahoma"/>
              <a:cs typeface="Tahoma"/>
            </a:endParaRPr>
          </a:p>
          <a:p>
            <a:endParaRPr lang="en-US" sz="900" dirty="0">
              <a:solidFill>
                <a:srgbClr val="000000"/>
              </a:solidFill>
              <a:latin typeface="Tahoma"/>
              <a:cs typeface="Tahoma"/>
            </a:endParaRPr>
          </a:p>
          <a:p>
            <a:pPr>
              <a:lnSpc>
                <a:spcPct val="110000"/>
              </a:lnSpc>
            </a:pPr>
            <a:endParaRPr lang="en-US" sz="900" dirty="0" smtClean="0">
              <a:solidFill>
                <a:srgbClr val="000000"/>
              </a:solidFill>
              <a:latin typeface="Tahoma"/>
              <a:cs typeface="Tahoma"/>
            </a:endParaRPr>
          </a:p>
        </p:txBody>
      </p:sp>
      <p:sp>
        <p:nvSpPr>
          <p:cNvPr id="18" name="Text Placeholder 2"/>
          <p:cNvSpPr txBox="1">
            <a:spLocks/>
          </p:cNvSpPr>
          <p:nvPr/>
        </p:nvSpPr>
        <p:spPr>
          <a:xfrm>
            <a:off x="4365122" y="2132073"/>
            <a:ext cx="2900870" cy="7202410"/>
          </a:xfrm>
          <a:prstGeom prst="rect">
            <a:avLst/>
          </a:prstGeom>
        </p:spPr>
        <p:txBody>
          <a:bodyPr vert="horz" lIns="91440" tIns="45720" rIns="91440" bIns="45720" rtlCol="0" anchor="t">
            <a:normAutofit/>
          </a:bodyPr>
          <a:lstStyle/>
          <a:p>
            <a:r>
              <a:rPr lang="en-US" sz="900" b="1" dirty="0" smtClean="0">
                <a:solidFill>
                  <a:srgbClr val="000000"/>
                </a:solidFill>
                <a:latin typeface="Tahoma"/>
                <a:cs typeface="Tahoma"/>
              </a:rPr>
              <a:t>eNotification</a:t>
            </a:r>
            <a:endParaRPr lang="en-US" sz="900" b="1" dirty="0">
              <a:solidFill>
                <a:srgbClr val="000000"/>
              </a:solidFill>
              <a:latin typeface="Tahoma"/>
              <a:cs typeface="Tahoma"/>
            </a:endParaRPr>
          </a:p>
          <a:p>
            <a:pPr>
              <a:lnSpc>
                <a:spcPct val="110000"/>
              </a:lnSpc>
            </a:pPr>
            <a:r>
              <a:rPr lang="en-US" sz="900" dirty="0">
                <a:solidFill>
                  <a:srgbClr val="000000"/>
                </a:solidFill>
                <a:latin typeface="Tahoma"/>
                <a:cs typeface="Tahoma"/>
              </a:rPr>
              <a:t>Provide a way for visitors to sign up to get email alerts on topics of their choosing, with options to bundle updates into a daily, weekly or monthly digest. </a:t>
            </a:r>
          </a:p>
          <a:p>
            <a:pPr>
              <a:lnSpc>
                <a:spcPts val="1350"/>
              </a:lnSpc>
            </a:pPr>
            <a:endParaRPr lang="en-US" sz="900" b="1" dirty="0" smtClean="0">
              <a:solidFill>
                <a:srgbClr val="000000"/>
              </a:solidFill>
              <a:latin typeface="Tahoma"/>
              <a:cs typeface="Tahoma"/>
            </a:endParaRPr>
          </a:p>
          <a:p>
            <a:pPr>
              <a:lnSpc>
                <a:spcPts val="1350"/>
              </a:lnSpc>
            </a:pPr>
            <a:r>
              <a:rPr lang="en-US" sz="900" b="1" dirty="0">
                <a:solidFill>
                  <a:srgbClr val="000000"/>
                </a:solidFill>
                <a:latin typeface="Tahoma"/>
                <a:cs typeface="Tahoma"/>
              </a:rPr>
              <a:t>Online Polls</a:t>
            </a:r>
          </a:p>
          <a:p>
            <a:r>
              <a:rPr lang="en-US" sz="900" dirty="0">
                <a:solidFill>
                  <a:srgbClr val="000000"/>
                </a:solidFill>
                <a:latin typeface="Tahoma"/>
                <a:cs typeface="Tahoma"/>
              </a:rPr>
              <a:t>Post simple, one question polls to your website to get feedback from and promote engagement with your community. </a:t>
            </a:r>
            <a:endParaRPr lang="en-US" sz="900" dirty="0" smtClean="0">
              <a:solidFill>
                <a:srgbClr val="000000"/>
              </a:solidFill>
              <a:latin typeface="Tahoma"/>
              <a:cs typeface="Tahoma"/>
            </a:endParaRPr>
          </a:p>
          <a:p>
            <a:pPr>
              <a:lnSpc>
                <a:spcPts val="1350"/>
              </a:lnSpc>
            </a:pPr>
            <a:endParaRPr lang="en-US" sz="900" b="1" dirty="0">
              <a:solidFill>
                <a:srgbClr val="000000"/>
              </a:solidFill>
              <a:latin typeface="Tahoma"/>
              <a:cs typeface="Tahoma"/>
            </a:endParaRPr>
          </a:p>
          <a:p>
            <a:pPr>
              <a:lnSpc>
                <a:spcPts val="1350"/>
              </a:lnSpc>
            </a:pPr>
            <a:r>
              <a:rPr lang="en-US" sz="900" b="1" dirty="0">
                <a:solidFill>
                  <a:srgbClr val="000000"/>
                </a:solidFill>
                <a:latin typeface="Tahoma"/>
                <a:cs typeface="Tahoma"/>
              </a:rPr>
              <a:t>Resident Dashboard</a:t>
            </a:r>
          </a:p>
          <a:p>
            <a:pPr>
              <a:lnSpc>
                <a:spcPct val="110000"/>
              </a:lnSpc>
            </a:pPr>
            <a:r>
              <a:rPr lang="en-US" sz="900" dirty="0">
                <a:solidFill>
                  <a:srgbClr val="000000"/>
                </a:solidFill>
                <a:latin typeface="Tahoma"/>
                <a:cs typeface="Tahoma"/>
              </a:rPr>
              <a:t>Allow visitors to create an account and manage eNotification subscriptions, service requests and other preferences on your site</a:t>
            </a:r>
            <a:r>
              <a:rPr lang="en-US" sz="900" dirty="0" smtClean="0">
                <a:solidFill>
                  <a:srgbClr val="000000"/>
                </a:solidFill>
                <a:latin typeface="Tahoma"/>
                <a:cs typeface="Tahoma"/>
              </a:rPr>
              <a:t>.</a:t>
            </a:r>
          </a:p>
          <a:p>
            <a:pPr>
              <a:lnSpc>
                <a:spcPct val="110000"/>
              </a:lnSpc>
            </a:pPr>
            <a:endParaRPr lang="en-US" sz="900" dirty="0">
              <a:solidFill>
                <a:srgbClr val="000000"/>
              </a:solidFill>
              <a:latin typeface="Tahoma"/>
              <a:cs typeface="Tahoma"/>
            </a:endParaRPr>
          </a:p>
          <a:p>
            <a:pPr>
              <a:lnSpc>
                <a:spcPts val="1350"/>
              </a:lnSpc>
            </a:pPr>
            <a:r>
              <a:rPr lang="en-US" sz="900" b="1" dirty="0">
                <a:solidFill>
                  <a:srgbClr val="000000"/>
                </a:solidFill>
                <a:latin typeface="Tahoma"/>
                <a:cs typeface="Tahoma"/>
              </a:rPr>
              <a:t>RSS Feeds</a:t>
            </a:r>
          </a:p>
          <a:p>
            <a:pPr>
              <a:lnSpc>
                <a:spcPct val="110000"/>
              </a:lnSpc>
            </a:pPr>
            <a:r>
              <a:rPr lang="en-US" sz="900" dirty="0" smtClean="0">
                <a:solidFill>
                  <a:srgbClr val="000000"/>
                </a:solidFill>
                <a:latin typeface="Tahoma"/>
                <a:cs typeface="Tahoma"/>
              </a:rPr>
              <a:t>Provide a way for visitors to stay up to date on all content updates related to specific topics. Create custom, topic-related RSS </a:t>
            </a:r>
            <a:r>
              <a:rPr lang="en-US" sz="900" dirty="0">
                <a:solidFill>
                  <a:srgbClr val="000000"/>
                </a:solidFill>
                <a:latin typeface="Tahoma"/>
                <a:cs typeface="Tahoma"/>
              </a:rPr>
              <a:t>feeds </a:t>
            </a:r>
            <a:r>
              <a:rPr lang="en-US" sz="900" dirty="0" smtClean="0">
                <a:solidFill>
                  <a:srgbClr val="000000"/>
                </a:solidFill>
                <a:latin typeface="Tahoma"/>
                <a:cs typeface="Tahoma"/>
              </a:rPr>
              <a:t>aggregating relevant </a:t>
            </a:r>
            <a:r>
              <a:rPr lang="en-US" sz="900" dirty="0">
                <a:solidFill>
                  <a:srgbClr val="000000"/>
                </a:solidFill>
                <a:latin typeface="Tahoma"/>
                <a:cs typeface="Tahoma"/>
              </a:rPr>
              <a:t>events, news, </a:t>
            </a:r>
            <a:r>
              <a:rPr lang="en-US" sz="900" dirty="0" smtClean="0">
                <a:solidFill>
                  <a:srgbClr val="000000"/>
                </a:solidFill>
                <a:latin typeface="Tahoma"/>
                <a:cs typeface="Tahoma"/>
              </a:rPr>
              <a:t>pages and other content into a single feed. </a:t>
            </a:r>
            <a:endParaRPr lang="en-US" sz="900" dirty="0" smtClean="0">
              <a:solidFill>
                <a:srgbClr val="000000"/>
              </a:solidFill>
              <a:latin typeface="Tahoma"/>
              <a:cs typeface="Tahoma"/>
            </a:endParaRPr>
          </a:p>
          <a:p>
            <a:pPr>
              <a:lnSpc>
                <a:spcPct val="110000"/>
              </a:lnSpc>
            </a:pPr>
            <a:endParaRPr lang="en-US" sz="900" dirty="0">
              <a:solidFill>
                <a:srgbClr val="000000"/>
              </a:solidFill>
              <a:latin typeface="Tahoma"/>
              <a:cs typeface="Tahoma"/>
            </a:endParaRPr>
          </a:p>
          <a:p>
            <a:pPr>
              <a:lnSpc>
                <a:spcPts val="1350"/>
              </a:lnSpc>
            </a:pPr>
            <a:r>
              <a:rPr lang="en-US" sz="900" b="1" dirty="0">
                <a:solidFill>
                  <a:srgbClr val="000000"/>
                </a:solidFill>
                <a:latin typeface="Tahoma"/>
                <a:cs typeface="Tahoma"/>
              </a:rPr>
              <a:t>Social Media Management (visionSocial)</a:t>
            </a:r>
          </a:p>
          <a:p>
            <a:pPr>
              <a:lnSpc>
                <a:spcPct val="110000"/>
              </a:lnSpc>
            </a:pPr>
            <a:r>
              <a:rPr lang="en-US" sz="900" dirty="0">
                <a:solidFill>
                  <a:srgbClr val="000000"/>
                </a:solidFill>
                <a:latin typeface="Tahoma"/>
                <a:cs typeface="Tahoma"/>
              </a:rPr>
              <a:t>Manage and schedule social media posts while creating news, calendar and other content to increase your productivity. Customize messages to increase engagement on each social channel and plan multiple posts across multiple channels to build campaigns.</a:t>
            </a:r>
          </a:p>
          <a:p>
            <a:pPr>
              <a:lnSpc>
                <a:spcPct val="110000"/>
              </a:lnSpc>
            </a:pPr>
            <a:endParaRPr lang="en-US" sz="900" dirty="0" smtClean="0">
              <a:solidFill>
                <a:srgbClr val="000000"/>
              </a:solidFill>
              <a:latin typeface="Tahoma"/>
              <a:cs typeface="Tahoma"/>
            </a:endParaRPr>
          </a:p>
          <a:p>
            <a:pPr>
              <a:lnSpc>
                <a:spcPct val="110000"/>
              </a:lnSpc>
            </a:pPr>
            <a:endParaRPr lang="en-US" sz="900" dirty="0">
              <a:solidFill>
                <a:srgbClr val="000000"/>
              </a:solidFill>
              <a:latin typeface="Tahoma"/>
              <a:cs typeface="Tahoma"/>
            </a:endParaRPr>
          </a:p>
          <a:p>
            <a:pPr>
              <a:lnSpc>
                <a:spcPts val="1350"/>
              </a:lnSpc>
            </a:pPr>
            <a:endParaRPr lang="en-US" sz="900" dirty="0">
              <a:solidFill>
                <a:srgbClr val="000000"/>
              </a:solidFill>
              <a:latin typeface="Tahoma"/>
              <a:cs typeface="Tahoma"/>
            </a:endParaRPr>
          </a:p>
          <a:p>
            <a:pPr>
              <a:lnSpc>
                <a:spcPct val="110000"/>
              </a:lnSpc>
            </a:pPr>
            <a:endParaRPr lang="en-US" sz="900" dirty="0">
              <a:solidFill>
                <a:srgbClr val="000000"/>
              </a:solidFill>
              <a:latin typeface="Tahoma"/>
              <a:cs typeface="Tahoma"/>
            </a:endParaRPr>
          </a:p>
          <a:p>
            <a:pPr>
              <a:lnSpc>
                <a:spcPct val="110000"/>
              </a:lnSpc>
            </a:pPr>
            <a:endParaRPr lang="en-US" sz="900" dirty="0">
              <a:solidFill>
                <a:srgbClr val="000000"/>
              </a:solidFill>
              <a:latin typeface="Tahoma"/>
              <a:cs typeface="Tahoma"/>
            </a:endParaRPr>
          </a:p>
          <a:p>
            <a:pPr>
              <a:lnSpc>
                <a:spcPts val="1350"/>
              </a:lnSpc>
            </a:pPr>
            <a:endParaRPr lang="en-US" sz="900" b="1" dirty="0" smtClean="0">
              <a:solidFill>
                <a:srgbClr val="000000"/>
              </a:solidFill>
              <a:latin typeface="Tahoma"/>
              <a:cs typeface="Tahoma"/>
            </a:endParaRPr>
          </a:p>
          <a:p>
            <a:pPr>
              <a:lnSpc>
                <a:spcPts val="1350"/>
              </a:lnSpc>
            </a:pPr>
            <a:endParaRPr lang="en-US" sz="900" b="1" dirty="0" smtClean="0">
              <a:solidFill>
                <a:srgbClr val="000000"/>
              </a:solidFill>
              <a:latin typeface="Tahoma"/>
              <a:cs typeface="Tahoma"/>
            </a:endParaRPr>
          </a:p>
        </p:txBody>
      </p:sp>
    </p:spTree>
    <p:extLst>
      <p:ext uri="{BB962C8B-B14F-4D97-AF65-F5344CB8AC3E}">
        <p14:creationId xmlns:p14="http://schemas.microsoft.com/office/powerpoint/2010/main" val="3923899469"/>
      </p:ext>
    </p:extLst>
  </p:cSld>
  <p:clrMapOvr>
    <a:masterClrMapping/>
  </p:clrMapOvr>
  <p:timing>
    <p:tnLst>
      <p:par>
        <p:cTn id="1" dur="indefinite" restart="never" nodeType="tmRoot"/>
      </p:par>
    </p:tnLst>
  </p:timing>
</p:sld>
</file>

<file path=ppt/theme/theme1.xml><?xml version="1.0" encoding="utf-8"?>
<a:theme xmlns:a="http://schemas.openxmlformats.org/drawingml/2006/main" name="1_Vision_PPT_v2">
  <a:themeElements>
    <a:clrScheme name="Vision">
      <a:dk1>
        <a:srgbClr val="381F6B"/>
      </a:dk1>
      <a:lt1>
        <a:srgbClr val="FFFFFF"/>
      </a:lt1>
      <a:dk2>
        <a:srgbClr val="381F6B"/>
      </a:dk2>
      <a:lt2>
        <a:srgbClr val="FFCF1E"/>
      </a:lt2>
      <a:accent1>
        <a:srgbClr val="77C1E3"/>
      </a:accent1>
      <a:accent2>
        <a:srgbClr val="FF9900"/>
      </a:accent2>
      <a:accent3>
        <a:srgbClr val="8E82BE"/>
      </a:accent3>
      <a:accent4>
        <a:srgbClr val="BAAED6"/>
      </a:accent4>
      <a:accent5>
        <a:srgbClr val="53565A"/>
      </a:accent5>
      <a:accent6>
        <a:srgbClr val="C8C9C7"/>
      </a:accent6>
      <a:hlink>
        <a:srgbClr val="007CFF"/>
      </a:hlink>
      <a:folHlink>
        <a:srgbClr val="800080"/>
      </a:folHlink>
    </a:clrScheme>
    <a:fontScheme name="Opulent">
      <a:majorFont>
        <a:latin typeface="Trebuchet MS"/>
        <a:ea typeface=""/>
        <a:cs typeface=""/>
        <a:font script="Jpan" typeface="ヒラギノ丸ゴ Pro W4"/>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ヒラギノ丸ゴ Pro W4"/>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2_Vision_PPT_v2">
  <a:themeElements>
    <a:clrScheme name="Vision">
      <a:dk1>
        <a:srgbClr val="381F6B"/>
      </a:dk1>
      <a:lt1>
        <a:srgbClr val="FFFFFF"/>
      </a:lt1>
      <a:dk2>
        <a:srgbClr val="381F6B"/>
      </a:dk2>
      <a:lt2>
        <a:srgbClr val="FFCF1E"/>
      </a:lt2>
      <a:accent1>
        <a:srgbClr val="77C1E3"/>
      </a:accent1>
      <a:accent2>
        <a:srgbClr val="FF9900"/>
      </a:accent2>
      <a:accent3>
        <a:srgbClr val="8E82BE"/>
      </a:accent3>
      <a:accent4>
        <a:srgbClr val="BAAED6"/>
      </a:accent4>
      <a:accent5>
        <a:srgbClr val="53565A"/>
      </a:accent5>
      <a:accent6>
        <a:srgbClr val="C8C9C7"/>
      </a:accent6>
      <a:hlink>
        <a:srgbClr val="007CFF"/>
      </a:hlink>
      <a:folHlink>
        <a:srgbClr val="800080"/>
      </a:folHlink>
    </a:clrScheme>
    <a:fontScheme name="Opulent">
      <a:majorFont>
        <a:latin typeface="Trebuchet MS"/>
        <a:ea typeface=""/>
        <a:cs typeface=""/>
        <a:font script="Jpan" typeface="ヒラギノ丸ゴ Pro W4"/>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ヒラギノ丸ゴ Pro W4"/>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3_Vision_PPT_v2">
  <a:themeElements>
    <a:clrScheme name="Vision">
      <a:dk1>
        <a:srgbClr val="381F6B"/>
      </a:dk1>
      <a:lt1>
        <a:srgbClr val="FFFFFF"/>
      </a:lt1>
      <a:dk2>
        <a:srgbClr val="381F6B"/>
      </a:dk2>
      <a:lt2>
        <a:srgbClr val="FFCF1E"/>
      </a:lt2>
      <a:accent1>
        <a:srgbClr val="77C1E3"/>
      </a:accent1>
      <a:accent2>
        <a:srgbClr val="FF9900"/>
      </a:accent2>
      <a:accent3>
        <a:srgbClr val="8E82BE"/>
      </a:accent3>
      <a:accent4>
        <a:srgbClr val="BAAED6"/>
      </a:accent4>
      <a:accent5>
        <a:srgbClr val="53565A"/>
      </a:accent5>
      <a:accent6>
        <a:srgbClr val="C8C9C7"/>
      </a:accent6>
      <a:hlink>
        <a:srgbClr val="007CFF"/>
      </a:hlink>
      <a:folHlink>
        <a:srgbClr val="800080"/>
      </a:folHlink>
    </a:clrScheme>
    <a:fontScheme name="Opulent">
      <a:majorFont>
        <a:latin typeface="Trebuchet MS"/>
        <a:ea typeface=""/>
        <a:cs typeface=""/>
        <a:font script="Jpan" typeface="ヒラギノ丸ゴ Pro W4"/>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ヒラギノ丸ゴ Pro W4"/>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Vision_PPT_v2.potx</Template>
  <TotalTime>15747</TotalTime>
  <Words>1102</Words>
  <Application>Microsoft Office PowerPoint</Application>
  <PresentationFormat>Custom</PresentationFormat>
  <Paragraphs>191</Paragraphs>
  <Slides>3</Slides>
  <Notes>2</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3</vt:i4>
      </vt:variant>
    </vt:vector>
  </HeadingPairs>
  <TitlesOfParts>
    <vt:vector size="10" baseType="lpstr">
      <vt:lpstr>Arial</vt:lpstr>
      <vt:lpstr>Calibri</vt:lpstr>
      <vt:lpstr>Tahoma</vt:lpstr>
      <vt:lpstr>Trebuchet MS</vt:lpstr>
      <vt:lpstr>1_Vision_PPT_v2</vt:lpstr>
      <vt:lpstr>2_Vision_PPT_v2</vt:lpstr>
      <vt:lpstr>3_Vision_PPT_v2</vt:lpstr>
      <vt:lpstr>PowerPoint Presentation</vt:lpstr>
      <vt:lpstr>PowerPoint Presentation</vt:lpstr>
      <vt:lpstr>PowerPoint Presentation</vt:lpstr>
    </vt:vector>
  </TitlesOfParts>
  <Company>Thermostat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Shawn Rosenberger</dc:creator>
  <cp:lastModifiedBy>Tom Humbarger</cp:lastModifiedBy>
  <cp:revision>363</cp:revision>
  <cp:lastPrinted>2016-06-30T00:43:47Z</cp:lastPrinted>
  <dcterms:created xsi:type="dcterms:W3CDTF">2016-05-09T16:45:19Z</dcterms:created>
  <dcterms:modified xsi:type="dcterms:W3CDTF">2016-06-30T20:40:36Z</dcterms:modified>
</cp:coreProperties>
</file>