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58513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36157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61131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6644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835D00-61FC-46AE-B17A-164E8DF6003C}" type="datetimeFigureOut">
              <a:rPr lang="en-US" smtClean="0"/>
              <a:t>6/30/2016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5531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87828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835D00-61FC-46AE-B17A-164E8DF6003C}" type="datetimeFigureOut">
              <a:rPr lang="en-US" smtClean="0"/>
              <a:t>6/30/2016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54925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835D00-61FC-46AE-B17A-164E8DF6003C}" type="datetimeFigureOut">
              <a:rPr lang="en-US" smtClean="0"/>
              <a:t>6/30/2016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230019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35D00-61FC-46AE-B17A-164E8DF6003C}" type="datetimeFigureOut">
              <a:rPr lang="en-US" smtClean="0"/>
              <a:t>6/30/2016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26377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196793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35D00-61FC-46AE-B17A-164E8DF6003C}" type="datetimeFigureOut">
              <a:rPr lang="en-US" smtClean="0"/>
              <a:t>6/30/2016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00A3F-4759-4C06-9ACA-35A754A0FB9E}" type="slidenum">
              <a:rPr lang="en-US" smtClean="0"/>
              <a:t>‹#›</a:t>
            </a:fld>
            <a:endParaRPr lang="en-US"/>
          </a:p>
        </p:txBody>
      </p:sp>
    </p:spTree>
    <p:extLst>
      <p:ext uri="{BB962C8B-B14F-4D97-AF65-F5344CB8AC3E}">
        <p14:creationId xmlns:p14="http://schemas.microsoft.com/office/powerpoint/2010/main" val="90717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35D00-61FC-46AE-B17A-164E8DF6003C}" type="datetimeFigureOut">
              <a:rPr lang="en-US" smtClean="0"/>
              <a:t>6/30/2016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00A3F-4759-4C06-9ACA-35A754A0FB9E}" type="slidenum">
              <a:rPr lang="en-US" smtClean="0"/>
              <a:t>‹#›</a:t>
            </a:fld>
            <a:endParaRPr lang="en-US"/>
          </a:p>
        </p:txBody>
      </p:sp>
    </p:spTree>
    <p:extLst>
      <p:ext uri="{BB962C8B-B14F-4D97-AF65-F5344CB8AC3E}">
        <p14:creationId xmlns:p14="http://schemas.microsoft.com/office/powerpoint/2010/main" val="348496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rentwoodca.gov/" TargetMode="External"/><Relationship Id="rId13" Type="http://schemas.openxmlformats.org/officeDocument/2006/relationships/hyperlink" Target="http://www.bellflower.org/" TargetMode="External"/><Relationship Id="rId3" Type="http://schemas.openxmlformats.org/officeDocument/2006/relationships/hyperlink" Target="http://www.granicus.com/solutions/website-management/website-overview/" TargetMode="External"/><Relationship Id="rId7" Type="http://schemas.openxmlformats.org/officeDocument/2006/relationships/hyperlink" Target="http://www.cityoffullerton.com/" TargetMode="External"/><Relationship Id="rId12" Type="http://schemas.openxmlformats.org/officeDocument/2006/relationships/hyperlink" Target="http://www.westhartfordct.gov/"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santabarbaraca.gov/library" TargetMode="External"/><Relationship Id="rId11" Type="http://schemas.openxmlformats.org/officeDocument/2006/relationships/hyperlink" Target="http://www.santabarbaraca.gov/" TargetMode="External"/><Relationship Id="rId5" Type="http://schemas.openxmlformats.org/officeDocument/2006/relationships/hyperlink" Target="http://www.cambridge-housing.org/" TargetMode="External"/><Relationship Id="rId10" Type="http://schemas.openxmlformats.org/officeDocument/2006/relationships/hyperlink" Target="http://www.mountainview.gov/" TargetMode="External"/><Relationship Id="rId4" Type="http://schemas.openxmlformats.org/officeDocument/2006/relationships/hyperlink" Target="http://www.unifiedfire.org/" TargetMode="External"/><Relationship Id="rId9" Type="http://schemas.openxmlformats.org/officeDocument/2006/relationships/hyperlink" Target="http://www.carlsbadca.gov/" TargetMode="External"/><Relationship Id="rId14" Type="http://schemas.openxmlformats.org/officeDocument/2006/relationships/hyperlink" Target="http://www.pico-river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3485" y="151782"/>
            <a:ext cx="7477853" cy="307777"/>
          </a:xfrm>
          <a:prstGeom prst="rect">
            <a:avLst/>
          </a:prstGeom>
          <a:noFill/>
        </p:spPr>
        <p:txBody>
          <a:bodyPr wrap="square" rtlCol="0">
            <a:spAutoFit/>
          </a:bodyPr>
          <a:lstStyle/>
          <a:p>
            <a:r>
              <a:rPr lang="en-US" sz="1400" b="1" dirty="0" smtClean="0">
                <a:latin typeface="Avenir-Book" pitchFamily="34" charset="0"/>
              </a:rPr>
              <a:t>Competitor </a:t>
            </a:r>
            <a:r>
              <a:rPr lang="en-US" sz="1400" b="1" dirty="0">
                <a:latin typeface="Avenir-Book" pitchFamily="34" charset="0"/>
              </a:rPr>
              <a:t>Battle </a:t>
            </a:r>
            <a:r>
              <a:rPr lang="en-US" sz="1400" b="1" dirty="0" smtClean="0">
                <a:latin typeface="Avenir-Book" pitchFamily="34" charset="0"/>
              </a:rPr>
              <a:t>Card </a:t>
            </a:r>
            <a:r>
              <a:rPr lang="en-US" sz="1400" b="1" dirty="0" smtClean="0">
                <a:latin typeface="Avenir-Book" pitchFamily="34" charset="0"/>
              </a:rPr>
              <a:t>– Civica-Granicus</a:t>
            </a:r>
            <a:endParaRPr lang="en-US" sz="1400" b="1" dirty="0">
              <a:latin typeface="Avenir-Book" pitchFamily="34" charset="0"/>
            </a:endParaRPr>
          </a:p>
        </p:txBody>
      </p:sp>
      <p:cxnSp>
        <p:nvCxnSpPr>
          <p:cNvPr id="7" name="Straight Connector 6"/>
          <p:cNvCxnSpPr/>
          <p:nvPr/>
        </p:nvCxnSpPr>
        <p:spPr>
          <a:xfrm flipV="1">
            <a:off x="55122" y="448563"/>
            <a:ext cx="8985739" cy="26378"/>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655399" y="6001778"/>
            <a:ext cx="2636595" cy="7307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rPr>
              <a:t>What are they saying about us?</a:t>
            </a:r>
          </a:p>
          <a:p>
            <a:pPr marL="176213" indent="-61913">
              <a:buFont typeface="Arial" panose="020B0604020202020204" pitchFamily="34" charset="0"/>
              <a:buChar char="•"/>
            </a:pPr>
            <a:r>
              <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No information available</a:t>
            </a:r>
          </a:p>
        </p:txBody>
      </p:sp>
      <p:sp>
        <p:nvSpPr>
          <p:cNvPr id="12" name="Rectangle 11"/>
          <p:cNvSpPr/>
          <p:nvPr/>
        </p:nvSpPr>
        <p:spPr>
          <a:xfrm>
            <a:off x="3657595" y="553378"/>
            <a:ext cx="2634399" cy="1697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Strengths</a:t>
            </a:r>
            <a:endPar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114300" indent="-52388">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Granicus connection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Already in many of our accounts with Granicus agenda and video, or other solutions</a:t>
            </a:r>
          </a:p>
          <a:p>
            <a:pPr marL="114300" indent="-52388">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Secret</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 They claim that the secret to their award-winning websites is a collaborative, user-focused approach to website design and development – their newer sites demo well and look good</a:t>
            </a:r>
          </a:p>
          <a:p>
            <a:pPr marL="85725"/>
            <a:endParaRPr lang="en-US" sz="8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13" name="Rectangle 12"/>
          <p:cNvSpPr/>
          <p:nvPr/>
        </p:nvSpPr>
        <p:spPr>
          <a:xfrm>
            <a:off x="6429372" y="552723"/>
            <a:ext cx="2611489" cy="27268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Weaknesses</a:t>
            </a:r>
            <a:endPar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Sales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Civica appears to have just 3 people in sales and most of their customers are in California so they cannot be in all deals and probably don’t have the bandwidth to build many relationships</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Competitiveness has disappeared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it does not appear that they are making the short list on any 2016 deals</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Granicus not focused on </a:t>
            </a: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websites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While Granicus has more feet on the ground, their sales staff have other products to sell and will not be fully focused on websites or have experience selling in this market; they will lead with their bread-n-butter of agenda management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where they have more depth</a:t>
            </a:r>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CMS Updates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Their CMS product only pushes new software updates every 9-12 months, so their customers do not get new features or functionality </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Hosting</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 their DR solution is weak and they don’t offer automatic Disaster Recovery for all customers</a:t>
            </a:r>
          </a:p>
          <a:p>
            <a:pPr marL="214313" indent="-128588">
              <a:buFont typeface="Arial" panose="020B0604020202020204" pitchFamily="34" charset="0"/>
              <a:buChar char="•"/>
            </a:pPr>
            <a:endParaRPr lang="en-US" sz="7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4" name="Rectangle 13"/>
          <p:cNvSpPr/>
          <p:nvPr/>
        </p:nvSpPr>
        <p:spPr>
          <a:xfrm>
            <a:off x="6429372" y="3376245"/>
            <a:ext cx="2611489" cy="33859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rPr>
              <a:t>How can we win</a:t>
            </a:r>
            <a:r>
              <a:rPr lang="en-US" sz="9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Focus</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 Granicus is not as focused on the website market we are; website management is just 1 of 7 business lines from Granicus so their marketing efforts are spread out; we should be able to outmaneuver, out market and out sell; they are not being thought leaders and appear to have almost disappeared from website market</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CMS Updates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Civica only pushes new software releases every 9-12 months, so their customers are not getting the benefit of continuous improvement that they get with Vision</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Messaging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Granicus believes that the world revolves around meetings and that their top selling point is integration of search between the website and Granicus; they use info from a 2010 Pew report that says 48% of users have looked for information about a public policy or issue, we can push back and say how important it is to analyze your current customer base and determine their true needs and expectations</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Design process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they do not appear to do any advanced analysis and they are not offering advanced or the cutting edge design patterns like anchor, parallax or video background</a:t>
            </a:r>
          </a:p>
          <a:p>
            <a:pPr marL="61913" indent="-61913">
              <a:buFont typeface="Arial" panose="020B0604020202020204" pitchFamily="34" charset="0"/>
              <a:buChar char="•"/>
            </a:pPr>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Hosting</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 point out the weaknesses in the Civica disaster recovery and DDoS solution</a:t>
            </a:r>
          </a:p>
          <a:p>
            <a:endPar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7" name="Rectangle 16"/>
          <p:cNvSpPr/>
          <p:nvPr/>
        </p:nvSpPr>
        <p:spPr>
          <a:xfrm>
            <a:off x="94688" y="5917223"/>
            <a:ext cx="3472789" cy="815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rPr>
              <a:t>Pricing </a:t>
            </a:r>
            <a:r>
              <a:rPr lang="en-US" sz="9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strategy</a:t>
            </a:r>
            <a:endPar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114300" indent="-52388">
              <a:buFont typeface="Arial" panose="020B0604020202020204" pitchFamily="34" charset="0"/>
              <a:buChar char="•"/>
            </a:pP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Only pricing info in last 6 months was from Torrance where they bid $86,000 upfront and $163,000 over 5 years (compared to Vision’s $37,000 upfront and $242,000 5 year cost)</a:t>
            </a:r>
          </a:p>
          <a:p>
            <a:pPr marL="114300" indent="-52388">
              <a:buFont typeface="Arial" panose="020B0604020202020204" pitchFamily="34" charset="0"/>
              <a:buChar char="•"/>
            </a:pP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They used to price lower than us, but appear to be just under us now</a:t>
            </a:r>
          </a:p>
          <a:p>
            <a:pPr marL="114300" indent="-52388">
              <a:buFont typeface="Arial" panose="020B0604020202020204" pitchFamily="34" charset="0"/>
              <a:buChar char="•"/>
            </a:pP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Could not locate any new proposals from 2016</a:t>
            </a:r>
          </a:p>
        </p:txBody>
      </p:sp>
      <p:sp>
        <p:nvSpPr>
          <p:cNvPr id="18" name="Rectangle 17"/>
          <p:cNvSpPr/>
          <p:nvPr/>
        </p:nvSpPr>
        <p:spPr>
          <a:xfrm>
            <a:off x="3655399" y="2329268"/>
            <a:ext cx="2636595" cy="35879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rPr>
              <a:t>Interesting </a:t>
            </a:r>
            <a:r>
              <a:rPr lang="en-US" sz="900"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tidbits</a:t>
            </a:r>
            <a:endParaRPr lang="en-US" sz="900"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Acquisition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Acquired by Granicus in October 2015</a:t>
            </a:r>
          </a:p>
          <a:p>
            <a:pPr marL="171450" indent="-171450">
              <a:buFont typeface="Arial" panose="020B0604020202020204" pitchFamily="34" charset="0"/>
              <a:buChar char="•"/>
            </a:pPr>
            <a:r>
              <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Civica Software old website link now redirects to Granicus main page (and not website management page)</a:t>
            </a:r>
          </a:p>
          <a:p>
            <a:pPr marL="171450" indent="-171450">
              <a:buFont typeface="Arial" panose="020B0604020202020204" pitchFamily="34" charset="0"/>
              <a:buChar char="•"/>
            </a:pP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Michael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Ashford, Granicus VP of Marketing, was at CivicPlus from 2008-2013 so he knows the landscape</a:t>
            </a:r>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Software updates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they used to release every 9-12 months – don’t know what new release schedule is</a:t>
            </a:r>
          </a:p>
          <a:p>
            <a:endPar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From 2015 Proposals:</a:t>
            </a:r>
            <a:endParaRPr lang="en-US" sz="800" b="1"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Disaster recovery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Civica can assist in setting up multi-datacenter failover on a one-off basis and for additional consulting charge; DR is not a standard feature</a:t>
            </a:r>
          </a:p>
          <a:p>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800" b="1"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DDoS</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 Use Reo Rey RS-Series for DDoS Protection which is 16</a:t>
            </a:r>
            <a:r>
              <a:rPr lang="en-US" sz="800" baseline="300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th</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ranked vendor vs. our solution of Level 3/Black Lotus which is a top 10 solution</a:t>
            </a:r>
          </a:p>
          <a:p>
            <a:endPar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Cannot locate any new Granicus/</a:t>
            </a:r>
            <a:r>
              <a:rPr lang="en-US" sz="800" dirty="0" err="1"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CivicaCMS</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 proposals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or confirmed sales from </a:t>
            </a:r>
            <a:r>
              <a:rPr lang="en-US" sz="800" dirty="0" smtClean="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rPr>
              <a:t>2016</a:t>
            </a:r>
            <a:endParaRPr lang="en-US" sz="800" dirty="0">
              <a:solidFill>
                <a:schemeClr val="bg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a:off x="7165735" y="277070"/>
            <a:ext cx="1963053" cy="215444"/>
          </a:xfrm>
          <a:prstGeom prst="rect">
            <a:avLst/>
          </a:prstGeom>
          <a:noFill/>
        </p:spPr>
        <p:txBody>
          <a:bodyPr wrap="square" rtlCol="0">
            <a:spAutoFit/>
          </a:bodyPr>
          <a:lstStyle/>
          <a:p>
            <a:pPr algn="r"/>
            <a:r>
              <a:rPr lang="en-US" sz="800" dirty="0">
                <a:solidFill>
                  <a:schemeClr val="bg1">
                    <a:lumMod val="50000"/>
                  </a:schemeClr>
                </a:solidFill>
                <a:latin typeface="Avenir-Book" pitchFamily="34" charset="0"/>
              </a:rPr>
              <a:t>Revised </a:t>
            </a:r>
            <a:r>
              <a:rPr lang="en-US" sz="800" dirty="0" smtClean="0">
                <a:solidFill>
                  <a:schemeClr val="bg1">
                    <a:lumMod val="50000"/>
                  </a:schemeClr>
                </a:solidFill>
                <a:latin typeface="Avenir-Book" pitchFamily="34" charset="0"/>
              </a:rPr>
              <a:t>June 2016</a:t>
            </a:r>
            <a:endParaRPr lang="en-US" sz="800" dirty="0">
              <a:solidFill>
                <a:schemeClr val="bg1">
                  <a:lumMod val="50000"/>
                </a:schemeClr>
              </a:solidFill>
              <a:latin typeface="Avenir-Book" pitchFamily="34" charset="0"/>
            </a:endParaRPr>
          </a:p>
        </p:txBody>
      </p:sp>
      <p:pic>
        <p:nvPicPr>
          <p:cNvPr id="15" name="Picture 14" descr="C:\Users\nina\AppData\Local\Microsoft\Windows\INetCache\Content.Word\Vision_Logo_CMY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885" y="151782"/>
            <a:ext cx="1371600" cy="248254"/>
          </a:xfrm>
          <a:prstGeom prst="rect">
            <a:avLst/>
          </a:prstGeom>
          <a:noFill/>
          <a:ln>
            <a:noFill/>
          </a:ln>
        </p:spPr>
      </p:pic>
      <p:sp>
        <p:nvSpPr>
          <p:cNvPr id="20" name="Rectangle 19"/>
          <p:cNvSpPr/>
          <p:nvPr/>
        </p:nvSpPr>
        <p:spPr>
          <a:xfrm>
            <a:off x="94688" y="552722"/>
            <a:ext cx="3472789" cy="2201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At a Glance</a:t>
            </a:r>
            <a:endParaRPr lang="en-US" sz="900" b="1" dirty="0">
              <a:solidFill>
                <a:srgbClr val="00B0F0"/>
              </a:solidFill>
              <a:latin typeface="Tahoma" panose="020B0604030504040204" pitchFamily="34" charset="0"/>
              <a:ea typeface="Tahoma" panose="020B0604030504040204" pitchFamily="34" charset="0"/>
              <a:cs typeface="Tahoma" panose="020B0604030504040204" pitchFamily="34" charset="0"/>
            </a:endParaRPr>
          </a:p>
          <a:p>
            <a:pPr fontAlgn="t"/>
            <a:r>
              <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Website -</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b="1"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3"/>
              </a:rPr>
              <a:t>http://www.granicus.com/solutions/website-management/website-overview</a:t>
            </a:r>
            <a:r>
              <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3"/>
              </a:rPr>
              <a:t>/</a:t>
            </a:r>
            <a:endPar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Tagline – Streamline day-to-day business operations</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Customers - 125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customers, 300 projects</a:t>
            </a: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Location - San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Diego (Granicus is in Denver)</a:t>
            </a: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Parent - Granicus</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CEO - Jason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Fletcher, CEO at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Granicus; Jason Reis is Director of Bus Dev and focuses on website market; Michael Ashford is VP of Marketing for Granicus</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Date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Started - 1997</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of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Employees – 6 on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LinkedIn, Granicus has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141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on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LinkedIn</a:t>
            </a: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Active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in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Social - Civica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is not active, Granicus is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somewhat active, but mostly about agenda and other solutions</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Glassdoor – 3.0 out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of 5 (Granicus)</a:t>
            </a:r>
          </a:p>
          <a:p>
            <a:pPr marL="85725"/>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1" name="Rectangle 20"/>
          <p:cNvSpPr/>
          <p:nvPr/>
        </p:nvSpPr>
        <p:spPr>
          <a:xfrm>
            <a:off x="94687" y="2831998"/>
            <a:ext cx="3472789" cy="29885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900" b="1" dirty="0" smtClean="0">
                <a:solidFill>
                  <a:srgbClr val="00B0F0"/>
                </a:solidFill>
                <a:latin typeface="Tahoma" panose="020B0604030504040204" pitchFamily="34" charset="0"/>
                <a:ea typeface="Tahoma" panose="020B0604030504040204" pitchFamily="34" charset="0"/>
                <a:cs typeface="Tahoma" panose="020B0604030504040204" pitchFamily="34" charset="0"/>
              </a:rPr>
              <a:t>Key Customers – From Website and Recent Proposals</a:t>
            </a:r>
            <a:endParaRPr lang="en-US" sz="900" b="1" dirty="0">
              <a:solidFill>
                <a:srgbClr val="00B0F0"/>
              </a:solidFill>
              <a:latin typeface="Tahoma" panose="020B0604030504040204" pitchFamily="34" charset="0"/>
              <a:ea typeface="Tahoma" panose="020B0604030504040204" pitchFamily="34" charset="0"/>
              <a:cs typeface="Tahoma" panose="020B0604030504040204" pitchFamily="34" charset="0"/>
            </a:endParaRPr>
          </a:p>
          <a:p>
            <a:pPr fontAlgn="t"/>
            <a:r>
              <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Only 9 references listed on their new Granicus website; old Civica customers were concentrated in California, and many of the old sites are very dated; estimate about 65 customers in US and Canada – all but 6 in California</a:t>
            </a:r>
          </a:p>
          <a:p>
            <a:pPr fontAlgn="t"/>
            <a:endPar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United Fire Authority, UT </a:t>
            </a:r>
            <a:r>
              <a:rPr lang="en-US" sz="800" dirty="0">
                <a:latin typeface="Tahoma" panose="020B0604030504040204" pitchFamily="34" charset="0"/>
                <a:ea typeface="Tahoma" panose="020B0604030504040204" pitchFamily="34" charset="0"/>
                <a:cs typeface="Tahoma" panose="020B0604030504040204" pitchFamily="34" charset="0"/>
                <a:hlinkClick r:id="rId4"/>
              </a:rPr>
              <a:t>www.unifiedfire.org</a:t>
            </a:r>
            <a:endPar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Cambridge Housing Authority, MA </a:t>
            </a:r>
            <a:r>
              <a:rPr lang="en-US" sz="800" dirty="0">
                <a:latin typeface="Tahoma" panose="020B0604030504040204" pitchFamily="34" charset="0"/>
                <a:ea typeface="Tahoma" panose="020B0604030504040204" pitchFamily="34" charset="0"/>
                <a:cs typeface="Tahoma" panose="020B0604030504040204" pitchFamily="34" charset="0"/>
                <a:hlinkClick r:id="rId5"/>
              </a:rPr>
              <a:t>www.cambridge-housing.org</a:t>
            </a:r>
            <a:endPar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Santa Barbara Library </a:t>
            </a:r>
            <a:r>
              <a:rPr lang="en-US" sz="800" dirty="0">
                <a:latin typeface="Tahoma" panose="020B0604030504040204" pitchFamily="34" charset="0"/>
                <a:ea typeface="Tahoma" panose="020B0604030504040204" pitchFamily="34" charset="0"/>
                <a:cs typeface="Tahoma" panose="020B0604030504040204" pitchFamily="34" charset="0"/>
                <a:hlinkClick r:id="rId6"/>
              </a:rPr>
              <a:t>www.santabarbaraca.gov/library</a:t>
            </a:r>
            <a:endParaRPr lang="en-US" sz="800" b="1"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Fullerton</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7"/>
              </a:rPr>
              <a:t>www.cityoffullerton.com</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Brentwood CA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8"/>
              </a:rPr>
              <a:t>www.brentwoodca.gov</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Carlsbad, CA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9"/>
              </a:rPr>
              <a:t>www.carlsbadca.gov/</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fontAlgn="t"/>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Mountain View, CA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0"/>
              </a:rPr>
              <a:t>www.mountainview.gov</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Santa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Barbara,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www.santabarbaraca.gov</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1"/>
              </a:rPr>
              <a:t>/</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West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Hartford,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CT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2"/>
              </a:rPr>
              <a:t>www.westhartfordct.gov</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endPar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Bellflower</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CA </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3"/>
              </a:rPr>
              <a:t>www.bellflower.org</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Pico Rivera, CA </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hlinkClick r:id="rId14"/>
              </a:rPr>
              <a:t>www.pico-rivera.org/</a:t>
            </a:r>
            <a:r>
              <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a:t>
            </a:r>
          </a:p>
          <a:p>
            <a:pPr fontAlgn="t"/>
            <a:endPar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Lost 2016 deals when shortlisted – Torrance (not shortlisted, close 4</a:t>
            </a:r>
            <a:r>
              <a:rPr lang="en-US" sz="800" baseline="300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th</a:t>
            </a:r>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Orange (incumbent, but no confidence in customer service), Clayton, MO</a:t>
            </a:r>
          </a:p>
          <a:p>
            <a:pPr fontAlgn="t"/>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fontAlgn="t"/>
            <a:r>
              <a:rPr lang="en-US" sz="8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Currently shortlisted at Jefferson County, CO (Vision not on shortlist) and Westport, CT (vs. Vision)</a:t>
            </a:r>
          </a:p>
          <a:p>
            <a:pPr fontAlgn="t"/>
            <a:endParaRPr lang="en-US" sz="8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8123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18464</TotalTime>
  <Words>896</Words>
  <Application>Microsoft Office PowerPoint</Application>
  <PresentationFormat>On-screen Show (4:3)</PresentationFormat>
  <Paragraphs>69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Avenir-Book</vt:lpstr>
      <vt:lpstr>Calibri</vt:lpstr>
      <vt:lpstr>Calibri Light</vt:lpstr>
      <vt:lpstr>Tahoma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Humbarger</dc:creator>
  <cp:lastModifiedBy>Tom Humbarger</cp:lastModifiedBy>
  <cp:revision>58</cp:revision>
  <cp:lastPrinted>2016-06-24T01:11:38Z</cp:lastPrinted>
  <dcterms:created xsi:type="dcterms:W3CDTF">2015-12-15T23:43:16Z</dcterms:created>
  <dcterms:modified xsi:type="dcterms:W3CDTF">2016-06-30T23:55:40Z</dcterms:modified>
</cp:coreProperties>
</file>