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835D00-61FC-46AE-B17A-164E8DF6003C}"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1585135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835D00-61FC-46AE-B17A-164E8DF6003C}"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361579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835D00-61FC-46AE-B17A-164E8DF6003C}"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611317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835D00-61FC-46AE-B17A-164E8DF6003C}"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866445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835D00-61FC-46AE-B17A-164E8DF6003C}"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855311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835D00-61FC-46AE-B17A-164E8DF6003C}"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878289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835D00-61FC-46AE-B17A-164E8DF6003C}" type="datetimeFigureOut">
              <a:rPr lang="en-US" smtClean="0"/>
              <a:t>6/30/2016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1549253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835D00-61FC-46AE-B17A-164E8DF6003C}" type="datetimeFigureOut">
              <a:rPr lang="en-US" smtClean="0"/>
              <a:t>6/30/2016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2300193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835D00-61FC-46AE-B17A-164E8DF6003C}" type="datetimeFigureOut">
              <a:rPr lang="en-US" smtClean="0"/>
              <a:t>6/30/2016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263772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835D00-61FC-46AE-B17A-164E8DF6003C}"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1967936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835D00-61FC-46AE-B17A-164E8DF6003C}"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90717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835D00-61FC-46AE-B17A-164E8DF6003C}" type="datetimeFigureOut">
              <a:rPr lang="en-US" smtClean="0"/>
              <a:t>6/30/2016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A00A3F-4759-4C06-9ACA-35A754A0FB9E}" type="slidenum">
              <a:rPr lang="en-US" smtClean="0"/>
              <a:t>‹#›</a:t>
            </a:fld>
            <a:endParaRPr lang="en-US"/>
          </a:p>
        </p:txBody>
      </p:sp>
    </p:spTree>
    <p:extLst>
      <p:ext uri="{BB962C8B-B14F-4D97-AF65-F5344CB8AC3E}">
        <p14:creationId xmlns:p14="http://schemas.microsoft.com/office/powerpoint/2010/main" val="34849636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brentwoodca.gov/" TargetMode="External"/><Relationship Id="rId13" Type="http://schemas.openxmlformats.org/officeDocument/2006/relationships/hyperlink" Target="http://www.bellflower.org/" TargetMode="External"/><Relationship Id="rId3" Type="http://schemas.openxmlformats.org/officeDocument/2006/relationships/hyperlink" Target="http://www.granicus.com/solutions/website-management/website-overview/" TargetMode="External"/><Relationship Id="rId7" Type="http://schemas.openxmlformats.org/officeDocument/2006/relationships/hyperlink" Target="http://www.cityoffullerton.com/" TargetMode="External"/><Relationship Id="rId12" Type="http://schemas.openxmlformats.org/officeDocument/2006/relationships/hyperlink" Target="http://www.westhartfordct.gov/"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santabarbaraca.gov/library" TargetMode="External"/><Relationship Id="rId11" Type="http://schemas.openxmlformats.org/officeDocument/2006/relationships/hyperlink" Target="http://www.santabarbaraca.gov/" TargetMode="External"/><Relationship Id="rId5" Type="http://schemas.openxmlformats.org/officeDocument/2006/relationships/hyperlink" Target="http://www.cambridge-housing.org/" TargetMode="External"/><Relationship Id="rId10" Type="http://schemas.openxmlformats.org/officeDocument/2006/relationships/hyperlink" Target="http://www.mountainview.gov/" TargetMode="External"/><Relationship Id="rId4" Type="http://schemas.openxmlformats.org/officeDocument/2006/relationships/hyperlink" Target="http://www.unifiedfire.org/" TargetMode="External"/><Relationship Id="rId9" Type="http://schemas.openxmlformats.org/officeDocument/2006/relationships/hyperlink" Target="http://www.carlsbadca.gov/" TargetMode="External"/><Relationship Id="rId14" Type="http://schemas.openxmlformats.org/officeDocument/2006/relationships/hyperlink" Target="http://www.pico-rivera.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03485" y="151782"/>
            <a:ext cx="7477853" cy="307777"/>
          </a:xfrm>
          <a:prstGeom prst="rect">
            <a:avLst/>
          </a:prstGeom>
          <a:noFill/>
        </p:spPr>
        <p:txBody>
          <a:bodyPr wrap="square" rtlCol="0">
            <a:spAutoFit/>
          </a:bodyPr>
          <a:lstStyle/>
          <a:p>
            <a:r>
              <a:rPr lang="en-US" sz="1400" b="1" dirty="0" smtClean="0">
                <a:latin typeface="Avenir-Book" pitchFamily="34" charset="0"/>
              </a:rPr>
              <a:t>Competitor </a:t>
            </a:r>
            <a:r>
              <a:rPr lang="en-US" sz="1400" b="1" dirty="0">
                <a:latin typeface="Avenir-Book" pitchFamily="34" charset="0"/>
              </a:rPr>
              <a:t>Battle </a:t>
            </a:r>
            <a:r>
              <a:rPr lang="en-US" sz="1400" b="1" dirty="0" smtClean="0">
                <a:latin typeface="Avenir-Book" pitchFamily="34" charset="0"/>
              </a:rPr>
              <a:t>Card </a:t>
            </a:r>
            <a:r>
              <a:rPr lang="en-US" sz="1400" b="1" dirty="0" smtClean="0">
                <a:latin typeface="Avenir-Book" pitchFamily="34" charset="0"/>
              </a:rPr>
              <a:t>– Civica-Granicus</a:t>
            </a:r>
            <a:endParaRPr lang="en-US" sz="1400" b="1" dirty="0">
              <a:latin typeface="Avenir-Book" pitchFamily="34" charset="0"/>
            </a:endParaRPr>
          </a:p>
        </p:txBody>
      </p:sp>
      <p:cxnSp>
        <p:nvCxnSpPr>
          <p:cNvPr id="7" name="Straight Connector 6"/>
          <p:cNvCxnSpPr/>
          <p:nvPr/>
        </p:nvCxnSpPr>
        <p:spPr>
          <a:xfrm flipV="1">
            <a:off x="55122" y="448563"/>
            <a:ext cx="8985739" cy="26378"/>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3655399" y="6001778"/>
            <a:ext cx="2636595" cy="7307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900" b="1" dirty="0">
                <a:solidFill>
                  <a:schemeClr val="accent1"/>
                </a:solidFill>
                <a:latin typeface="Tahoma" panose="020B0604030504040204" pitchFamily="34" charset="0"/>
                <a:ea typeface="Tahoma" panose="020B0604030504040204" pitchFamily="34" charset="0"/>
                <a:cs typeface="Tahoma" panose="020B0604030504040204" pitchFamily="34" charset="0"/>
              </a:rPr>
              <a:t>What are they saying about us?</a:t>
            </a:r>
          </a:p>
          <a:p>
            <a:pPr marL="176213" indent="-61913">
              <a:buFont typeface="Arial" panose="020B0604020202020204" pitchFamily="34" charset="0"/>
              <a:buChar char="•"/>
            </a:pPr>
            <a:r>
              <a:rPr lang="en-US" sz="800" dirty="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No information available</a:t>
            </a:r>
          </a:p>
        </p:txBody>
      </p:sp>
      <p:sp>
        <p:nvSpPr>
          <p:cNvPr id="12" name="Rectangle 11"/>
          <p:cNvSpPr/>
          <p:nvPr/>
        </p:nvSpPr>
        <p:spPr>
          <a:xfrm>
            <a:off x="3657595" y="553378"/>
            <a:ext cx="2634399" cy="16974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9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Strengths</a:t>
            </a:r>
            <a:endParaRPr lang="en-US" sz="900" b="1"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marL="114300" indent="-52388">
              <a:buFont typeface="Arial" panose="020B0604020202020204" pitchFamily="34" charset="0"/>
              <a:buChar char="•"/>
            </a:pPr>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Granicus connection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Already in many of our accounts with Granicus agenda and video, or other solutions</a:t>
            </a:r>
          </a:p>
          <a:p>
            <a:pPr marL="114300" indent="-52388">
              <a:buFont typeface="Arial" panose="020B0604020202020204" pitchFamily="34" charset="0"/>
              <a:buChar char="•"/>
            </a:pPr>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Secret</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 They claim that the secret to their award-winning websites is a collaborative, user-focused approach to website design and development – their newer sites demo well and look good</a:t>
            </a:r>
          </a:p>
          <a:p>
            <a:pPr marL="85725"/>
            <a:endParaRPr lang="en-US" sz="800" dirty="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
        <p:nvSpPr>
          <p:cNvPr id="13" name="Rectangle 12"/>
          <p:cNvSpPr/>
          <p:nvPr/>
        </p:nvSpPr>
        <p:spPr>
          <a:xfrm>
            <a:off x="6429372" y="552723"/>
            <a:ext cx="2611489" cy="27268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9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Weaknesses</a:t>
            </a:r>
            <a:endParaRPr lang="en-US" sz="900" b="1"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marL="61913" indent="-61913">
              <a:buFont typeface="Arial" panose="020B0604020202020204" pitchFamily="34" charset="0"/>
              <a:buChar char="•"/>
            </a:pPr>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Sales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Civica appears to have just 3 people in sales and most of their customers are in California so they cannot be in all deals and probably don’t have the bandwidth to build many relationships</a:t>
            </a:r>
          </a:p>
          <a:p>
            <a:pPr marL="61913" indent="-61913">
              <a:buFont typeface="Arial" panose="020B0604020202020204" pitchFamily="34" charset="0"/>
              <a:buChar char="•"/>
            </a:pPr>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Competitiveness has disappeared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it does not appear that they are making the short list on any 2016 deals</a:t>
            </a:r>
          </a:p>
          <a:p>
            <a:pPr marL="61913" indent="-61913">
              <a:buFont typeface="Arial" panose="020B0604020202020204" pitchFamily="34" charset="0"/>
              <a:buChar char="•"/>
            </a:pPr>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Granicus not focused on </a:t>
            </a:r>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websites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While Granicus has more feet on the ground, their sales staff have other products to sell and will not be fully focused on websites or have experience selling in this market; they will lead with their bread-n-butter of agenda management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where they have more depth</a:t>
            </a:r>
            <a:endParaRPr lang="en-US" sz="800" dirty="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a:p>
            <a:pPr marL="61913" indent="-61913">
              <a:buFont typeface="Arial" panose="020B0604020202020204" pitchFamily="34" charset="0"/>
              <a:buChar char="•"/>
            </a:pPr>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CMS Updates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Their CMS product only pushes new software updates every 9-12 months, so their customers do not get new features or functionality </a:t>
            </a:r>
          </a:p>
          <a:p>
            <a:pPr marL="61913" indent="-61913">
              <a:buFont typeface="Arial" panose="020B0604020202020204" pitchFamily="34" charset="0"/>
              <a:buChar char="•"/>
            </a:pPr>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Hosting</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 their DR solution is weak and they don’t offer automatic Disaster Recovery for all customers</a:t>
            </a:r>
          </a:p>
          <a:p>
            <a:pPr marL="214313" indent="-128588">
              <a:buFont typeface="Arial" panose="020B0604020202020204" pitchFamily="34" charset="0"/>
              <a:buChar char="•"/>
            </a:pPr>
            <a:endParaRPr lang="en-US" sz="700" dirty="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4" name="Rectangle 13"/>
          <p:cNvSpPr/>
          <p:nvPr/>
        </p:nvSpPr>
        <p:spPr>
          <a:xfrm>
            <a:off x="6429372" y="3376245"/>
            <a:ext cx="2611489" cy="33859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900" b="1" dirty="0">
                <a:solidFill>
                  <a:schemeClr val="accent1"/>
                </a:solidFill>
                <a:latin typeface="Tahoma" panose="020B0604030504040204" pitchFamily="34" charset="0"/>
                <a:ea typeface="Tahoma" panose="020B0604030504040204" pitchFamily="34" charset="0"/>
                <a:cs typeface="Tahoma" panose="020B0604030504040204" pitchFamily="34" charset="0"/>
              </a:rPr>
              <a:t>How can we win</a:t>
            </a:r>
            <a:r>
              <a:rPr lang="en-US" sz="9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a:t>
            </a:r>
          </a:p>
          <a:p>
            <a:pPr marL="61913" indent="-61913">
              <a:buFont typeface="Arial" panose="020B0604020202020204" pitchFamily="34" charset="0"/>
              <a:buChar char="•"/>
            </a:pPr>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Focus</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 Granicus is not as focused on the website market we are; website management is just 1 of 7 business lines from Granicus so their marketing efforts are spread out; we should be able to outmaneuver, out market and out sell; they are not being thought leaders and appear to have almost disappeared from website market</a:t>
            </a:r>
          </a:p>
          <a:p>
            <a:pPr marL="61913" indent="-61913">
              <a:buFont typeface="Arial" panose="020B0604020202020204" pitchFamily="34" charset="0"/>
              <a:buChar char="•"/>
            </a:pPr>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CMS Updates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Civica only pushes new software releases every 9-12 months, so their customers are not getting the benefit of continuous improvement that they get with Vision</a:t>
            </a:r>
          </a:p>
          <a:p>
            <a:pPr marL="61913" indent="-61913">
              <a:buFont typeface="Arial" panose="020B0604020202020204" pitchFamily="34" charset="0"/>
              <a:buChar char="•"/>
            </a:pPr>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Messaging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Granicus believes that the world revolves around meetings and that their top selling point is integration of search between the website and Granicus; they use info from a 2010 Pew report that says 48% of users have looked for information about a public policy or issue, we can push back and say how important it is to analyze your current customer base and determine their true needs and expectations</a:t>
            </a:r>
          </a:p>
          <a:p>
            <a:pPr marL="61913" indent="-61913">
              <a:buFont typeface="Arial" panose="020B0604020202020204" pitchFamily="34" charset="0"/>
              <a:buChar char="•"/>
            </a:pPr>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Design process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they do not appear to do any advanced analysis and they are not offering advanced or the cutting edge design patterns like anchor, parallax or video background</a:t>
            </a:r>
          </a:p>
          <a:p>
            <a:pPr marL="61913" indent="-61913">
              <a:buFont typeface="Arial" panose="020B0604020202020204" pitchFamily="34" charset="0"/>
              <a:buChar char="•"/>
            </a:pPr>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Hosting</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 point out the weaknesses in the Civica disaster recovery and DDoS solution</a:t>
            </a:r>
          </a:p>
          <a:p>
            <a:endPar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a:p>
            <a:endPar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a:p>
            <a:endParaRPr lang="en-US" sz="800" dirty="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7" name="Rectangle 16"/>
          <p:cNvSpPr/>
          <p:nvPr/>
        </p:nvSpPr>
        <p:spPr>
          <a:xfrm>
            <a:off x="94688" y="5917223"/>
            <a:ext cx="3472789" cy="8153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900" b="1" dirty="0">
                <a:solidFill>
                  <a:schemeClr val="accent1"/>
                </a:solidFill>
                <a:latin typeface="Tahoma" panose="020B0604030504040204" pitchFamily="34" charset="0"/>
                <a:ea typeface="Tahoma" panose="020B0604030504040204" pitchFamily="34" charset="0"/>
                <a:cs typeface="Tahoma" panose="020B0604030504040204" pitchFamily="34" charset="0"/>
              </a:rPr>
              <a:t>Pricing </a:t>
            </a:r>
            <a:r>
              <a:rPr lang="en-US" sz="9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strategy</a:t>
            </a:r>
            <a:endParaRPr lang="en-US" sz="900" b="1"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marL="114300" indent="-52388">
              <a:buFont typeface="Arial" panose="020B0604020202020204" pitchFamily="34" charset="0"/>
              <a:buChar char="•"/>
            </a:pP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Only pricing info in last 6 months was from Torrance where they bid $86,000 upfront and $163,000 over 5 years (compared to Vision’s $37,000 upfront and $242,000 5 year cost)</a:t>
            </a:r>
          </a:p>
          <a:p>
            <a:pPr marL="114300" indent="-52388">
              <a:buFont typeface="Arial" panose="020B0604020202020204" pitchFamily="34" charset="0"/>
              <a:buChar char="•"/>
            </a:pP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They used to price lower than us, but appear to be just under us now</a:t>
            </a:r>
          </a:p>
          <a:p>
            <a:pPr marL="114300" indent="-52388">
              <a:buFont typeface="Arial" panose="020B0604020202020204" pitchFamily="34" charset="0"/>
              <a:buChar char="•"/>
            </a:pP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Could not locate any new proposals from 2016</a:t>
            </a:r>
          </a:p>
        </p:txBody>
      </p:sp>
      <p:sp>
        <p:nvSpPr>
          <p:cNvPr id="18" name="Rectangle 17"/>
          <p:cNvSpPr/>
          <p:nvPr/>
        </p:nvSpPr>
        <p:spPr>
          <a:xfrm>
            <a:off x="3655399" y="2329268"/>
            <a:ext cx="2636595" cy="35879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900" b="1" dirty="0">
                <a:solidFill>
                  <a:schemeClr val="accent1"/>
                </a:solidFill>
                <a:latin typeface="Tahoma" panose="020B0604030504040204" pitchFamily="34" charset="0"/>
                <a:ea typeface="Tahoma" panose="020B0604030504040204" pitchFamily="34" charset="0"/>
                <a:cs typeface="Tahoma" panose="020B0604030504040204" pitchFamily="34" charset="0"/>
              </a:rPr>
              <a:t>Interesting </a:t>
            </a:r>
            <a:r>
              <a:rPr lang="en-US" sz="9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tidbits</a:t>
            </a:r>
            <a:endParaRPr lang="en-US" sz="900" b="1"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Acquisition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Acquired by Granicus in October 2015</a:t>
            </a:r>
          </a:p>
          <a:p>
            <a:pPr marL="171450" indent="-171450">
              <a:buFont typeface="Arial" panose="020B0604020202020204" pitchFamily="34" charset="0"/>
              <a:buChar char="•"/>
            </a:pPr>
            <a:r>
              <a:rPr lang="en-US" sz="800" dirty="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Civica Software old website link now redirects to Granicus main page (and not website management page)</a:t>
            </a:r>
          </a:p>
          <a:p>
            <a:pPr marL="171450" indent="-171450">
              <a:buFont typeface="Arial" panose="020B0604020202020204" pitchFamily="34" charset="0"/>
              <a:buChar char="•"/>
            </a:pP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Michael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Ashford, Granicus VP of Marketing, was at CivicPlus from 2008-2013 so he knows the landscape</a:t>
            </a:r>
            <a:endParaRPr lang="en-US" sz="800" dirty="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a:p>
            <a:endParaRPr lang="en-US" sz="800" dirty="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a:p>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Software updates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they used to release every 9-12 months – don’t know what new release schedule is</a:t>
            </a:r>
          </a:p>
          <a:p>
            <a:endPar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a:p>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From 2015 Proposals:</a:t>
            </a:r>
            <a:endParaRPr lang="en-US" sz="800" b="1" dirty="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a:p>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Disaster recovery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Civica can assist in setting up multi-datacenter failover on a one-off basis and for additional consulting charge; DR is not a standard feature</a:t>
            </a:r>
          </a:p>
          <a:p>
            <a:endParaRPr lang="en-US" sz="800" dirty="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a:p>
            <a:r>
              <a:rPr lang="en-US" sz="8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DDoS</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 Use Reo Rey RS-Series for DDoS Protection which is 16</a:t>
            </a:r>
            <a:r>
              <a:rPr lang="en-US" sz="800" baseline="300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th</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ranked vendor vs. our solution of Level 3/Black Lotus which is a top 10 solution</a:t>
            </a:r>
          </a:p>
          <a:p>
            <a:endPar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a:p>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Cannot locate any new Granicus/</a:t>
            </a:r>
            <a:r>
              <a:rPr lang="en-US" sz="800" dirty="0" err="1"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CivicaCMS</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proposals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or confirmed sales from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2016</a:t>
            </a:r>
            <a:endParaRPr lang="en-US" sz="800" dirty="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9" name="TextBox 18"/>
          <p:cNvSpPr txBox="1"/>
          <p:nvPr/>
        </p:nvSpPr>
        <p:spPr>
          <a:xfrm>
            <a:off x="7165735" y="277070"/>
            <a:ext cx="1963053" cy="215444"/>
          </a:xfrm>
          <a:prstGeom prst="rect">
            <a:avLst/>
          </a:prstGeom>
          <a:noFill/>
        </p:spPr>
        <p:txBody>
          <a:bodyPr wrap="square" rtlCol="0">
            <a:spAutoFit/>
          </a:bodyPr>
          <a:lstStyle/>
          <a:p>
            <a:pPr algn="r"/>
            <a:r>
              <a:rPr lang="en-US" sz="800" dirty="0">
                <a:solidFill>
                  <a:schemeClr val="bg1">
                    <a:lumMod val="50000"/>
                  </a:schemeClr>
                </a:solidFill>
                <a:latin typeface="Avenir-Book" pitchFamily="34" charset="0"/>
              </a:rPr>
              <a:t>Revised </a:t>
            </a:r>
            <a:r>
              <a:rPr lang="en-US" sz="800" dirty="0" smtClean="0">
                <a:solidFill>
                  <a:schemeClr val="bg1">
                    <a:lumMod val="50000"/>
                  </a:schemeClr>
                </a:solidFill>
                <a:latin typeface="Avenir-Book" pitchFamily="34" charset="0"/>
              </a:rPr>
              <a:t>June 2016</a:t>
            </a:r>
            <a:endParaRPr lang="en-US" sz="800" dirty="0">
              <a:solidFill>
                <a:schemeClr val="bg1">
                  <a:lumMod val="50000"/>
                </a:schemeClr>
              </a:solidFill>
              <a:latin typeface="Avenir-Book" pitchFamily="34" charset="0"/>
            </a:endParaRPr>
          </a:p>
        </p:txBody>
      </p:sp>
      <p:pic>
        <p:nvPicPr>
          <p:cNvPr id="15" name="Picture 14" descr="C:\Users\nina\AppData\Local\Microsoft\Windows\INetCache\Content.Word\Vision_Logo_CMYK.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885" y="151782"/>
            <a:ext cx="1371600" cy="248254"/>
          </a:xfrm>
          <a:prstGeom prst="rect">
            <a:avLst/>
          </a:prstGeom>
          <a:noFill/>
          <a:ln>
            <a:noFill/>
          </a:ln>
        </p:spPr>
      </p:pic>
      <p:sp>
        <p:nvSpPr>
          <p:cNvPr id="20" name="Rectangle 19"/>
          <p:cNvSpPr/>
          <p:nvPr/>
        </p:nvSpPr>
        <p:spPr>
          <a:xfrm>
            <a:off x="94688" y="552722"/>
            <a:ext cx="3472789" cy="22014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900" b="1" dirty="0" smtClean="0">
                <a:solidFill>
                  <a:srgbClr val="00B0F0"/>
                </a:solidFill>
                <a:latin typeface="Tahoma" panose="020B0604030504040204" pitchFamily="34" charset="0"/>
                <a:ea typeface="Tahoma" panose="020B0604030504040204" pitchFamily="34" charset="0"/>
                <a:cs typeface="Tahoma" panose="020B0604030504040204" pitchFamily="34" charset="0"/>
              </a:rPr>
              <a:t>At a Glance</a:t>
            </a:r>
            <a:endParaRPr lang="en-US" sz="900" b="1" dirty="0">
              <a:solidFill>
                <a:srgbClr val="00B0F0"/>
              </a:solidFill>
              <a:latin typeface="Tahoma" panose="020B0604030504040204" pitchFamily="34" charset="0"/>
              <a:ea typeface="Tahoma" panose="020B0604030504040204" pitchFamily="34" charset="0"/>
              <a:cs typeface="Tahoma" panose="020B0604030504040204" pitchFamily="34" charset="0"/>
            </a:endParaRPr>
          </a:p>
          <a:p>
            <a:pPr fontAlgn="t"/>
            <a:r>
              <a:rPr lang="en-US" sz="8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Website -</a:t>
            </a:r>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3"/>
              </a:rPr>
              <a:t>http://www.granicus.com/solutions/website-management/website-overview</a:t>
            </a:r>
            <a:r>
              <a:rPr lang="en-US" sz="8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3"/>
              </a:rPr>
              <a:t>/</a:t>
            </a:r>
            <a:endParaRPr lang="en-US" sz="8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Tagline – Streamline day-to-day business operations</a:t>
            </a:r>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Customers - 125 </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customers, 300 projects</a:t>
            </a: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Location - San </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Diego (Granicus is in Denver)</a:t>
            </a: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Parent - Granicus</a:t>
            </a:r>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CEO - Jason </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Fletcher, CEO at </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Granicus; Jason Reis is Director of Bus Dev and focuses on website market; Michael Ashford is VP of Marketing for Granicus</a:t>
            </a:r>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Date </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Started - 1997</a:t>
            </a:r>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of </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Employees – 6 on </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LinkedIn, Granicus has </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141 </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on </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LinkedIn</a:t>
            </a: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Active </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in </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Social - Civica </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is not active, Granicus is </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somewhat active, but mostly about agenda and other solutions</a:t>
            </a:r>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Glassdoor – 3.0 out </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of 5 (Granicus)</a:t>
            </a:r>
          </a:p>
          <a:p>
            <a:pPr marL="85725"/>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21" name="Rectangle 20"/>
          <p:cNvSpPr/>
          <p:nvPr/>
        </p:nvSpPr>
        <p:spPr>
          <a:xfrm>
            <a:off x="94687" y="2831998"/>
            <a:ext cx="3472789" cy="29885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900" b="1" dirty="0" smtClean="0">
                <a:solidFill>
                  <a:srgbClr val="00B0F0"/>
                </a:solidFill>
                <a:latin typeface="Tahoma" panose="020B0604030504040204" pitchFamily="34" charset="0"/>
                <a:ea typeface="Tahoma" panose="020B0604030504040204" pitchFamily="34" charset="0"/>
                <a:cs typeface="Tahoma" panose="020B0604030504040204" pitchFamily="34" charset="0"/>
              </a:rPr>
              <a:t>Key Customers – From Website and Recent Proposals</a:t>
            </a:r>
            <a:endParaRPr lang="en-US" sz="900" b="1" dirty="0">
              <a:solidFill>
                <a:srgbClr val="00B0F0"/>
              </a:solidFill>
              <a:latin typeface="Tahoma" panose="020B0604030504040204" pitchFamily="34" charset="0"/>
              <a:ea typeface="Tahoma" panose="020B0604030504040204" pitchFamily="34" charset="0"/>
              <a:cs typeface="Tahoma" panose="020B0604030504040204" pitchFamily="34" charset="0"/>
            </a:endParaRPr>
          </a:p>
          <a:p>
            <a:pPr fontAlgn="t"/>
            <a:r>
              <a:rPr lang="en-US" sz="8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Only 9 references listed on their new Granicus website; old Civica customers were concentrated in California, and many of the old sites are very dated; estimate about 65 customers in US and Canada – all but 6 in California</a:t>
            </a:r>
          </a:p>
          <a:p>
            <a:pPr fontAlgn="t"/>
            <a:endParaRPr lang="en-US" sz="8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United Fire Authority, UT </a:t>
            </a:r>
            <a:r>
              <a:rPr lang="en-US" sz="800" dirty="0">
                <a:latin typeface="Tahoma" panose="020B0604030504040204" pitchFamily="34" charset="0"/>
                <a:ea typeface="Tahoma" panose="020B0604030504040204" pitchFamily="34" charset="0"/>
                <a:cs typeface="Tahoma" panose="020B0604030504040204" pitchFamily="34" charset="0"/>
                <a:hlinkClick r:id="rId4"/>
              </a:rPr>
              <a:t>www.unifiedfire.org</a:t>
            </a:r>
            <a:endParaRPr lang="en-US" sz="8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Cambridge Housing Authority, MA </a:t>
            </a:r>
            <a:r>
              <a:rPr lang="en-US" sz="800" dirty="0">
                <a:latin typeface="Tahoma" panose="020B0604030504040204" pitchFamily="34" charset="0"/>
                <a:ea typeface="Tahoma" panose="020B0604030504040204" pitchFamily="34" charset="0"/>
                <a:cs typeface="Tahoma" panose="020B0604030504040204" pitchFamily="34" charset="0"/>
                <a:hlinkClick r:id="rId5"/>
              </a:rPr>
              <a:t>www.cambridge-housing.org</a:t>
            </a:r>
            <a:endParaRPr lang="en-US" sz="8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Santa Barbara Library </a:t>
            </a:r>
            <a:r>
              <a:rPr lang="en-US" sz="800" dirty="0">
                <a:latin typeface="Tahoma" panose="020B0604030504040204" pitchFamily="34" charset="0"/>
                <a:ea typeface="Tahoma" panose="020B0604030504040204" pitchFamily="34" charset="0"/>
                <a:cs typeface="Tahoma" panose="020B0604030504040204" pitchFamily="34" charset="0"/>
                <a:hlinkClick r:id="rId6"/>
              </a:rPr>
              <a:t>www.santabarbaraca.gov/library</a:t>
            </a:r>
            <a:endParaRPr lang="en-US" sz="8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Fullerton</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CA  </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7"/>
              </a:rPr>
              <a:t>www.cityoffullerton.com</a:t>
            </a:r>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Brentwood CA </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8"/>
              </a:rPr>
              <a:t>www.brentwoodca.gov</a:t>
            </a:r>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Carlsbad, CA </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9"/>
              </a:rPr>
              <a:t>www.carlsbadca.gov/</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p>
          <a:p>
            <a:pPr fontAlgn="t"/>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Mountain View, CA </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0"/>
              </a:rPr>
              <a:t>www.mountainview.gov</a:t>
            </a:r>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Santa </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Barbara, </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CA </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1"/>
              </a:rPr>
              <a:t>www.santabarbaraca.gov</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1"/>
              </a:rPr>
              <a:t>/</a:t>
            </a:r>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West </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Hartford, </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CT </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2"/>
              </a:rPr>
              <a:t>www.westhartfordct.gov</a:t>
            </a:r>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endPar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Bellflower</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CA </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3"/>
              </a:rPr>
              <a:t>www.bellflower.org</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Pico Rivera, CA </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4"/>
              </a:rPr>
              <a:t>www.pico-rivera.org/</a:t>
            </a:r>
            <a:r>
              <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p>
          <a:p>
            <a:pPr fontAlgn="t"/>
            <a:endPar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Lost 2016 deals when shortlisted – Torrance (not shortlisted, close 4</a:t>
            </a:r>
            <a:r>
              <a:rPr lang="en-US" sz="800" baseline="300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th</a:t>
            </a:r>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Orange (incumbent, but no confidence in customer service), Clayton, MO</a:t>
            </a:r>
          </a:p>
          <a:p>
            <a:pPr fontAlgn="t"/>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fontAlgn="t"/>
            <a:r>
              <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Currently shortlisted at Jefferson County, CO (Vision not on shortlist) and Westport, CT (vs. Vision)</a:t>
            </a:r>
          </a:p>
          <a:p>
            <a:pPr fontAlgn="t"/>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98123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18464</TotalTime>
  <Words>896</Words>
  <Application>Microsoft Office PowerPoint</Application>
  <PresentationFormat>On-screen Show (4:3)</PresentationFormat>
  <Paragraphs>69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Avenir-Book</vt:lpstr>
      <vt:lpstr>Calibri</vt:lpstr>
      <vt:lpstr>Calibri Light</vt:lpstr>
      <vt:lpstr>Tahoma</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Humbarger</dc:creator>
  <cp:lastModifiedBy>Tom Humbarger</cp:lastModifiedBy>
  <cp:revision>58</cp:revision>
  <cp:lastPrinted>2016-06-24T01:11:38Z</cp:lastPrinted>
  <dcterms:created xsi:type="dcterms:W3CDTF">2015-12-15T23:43:16Z</dcterms:created>
  <dcterms:modified xsi:type="dcterms:W3CDTF">2016-06-30T23:55:40Z</dcterms:modified>
</cp:coreProperties>
</file>