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2C8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72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835D00-61FC-46AE-B17A-164E8DF6003C}"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1585135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835D00-61FC-46AE-B17A-164E8DF6003C}"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361579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835D00-61FC-46AE-B17A-164E8DF6003C}"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6113176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835D00-61FC-46AE-B17A-164E8DF6003C}"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866445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835D00-61FC-46AE-B17A-164E8DF6003C}" type="datetimeFigureOut">
              <a:rPr lang="en-US" smtClean="0"/>
              <a:t>6/30/2016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855311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835D00-61FC-46AE-B17A-164E8DF6003C}"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878289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835D00-61FC-46AE-B17A-164E8DF6003C}" type="datetimeFigureOut">
              <a:rPr lang="en-US" smtClean="0"/>
              <a:t>6/30/2016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1549253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D835D00-61FC-46AE-B17A-164E8DF6003C}" type="datetimeFigureOut">
              <a:rPr lang="en-US" smtClean="0"/>
              <a:t>6/30/2016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23001934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835D00-61FC-46AE-B17A-164E8DF6003C}" type="datetimeFigureOut">
              <a:rPr lang="en-US" smtClean="0"/>
              <a:t>6/30/2016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26377208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835D00-61FC-46AE-B17A-164E8DF6003C}"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1967936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835D00-61FC-46AE-B17A-164E8DF6003C}" type="datetimeFigureOut">
              <a:rPr lang="en-US" smtClean="0"/>
              <a:t>6/30/2016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7A00A3F-4759-4C06-9ACA-35A754A0FB9E}" type="slidenum">
              <a:rPr lang="en-US" smtClean="0"/>
              <a:t>‹#›</a:t>
            </a:fld>
            <a:endParaRPr lang="en-US"/>
          </a:p>
        </p:txBody>
      </p:sp>
    </p:spTree>
    <p:extLst>
      <p:ext uri="{BB962C8B-B14F-4D97-AF65-F5344CB8AC3E}">
        <p14:creationId xmlns:p14="http://schemas.microsoft.com/office/powerpoint/2010/main" val="907171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835D00-61FC-46AE-B17A-164E8DF6003C}" type="datetimeFigureOut">
              <a:rPr lang="en-US" smtClean="0"/>
              <a:t>6/30/2016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A00A3F-4759-4C06-9ACA-35A754A0FB9E}" type="slidenum">
              <a:rPr lang="en-US" smtClean="0"/>
              <a:t>‹#›</a:t>
            </a:fld>
            <a:endParaRPr lang="en-US"/>
          </a:p>
        </p:txBody>
      </p:sp>
    </p:spTree>
    <p:extLst>
      <p:ext uri="{BB962C8B-B14F-4D97-AF65-F5344CB8AC3E}">
        <p14:creationId xmlns:p14="http://schemas.microsoft.com/office/powerpoint/2010/main" val="34849636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clearfieldcity.org/" TargetMode="External"/><Relationship Id="rId13" Type="http://schemas.openxmlformats.org/officeDocument/2006/relationships/hyperlink" Target="http://www.cityofsierramadre.com/" TargetMode="External"/><Relationship Id="rId3" Type="http://schemas.openxmlformats.org/officeDocument/2006/relationships/hyperlink" Target="http://www.civiclive.com/" TargetMode="External"/><Relationship Id="rId7" Type="http://schemas.openxmlformats.org/officeDocument/2006/relationships/hyperlink" Target="http://www.blindriver.ca/" TargetMode="External"/><Relationship Id="rId12" Type="http://schemas.openxmlformats.org/officeDocument/2006/relationships/hyperlink" Target="http://www.yubacity.net/"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hyperlink" Target="http://www.northlr.org/" TargetMode="External"/><Relationship Id="rId11" Type="http://schemas.openxmlformats.org/officeDocument/2006/relationships/hyperlink" Target="http://webcms.pima.gov/" TargetMode="External"/><Relationship Id="rId5" Type="http://schemas.openxmlformats.org/officeDocument/2006/relationships/hyperlink" Target="http://www.casperwy.gov/" TargetMode="External"/><Relationship Id="rId15" Type="http://schemas.openxmlformats.org/officeDocument/2006/relationships/hyperlink" Target="http://www.vtfishandwildlife.com/" TargetMode="External"/><Relationship Id="rId10" Type="http://schemas.openxmlformats.org/officeDocument/2006/relationships/hyperlink" Target="http://www.cityoftacoma.org/" TargetMode="External"/><Relationship Id="rId4" Type="http://schemas.openxmlformats.org/officeDocument/2006/relationships/hyperlink" Target="http://www.saddlehills.ab.ca/" TargetMode="External"/><Relationship Id="rId9" Type="http://schemas.openxmlformats.org/officeDocument/2006/relationships/hyperlink" Target="http://www.ci.vallejo.ca.us/" TargetMode="External"/><Relationship Id="rId14" Type="http://schemas.openxmlformats.org/officeDocument/2006/relationships/hyperlink" Target="http://www.elkgrovecity.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03485" y="151782"/>
            <a:ext cx="7477853" cy="307777"/>
          </a:xfrm>
          <a:prstGeom prst="rect">
            <a:avLst/>
          </a:prstGeom>
          <a:noFill/>
        </p:spPr>
        <p:txBody>
          <a:bodyPr wrap="square" rtlCol="0">
            <a:spAutoFit/>
          </a:bodyPr>
          <a:lstStyle/>
          <a:p>
            <a:r>
              <a:rPr lang="en-US" sz="1400" b="1" dirty="0" smtClean="0">
                <a:latin typeface="Tahoma" panose="020B0604030504040204" pitchFamily="34" charset="0"/>
                <a:ea typeface="Tahoma" panose="020B0604030504040204" pitchFamily="34" charset="0"/>
                <a:cs typeface="Tahoma" panose="020B0604030504040204" pitchFamily="34" charset="0"/>
              </a:rPr>
              <a:t>Competitor </a:t>
            </a:r>
            <a:r>
              <a:rPr lang="en-US" sz="1400" b="1" dirty="0">
                <a:latin typeface="Tahoma" panose="020B0604030504040204" pitchFamily="34" charset="0"/>
                <a:ea typeface="Tahoma" panose="020B0604030504040204" pitchFamily="34" charset="0"/>
                <a:cs typeface="Tahoma" panose="020B0604030504040204" pitchFamily="34" charset="0"/>
              </a:rPr>
              <a:t>Battle </a:t>
            </a:r>
            <a:r>
              <a:rPr lang="en-US" sz="1400" b="1" dirty="0" smtClean="0">
                <a:latin typeface="Tahoma" panose="020B0604030504040204" pitchFamily="34" charset="0"/>
                <a:ea typeface="Tahoma" panose="020B0604030504040204" pitchFamily="34" charset="0"/>
                <a:cs typeface="Tahoma" panose="020B0604030504040204" pitchFamily="34" charset="0"/>
              </a:rPr>
              <a:t>Card - CivicLive</a:t>
            </a:r>
            <a:endParaRPr lang="en-US" sz="1400" b="1" dirty="0">
              <a:latin typeface="Tahoma" panose="020B0604030504040204" pitchFamily="34" charset="0"/>
              <a:ea typeface="Tahoma" panose="020B0604030504040204" pitchFamily="34" charset="0"/>
              <a:cs typeface="Tahoma" panose="020B0604030504040204" pitchFamily="34" charset="0"/>
            </a:endParaRPr>
          </a:p>
        </p:txBody>
      </p:sp>
      <p:cxnSp>
        <p:nvCxnSpPr>
          <p:cNvPr id="7" name="Straight Connector 6"/>
          <p:cNvCxnSpPr/>
          <p:nvPr/>
        </p:nvCxnSpPr>
        <p:spPr>
          <a:xfrm flipV="1">
            <a:off x="55122" y="448563"/>
            <a:ext cx="8985739" cy="26378"/>
          </a:xfrm>
          <a:prstGeom prst="line">
            <a:avLst/>
          </a:prstGeom>
          <a:ln>
            <a:solidFill>
              <a:srgbClr val="422C89"/>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3722264" y="571639"/>
            <a:ext cx="2634399" cy="18286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00" b="1" dirty="0" smtClean="0">
                <a:solidFill>
                  <a:srgbClr val="00B0F0"/>
                </a:solidFill>
                <a:latin typeface="Tahoma" panose="020B0604030504040204" pitchFamily="34" charset="0"/>
                <a:ea typeface="Tahoma" panose="020B0604030504040204" pitchFamily="34" charset="0"/>
                <a:cs typeface="Tahoma" panose="020B0604030504040204" pitchFamily="34" charset="0"/>
              </a:rPr>
              <a:t>Strengths</a:t>
            </a:r>
            <a:endParaRPr lang="en-US" sz="800" b="1" dirty="0">
              <a:solidFill>
                <a:srgbClr val="00B0F0"/>
              </a:solidFill>
              <a:latin typeface="Tahoma" panose="020B0604030504040204" pitchFamily="34" charset="0"/>
              <a:ea typeface="Tahoma" panose="020B0604030504040204" pitchFamily="34" charset="0"/>
              <a:cs typeface="Tahoma" panose="020B0604030504040204" pitchFamily="34" charset="0"/>
            </a:endParaRP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Activity and recent wins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they are emerging as strong competitor actively involved in sales pursuits and have won against us in past 9 months in Burien, Lenexa, Burlingame, SLO County, Buffalo, El Paso Water, Hamilton County, OH, Bellevue, WA, Arlington </a:t>
            </a:r>
            <a:r>
              <a:rPr lang="en-US" sz="700" dirty="0" err="1"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Hts</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IL, Roseville, CA,</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Flexibility –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they claim they can integrate with anything </a:t>
            </a:r>
            <a:endPar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Easy-to-Use CMS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their product demos very well and it comes across as very easy to use; user interface is more modern than Vision &amp;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CivicPlus (before new UI refreshes)</a:t>
            </a:r>
            <a:endPar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Designs</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 their latest designs use beautiful images that showcase their communities (however, these designs appear to be highly templated); designs feature prominent search bars just like Vision sites</a:t>
            </a:r>
          </a:p>
          <a:p>
            <a:pPr marL="61913" indent="-61913">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Unlimited records retention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CivicLive offers unlimited records retention</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3" name="Rectangle 12"/>
          <p:cNvSpPr/>
          <p:nvPr/>
        </p:nvSpPr>
        <p:spPr>
          <a:xfrm>
            <a:off x="3722264" y="2426628"/>
            <a:ext cx="2634399" cy="436103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00" b="1" dirty="0">
                <a:solidFill>
                  <a:schemeClr val="accent1"/>
                </a:solidFill>
                <a:latin typeface="Tahoma" panose="020B0604030504040204" pitchFamily="34" charset="0"/>
                <a:ea typeface="Tahoma" panose="020B0604030504040204" pitchFamily="34" charset="0"/>
                <a:cs typeface="Tahoma" panose="020B0604030504040204" pitchFamily="34" charset="0"/>
              </a:rPr>
              <a:t>Weaknesses</a:t>
            </a:r>
          </a:p>
          <a:p>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Rapid </a:t>
            </a: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growth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they’ve closed a bunch of deals in last 9 months, and they may experience some implementation issues</a:t>
            </a:r>
          </a:p>
          <a:p>
            <a:pPr lvl="0"/>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No </a:t>
            </a: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fact-based requirements gathering</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 their proposal doesn’t mention anything about gathering facts to support their design; no looking at Google Analytics, no heatmapping, no community survey, no usability testing, no stakeholder survey</a:t>
            </a:r>
          </a:p>
          <a:p>
            <a:pPr lvl="0"/>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Government experience</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 their lack of local government experience is noticeable;  they only have about 20-30 local gov customers IN TOTAL</a:t>
            </a:r>
          </a:p>
          <a:p>
            <a:pPr lvl="0"/>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Small team</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 they appear to have a very small team (approximately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20-25 professionals</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dedicated to local government implementations; while they claim 240+ employees in their proposal, this is a misleading number as it counts employees who are involved with their schools market and SchoolMessenger brand</a:t>
            </a:r>
          </a:p>
          <a:p>
            <a:pPr lvl="0"/>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School-designed CMS</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 their CMS is designed for schools market – they have about 30 customers in the local government market and claim about 55,000 schools (per the SchoolMessenger site)</a:t>
            </a:r>
          </a:p>
          <a:p>
            <a:pPr lvl="0"/>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Thought leadership</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 CivicLive does not publish or contribute to thought leadership in the local gov website market – they don’t have a blog, their social media activity is very limited, they did host one webinar in 2016, but that is the extent</a:t>
            </a:r>
          </a:p>
          <a:p>
            <a:pPr lvl="0"/>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Disaster recovery</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 they claim a 72 hour recovery time using the previous night’s back-up which is a total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joke</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lvl="0"/>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DDoS</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 they don’t appear to have a solution; while they have a 99.9% uptime SLA, they exclude DDoS attacks and anything outside of their control (communications line, etc.)</a:t>
            </a:r>
          </a:p>
          <a:p>
            <a:pPr lvl="0"/>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Updates to CMS</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 they don’t talk about how frequently they update or what new functionality has been added recently</a:t>
            </a:r>
          </a:p>
          <a:p>
            <a:pPr lvl="0"/>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Designs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their designs are pretty basic; their two latest launches come from the exact same template (Yuba City and Sierra Madre)</a:t>
            </a:r>
          </a:p>
          <a:p>
            <a:pPr lvl="0"/>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Client profiles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t>
            </a: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their client profiles in their proposal and on their website, are weak or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highlight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cities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with less than 15,000 population</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lvl="0"/>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Content strategy and migration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they don’t say anything about helping with content strategy or content migration</a:t>
            </a:r>
          </a:p>
        </p:txBody>
      </p:sp>
      <p:sp>
        <p:nvSpPr>
          <p:cNvPr id="14" name="Rectangle 13"/>
          <p:cNvSpPr/>
          <p:nvPr/>
        </p:nvSpPr>
        <p:spPr>
          <a:xfrm>
            <a:off x="6429372" y="571638"/>
            <a:ext cx="2611489" cy="621602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00" b="1" dirty="0">
                <a:solidFill>
                  <a:srgbClr val="00B0F0"/>
                </a:solidFill>
                <a:latin typeface="Tahoma" panose="020B0604030504040204" pitchFamily="34" charset="0"/>
                <a:ea typeface="Tahoma" panose="020B0604030504040204" pitchFamily="34" charset="0"/>
                <a:cs typeface="Tahoma" panose="020B0604030504040204" pitchFamily="34" charset="0"/>
              </a:rPr>
              <a:t>How can we win?</a:t>
            </a:r>
          </a:p>
          <a:p>
            <a:pPr marR="0" lvl="0">
              <a:lnSpc>
                <a:spcPct val="107000"/>
              </a:lnSpc>
              <a:spcBef>
                <a:spcPts val="0"/>
              </a:spcBef>
              <a:spcAft>
                <a:spcPts val="0"/>
              </a:spcAft>
            </a:pPr>
            <a:r>
              <a:rPr lang="en-US" sz="700" b="1" dirty="0">
                <a:solidFill>
                  <a:srgbClr val="53565A"/>
                </a:solidFill>
                <a:latin typeface="Tahoma" panose="020B0604030504040204" pitchFamily="34" charset="0"/>
                <a:ea typeface="Calibri" panose="020F0502020204030204" pitchFamily="34" charset="0"/>
                <a:cs typeface="Times New Roman" panose="02020603050405020304" pitchFamily="18" charset="0"/>
              </a:rPr>
              <a:t>Understanding the uniqueness of your community</a:t>
            </a:r>
            <a:r>
              <a:rPr lang="en-US" sz="700" dirty="0">
                <a:solidFill>
                  <a:srgbClr val="53565A"/>
                </a:solidFill>
                <a:latin typeface="Tahoma" panose="020B0604030504040204" pitchFamily="34" charset="0"/>
                <a:ea typeface="Calibri" panose="020F0502020204030204" pitchFamily="34" charset="0"/>
                <a:cs typeface="Times New Roman" panose="02020603050405020304" pitchFamily="18" charset="0"/>
              </a:rPr>
              <a:t> – do they take the time to understand your community and stakeholders? Do they analyze current website traffic? Do they analyze your current website with heatmapping and eye tracking software to see where people are visiting today and what is important? Do they survey your community and stakeholders about what’s important to them and what they would like to see on the website? </a:t>
            </a:r>
          </a:p>
          <a:p>
            <a:pPr marR="0" lvl="0">
              <a:lnSpc>
                <a:spcPct val="105000"/>
              </a:lnSpc>
              <a:spcBef>
                <a:spcPts val="0"/>
              </a:spcBef>
              <a:spcAft>
                <a:spcPts val="0"/>
              </a:spcAft>
            </a:pPr>
            <a:r>
              <a:rPr lang="en-US" sz="700" b="1" dirty="0">
                <a:solidFill>
                  <a:srgbClr val="53565A"/>
                </a:solidFill>
                <a:latin typeface="Tahoma" panose="020B0604030504040204" pitchFamily="34" charset="0"/>
                <a:ea typeface="Calibri" panose="020F0502020204030204" pitchFamily="34" charset="0"/>
                <a:cs typeface="Times New Roman" panose="02020603050405020304" pitchFamily="18" charset="0"/>
              </a:rPr>
              <a:t>Getting help with putting the right content on your site</a:t>
            </a:r>
            <a:r>
              <a:rPr lang="en-US" sz="700" dirty="0">
                <a:solidFill>
                  <a:srgbClr val="53565A"/>
                </a:solidFill>
                <a:latin typeface="Tahoma" panose="020B0604030504040204" pitchFamily="34" charset="0"/>
                <a:ea typeface="Calibri" panose="020F0502020204030204" pitchFamily="34" charset="0"/>
                <a:cs typeface="Times New Roman" panose="02020603050405020304" pitchFamily="18" charset="0"/>
              </a:rPr>
              <a:t> – having a beautiful site is important, but having content written and organized in a useful manner for your community is even more important; how does your vendor help you with your content strategy? how does your vendor assist with training your content writers to “write for the web”? do they migrate over all data or do they help you identify what should be moved and what should be re-written? </a:t>
            </a:r>
          </a:p>
          <a:p>
            <a:pPr marR="0" lvl="0">
              <a:lnSpc>
                <a:spcPct val="107000"/>
              </a:lnSpc>
              <a:spcBef>
                <a:spcPts val="0"/>
              </a:spcBef>
              <a:spcAft>
                <a:spcPts val="0"/>
              </a:spcAft>
            </a:pPr>
            <a:r>
              <a:rPr lang="en-US" sz="700" b="1" dirty="0">
                <a:solidFill>
                  <a:srgbClr val="53565A"/>
                </a:solidFill>
                <a:latin typeface="Tahoma" panose="020B0604030504040204" pitchFamily="34" charset="0"/>
                <a:ea typeface="Calibri" panose="020F0502020204030204" pitchFamily="34" charset="0"/>
                <a:cs typeface="Times New Roman" panose="02020603050405020304" pitchFamily="18" charset="0"/>
              </a:rPr>
              <a:t>Keeping your site running </a:t>
            </a:r>
            <a:r>
              <a:rPr lang="en-US" sz="700" dirty="0">
                <a:solidFill>
                  <a:srgbClr val="53565A"/>
                </a:solidFill>
                <a:latin typeface="Tahoma" panose="020B0604030504040204" pitchFamily="34" charset="0"/>
                <a:ea typeface="Calibri" panose="020F0502020204030204" pitchFamily="34" charset="0"/>
                <a:cs typeface="Times New Roman" panose="02020603050405020304" pitchFamily="18" charset="0"/>
              </a:rPr>
              <a:t>– is keeping your website up and running important to you? Does your vendor have a robust disaster recovery solution? Are you protected from DDoS attacks? How long is acceptable time to get your website up and running again in the event of? Would you be satisfied if your website were down for up to 1 day, 2 days or even 3 days?</a:t>
            </a:r>
          </a:p>
          <a:p>
            <a:pPr marR="0" lvl="0">
              <a:lnSpc>
                <a:spcPct val="107000"/>
              </a:lnSpc>
              <a:spcBef>
                <a:spcPts val="0"/>
              </a:spcBef>
              <a:spcAft>
                <a:spcPts val="0"/>
              </a:spcAft>
            </a:pPr>
            <a:r>
              <a:rPr lang="en-US" sz="700" b="1" dirty="0">
                <a:solidFill>
                  <a:srgbClr val="53565A"/>
                </a:solidFill>
                <a:latin typeface="Tahoma" panose="020B0604030504040204" pitchFamily="34" charset="0"/>
                <a:ea typeface="Calibri" panose="020F0502020204030204" pitchFamily="34" charset="0"/>
                <a:cs typeface="Times New Roman" panose="02020603050405020304" pitchFamily="18" charset="0"/>
              </a:rPr>
              <a:t>Keeping your site current</a:t>
            </a:r>
            <a:r>
              <a:rPr lang="en-US" sz="700" dirty="0">
                <a:solidFill>
                  <a:srgbClr val="53565A"/>
                </a:solidFill>
                <a:latin typeface="Tahoma" panose="020B0604030504040204" pitchFamily="34" charset="0"/>
                <a:ea typeface="Calibri" panose="020F0502020204030204" pitchFamily="34" charset="0"/>
                <a:cs typeface="Times New Roman" panose="02020603050405020304" pitchFamily="18" charset="0"/>
              </a:rPr>
              <a:t> – how will the vendor keep your site fresh until the next complete redesign? Do they let you make incremental changes without charging you? Do they help you with analyzing your web analytics or auditing your content on a regular basis? Are you able to easily swap out images and buttons on your homepage? </a:t>
            </a:r>
          </a:p>
          <a:p>
            <a:pPr marR="0" lvl="0">
              <a:lnSpc>
                <a:spcPct val="107000"/>
              </a:lnSpc>
              <a:spcBef>
                <a:spcPts val="0"/>
              </a:spcBef>
              <a:spcAft>
                <a:spcPts val="0"/>
              </a:spcAft>
            </a:pPr>
            <a:r>
              <a:rPr lang="en-US" sz="700" b="1" dirty="0">
                <a:solidFill>
                  <a:srgbClr val="53565A"/>
                </a:solidFill>
                <a:latin typeface="Tahoma" panose="020B0604030504040204" pitchFamily="34" charset="0"/>
                <a:ea typeface="Calibri" panose="020F0502020204030204" pitchFamily="34" charset="0"/>
                <a:cs typeface="Times New Roman" panose="02020603050405020304" pitchFamily="18" charset="0"/>
              </a:rPr>
              <a:t>Continually educating your team</a:t>
            </a:r>
            <a:r>
              <a:rPr lang="en-US" sz="700" dirty="0">
                <a:solidFill>
                  <a:srgbClr val="53565A"/>
                </a:solidFill>
                <a:latin typeface="Tahoma" panose="020B0604030504040204" pitchFamily="34" charset="0"/>
                <a:ea typeface="Calibri" panose="020F0502020204030204" pitchFamily="34" charset="0"/>
                <a:cs typeface="Times New Roman" panose="02020603050405020304" pitchFamily="18" charset="0"/>
              </a:rPr>
              <a:t> – what ongoing training programs and knowledge transfer webinars is the vendor providing? Do they have monthly webinars to help you get the most out of your solution? Do they send out a monthly or quarterly newsletter with useful information and tips?</a:t>
            </a:r>
          </a:p>
          <a:p>
            <a:pPr marR="0" lvl="0">
              <a:lnSpc>
                <a:spcPct val="107000"/>
              </a:lnSpc>
              <a:spcBef>
                <a:spcPts val="0"/>
              </a:spcBef>
              <a:spcAft>
                <a:spcPts val="0"/>
              </a:spcAft>
            </a:pPr>
            <a:r>
              <a:rPr lang="en-US" sz="700" b="1" dirty="0">
                <a:solidFill>
                  <a:srgbClr val="53565A"/>
                </a:solidFill>
                <a:latin typeface="Tahoma" panose="020B0604030504040204" pitchFamily="34" charset="0"/>
                <a:ea typeface="Calibri" panose="020F0502020204030204" pitchFamily="34" charset="0"/>
                <a:cs typeface="Times New Roman" panose="02020603050405020304" pitchFamily="18" charset="0"/>
              </a:rPr>
              <a:t>Having a CMS that is constantly improving</a:t>
            </a:r>
            <a:r>
              <a:rPr lang="en-US" sz="700" dirty="0">
                <a:solidFill>
                  <a:srgbClr val="53565A"/>
                </a:solidFill>
                <a:latin typeface="Tahoma" panose="020B0604030504040204" pitchFamily="34" charset="0"/>
                <a:ea typeface="Calibri" panose="020F0502020204030204" pitchFamily="34" charset="0"/>
                <a:cs typeface="Times New Roman" panose="02020603050405020304" pitchFamily="18" charset="0"/>
              </a:rPr>
              <a:t> – is your vendor regularly updating and upgrading their CMS and features? How often do they provide updates? Do they ask you for your feedback?</a:t>
            </a:r>
          </a:p>
          <a:p>
            <a:pPr marR="0" lvl="0">
              <a:lnSpc>
                <a:spcPct val="107000"/>
              </a:lnSpc>
              <a:spcBef>
                <a:spcPts val="0"/>
              </a:spcBef>
              <a:spcAft>
                <a:spcPts val="0"/>
              </a:spcAft>
            </a:pPr>
            <a:r>
              <a:rPr lang="en-US" sz="700" b="1" dirty="0">
                <a:solidFill>
                  <a:srgbClr val="53565A"/>
                </a:solidFill>
                <a:latin typeface="Tahoma" panose="020B0604030504040204" pitchFamily="34" charset="0"/>
                <a:ea typeface="Calibri" panose="020F0502020204030204" pitchFamily="34" charset="0"/>
                <a:cs typeface="Times New Roman" panose="02020603050405020304" pitchFamily="18" charset="0"/>
              </a:rPr>
              <a:t>Working with a vendor who is </a:t>
            </a:r>
            <a:r>
              <a:rPr lang="en-US" sz="700" b="1" dirty="0" smtClean="0">
                <a:solidFill>
                  <a:srgbClr val="53565A"/>
                </a:solidFill>
                <a:latin typeface="Tahoma" panose="020B0604030504040204" pitchFamily="34" charset="0"/>
                <a:ea typeface="Calibri" panose="020F0502020204030204" pitchFamily="34" charset="0"/>
                <a:cs typeface="Times New Roman" panose="02020603050405020304" pitchFamily="18" charset="0"/>
              </a:rPr>
              <a:t>a recognized thought leader </a:t>
            </a:r>
            <a:r>
              <a:rPr lang="en-US" sz="700" dirty="0" smtClean="0">
                <a:solidFill>
                  <a:srgbClr val="53565A"/>
                </a:solidFill>
                <a:latin typeface="Tahoma" panose="020B0604030504040204" pitchFamily="34" charset="0"/>
                <a:ea typeface="Calibri" panose="020F0502020204030204" pitchFamily="34" charset="0"/>
                <a:cs typeface="Times New Roman" panose="02020603050405020304" pitchFamily="18" charset="0"/>
              </a:rPr>
              <a:t>– </a:t>
            </a:r>
            <a:r>
              <a:rPr lang="en-US" sz="700" dirty="0">
                <a:solidFill>
                  <a:srgbClr val="53565A"/>
                </a:solidFill>
                <a:latin typeface="Tahoma" panose="020B0604030504040204" pitchFamily="34" charset="0"/>
                <a:ea typeface="Calibri" panose="020F0502020204030204" pitchFamily="34" charset="0"/>
                <a:cs typeface="Times New Roman" panose="02020603050405020304" pitchFamily="18" charset="0"/>
              </a:rPr>
              <a:t>how is your vendor giving back to the local government community? Are they freely sharing their knowledge through blog posts, social media and educational webinars? Are they writing articles for local government publications? Are they seen at trade shows or industry events?</a:t>
            </a:r>
          </a:p>
          <a:p>
            <a:pPr marR="0" lvl="0">
              <a:lnSpc>
                <a:spcPct val="107000"/>
              </a:lnSpc>
              <a:spcBef>
                <a:spcPts val="0"/>
              </a:spcBef>
              <a:spcAft>
                <a:spcPts val="800"/>
              </a:spcAft>
            </a:pPr>
            <a:r>
              <a:rPr lang="en-US" sz="700" b="1" dirty="0">
                <a:solidFill>
                  <a:srgbClr val="53565A"/>
                </a:solidFill>
                <a:latin typeface="Tahoma" panose="020B0604030504040204" pitchFamily="34" charset="0"/>
                <a:ea typeface="Calibri" panose="020F0502020204030204" pitchFamily="34" charset="0"/>
                <a:cs typeface="Times New Roman" panose="02020603050405020304" pitchFamily="18" charset="0"/>
              </a:rPr>
              <a:t>Being a long term and trusted strategic partner</a:t>
            </a:r>
            <a:r>
              <a:rPr lang="en-US" sz="700" dirty="0">
                <a:solidFill>
                  <a:srgbClr val="53565A"/>
                </a:solidFill>
                <a:latin typeface="Tahoma" panose="020B0604030504040204" pitchFamily="34" charset="0"/>
                <a:ea typeface="Calibri" panose="020F0502020204030204" pitchFamily="34" charset="0"/>
                <a:cs typeface="Times New Roman" panose="02020603050405020304" pitchFamily="18" charset="0"/>
              </a:rPr>
              <a:t> </a:t>
            </a:r>
            <a:r>
              <a:rPr lang="en-US" sz="700" dirty="0" smtClean="0">
                <a:solidFill>
                  <a:srgbClr val="53565A"/>
                </a:solidFill>
                <a:latin typeface="Tahoma" panose="020B0604030504040204" pitchFamily="34" charset="0"/>
                <a:ea typeface="Calibri" panose="020F0502020204030204" pitchFamily="34" charset="0"/>
                <a:cs typeface="Times New Roman" panose="02020603050405020304" pitchFamily="18" charset="0"/>
              </a:rPr>
              <a:t>– who is managing the company? how </a:t>
            </a:r>
            <a:r>
              <a:rPr lang="en-US" sz="700" dirty="0">
                <a:solidFill>
                  <a:srgbClr val="53565A"/>
                </a:solidFill>
                <a:latin typeface="Tahoma" panose="020B0604030504040204" pitchFamily="34" charset="0"/>
                <a:ea typeface="Calibri" panose="020F0502020204030204" pitchFamily="34" charset="0"/>
                <a:cs typeface="Times New Roman" panose="02020603050405020304" pitchFamily="18" charset="0"/>
              </a:rPr>
              <a:t>strong is their management team, do you trust them and have you met them? Do they have a clear strategy and where the industry is going? </a:t>
            </a:r>
            <a:r>
              <a:rPr lang="en-US" sz="700" dirty="0" smtClean="0">
                <a:solidFill>
                  <a:srgbClr val="53565A"/>
                </a:solidFill>
                <a:latin typeface="Tahoma" panose="020B0604030504040204" pitchFamily="34" charset="0"/>
                <a:ea typeface="Calibri" panose="020F0502020204030204" pitchFamily="34" charset="0"/>
                <a:cs typeface="Times New Roman" panose="02020603050405020304" pitchFamily="18" charset="0"/>
              </a:rPr>
              <a:t>Are they in the local </a:t>
            </a:r>
            <a:r>
              <a:rPr lang="en-US" sz="700" dirty="0" smtClean="0">
                <a:solidFill>
                  <a:srgbClr val="53565A"/>
                </a:solidFill>
                <a:latin typeface="Tahoma" panose="020B0604030504040204" pitchFamily="34" charset="0"/>
                <a:ea typeface="Calibri" panose="020F0502020204030204" pitchFamily="34" charset="0"/>
                <a:cs typeface="Times New Roman" panose="02020603050405020304" pitchFamily="18" charset="0"/>
              </a:rPr>
              <a:t>gov or school market? </a:t>
            </a:r>
            <a:r>
              <a:rPr lang="en-US" sz="700" dirty="0" smtClean="0">
                <a:solidFill>
                  <a:srgbClr val="53565A"/>
                </a:solidFill>
                <a:latin typeface="Tahoma" panose="020B0604030504040204" pitchFamily="34" charset="0"/>
                <a:ea typeface="Calibri" panose="020F0502020204030204" pitchFamily="34" charset="0"/>
                <a:cs typeface="Times New Roman" panose="02020603050405020304" pitchFamily="18" charset="0"/>
              </a:rPr>
              <a:t>Is </a:t>
            </a:r>
            <a:r>
              <a:rPr lang="en-US" sz="700" dirty="0">
                <a:solidFill>
                  <a:srgbClr val="53565A"/>
                </a:solidFill>
                <a:latin typeface="Tahoma" panose="020B0604030504040204" pitchFamily="34" charset="0"/>
                <a:ea typeface="Calibri" panose="020F0502020204030204" pitchFamily="34" charset="0"/>
                <a:cs typeface="Times New Roman" panose="02020603050405020304" pitchFamily="18" charset="0"/>
              </a:rPr>
              <a:t>this a company you want to partner with for the next 4 years?</a:t>
            </a:r>
          </a:p>
          <a:p>
            <a:pPr marL="114300" indent="-52388">
              <a:buFont typeface="Arial" panose="020B0604020202020204" pitchFamily="34" charset="0"/>
              <a:buChar char="•"/>
            </a:pPr>
            <a:endPar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7" name="Rectangle 16"/>
          <p:cNvSpPr/>
          <p:nvPr/>
        </p:nvSpPr>
        <p:spPr>
          <a:xfrm>
            <a:off x="131885" y="4479339"/>
            <a:ext cx="3435592" cy="8663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00" b="1" dirty="0">
                <a:solidFill>
                  <a:schemeClr val="accent1"/>
                </a:solidFill>
                <a:latin typeface="Tahoma" panose="020B0604030504040204" pitchFamily="34" charset="0"/>
                <a:ea typeface="Tahoma" panose="020B0604030504040204" pitchFamily="34" charset="0"/>
                <a:cs typeface="Tahoma" panose="020B0604030504040204" pitchFamily="34" charset="0"/>
              </a:rPr>
              <a:t>Pricing </a:t>
            </a:r>
            <a:r>
              <a:rPr lang="en-US" sz="8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strategy</a:t>
            </a:r>
            <a:endParaRPr lang="en-US" sz="800" b="1" dirty="0">
              <a:solidFill>
                <a:schemeClr val="accent1"/>
              </a:solidFill>
              <a:latin typeface="Tahoma" panose="020B0604030504040204" pitchFamily="34" charset="0"/>
              <a:ea typeface="Tahoma" panose="020B0604030504040204" pitchFamily="34" charset="0"/>
              <a:cs typeface="Tahoma" panose="020B0604030504040204" pitchFamily="34" charset="0"/>
            </a:endParaRPr>
          </a:p>
          <a:p>
            <a:pPr marL="114300" indent="-52388">
              <a:buFont typeface="Arial" panose="020B0604020202020204" pitchFamily="34" charset="0"/>
              <a:buChar char="•"/>
            </a:pPr>
            <a:r>
              <a:rPr lang="en-US" sz="7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Have raised their pricing and are generally in line with us in our on core market; but they significantly outbid us in Hamilton County, Bellevue and Roseville</a:t>
            </a:r>
          </a:p>
          <a:p>
            <a:pPr marL="114300" indent="-52388">
              <a:buFont typeface="Arial" panose="020B0604020202020204" pitchFamily="34" charset="0"/>
              <a:buChar char="•"/>
            </a:pPr>
            <a:r>
              <a:rPr lang="en-US" sz="7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Appears that they price up when they think they can or when they are in strong position</a:t>
            </a:r>
          </a:p>
          <a:p>
            <a:pPr marL="114300" indent="-52388">
              <a:buFont typeface="Arial" panose="020B0604020202020204" pitchFamily="34" charset="0"/>
              <a:buChar char="•"/>
            </a:pPr>
            <a:r>
              <a:rPr lang="en-US" sz="7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Cannot tell how large their salesforce is </a:t>
            </a:r>
            <a:r>
              <a:rPr lang="en-US" sz="70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 the estimate </a:t>
            </a:r>
            <a:r>
              <a:rPr lang="en-US" sz="7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is 3-5, but they seem to be in the top 3 in most of our recent deals</a:t>
            </a:r>
            <a:endParaRPr lang="en-US" sz="700" dirty="0">
              <a:solidFill>
                <a:schemeClr val="accent1"/>
              </a:solidFill>
              <a:latin typeface="Tahoma" panose="020B0604030504040204" pitchFamily="34" charset="0"/>
              <a:ea typeface="Tahoma" panose="020B0604030504040204" pitchFamily="34" charset="0"/>
              <a:cs typeface="Tahoma" panose="020B0604030504040204" pitchFamily="34" charset="0"/>
            </a:endParaRPr>
          </a:p>
        </p:txBody>
      </p:sp>
      <p:sp>
        <p:nvSpPr>
          <p:cNvPr id="18" name="Rectangle 17"/>
          <p:cNvSpPr/>
          <p:nvPr/>
        </p:nvSpPr>
        <p:spPr>
          <a:xfrm>
            <a:off x="131885" y="5363307"/>
            <a:ext cx="3435592" cy="142435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00" b="1" dirty="0">
                <a:solidFill>
                  <a:schemeClr val="accent1"/>
                </a:solidFill>
                <a:latin typeface="Tahoma" panose="020B0604030504040204" pitchFamily="34" charset="0"/>
                <a:ea typeface="Tahoma" panose="020B0604030504040204" pitchFamily="34" charset="0"/>
                <a:cs typeface="Tahoma" panose="020B0604030504040204" pitchFamily="34" charset="0"/>
              </a:rPr>
              <a:t>Interesting Tidbits</a:t>
            </a:r>
          </a:p>
          <a:p>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Reliance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Communications, LLC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is listed as company on CivicLive proposals; almost all employees listed in proposal are based in Toronto (former Intrafinity people)</a:t>
            </a:r>
          </a:p>
          <a:p>
            <a:endPar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Reliance Communication’s core product is SchoolMessenger; John Carbrey (Intrafinity founder) is listed as SVP Product/Technology for </a:t>
            </a:r>
            <a:r>
              <a:rPr lang="en-US" sz="700" dirty="0" err="1"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Schoolmessenger</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Nate Brogan signs proposals and lists West Corp as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employer (SVP, client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engagement of Education Group); in March 2016, West Education Group was formed to include </a:t>
            </a:r>
            <a:r>
              <a:rPr lang="en-US" sz="700" dirty="0" err="1"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Schoolmessenger</a:t>
            </a:r>
            <a:endPar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CivicLive is starting to mimic some of our positioning on usability, using phrase “delighting customers”, and are holding a content strategy webinar in July</a:t>
            </a:r>
          </a:p>
          <a:p>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19" name="TextBox 18"/>
          <p:cNvSpPr txBox="1"/>
          <p:nvPr/>
        </p:nvSpPr>
        <p:spPr>
          <a:xfrm>
            <a:off x="7165735" y="277070"/>
            <a:ext cx="1963053" cy="215444"/>
          </a:xfrm>
          <a:prstGeom prst="rect">
            <a:avLst/>
          </a:prstGeom>
          <a:noFill/>
        </p:spPr>
        <p:txBody>
          <a:bodyPr wrap="square" rtlCol="0">
            <a:spAutoFit/>
          </a:bodyPr>
          <a:lstStyle/>
          <a:p>
            <a:pPr algn="r"/>
            <a:r>
              <a:rPr lang="en-US" sz="800" dirty="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Revised </a:t>
            </a:r>
            <a:r>
              <a:rPr lang="en-US" sz="800" dirty="0" smtClean="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rPr>
              <a:t>June 2016</a:t>
            </a:r>
            <a:endParaRPr lang="en-US" sz="800" dirty="0">
              <a:solidFill>
                <a:schemeClr val="bg1">
                  <a:lumMod val="50000"/>
                </a:schemeClr>
              </a:solidFill>
              <a:latin typeface="Tahoma" panose="020B0604030504040204" pitchFamily="34" charset="0"/>
              <a:ea typeface="Tahoma" panose="020B0604030504040204" pitchFamily="34" charset="0"/>
              <a:cs typeface="Tahoma" panose="020B0604030504040204" pitchFamily="34" charset="0"/>
            </a:endParaRPr>
          </a:p>
        </p:txBody>
      </p:sp>
      <p:pic>
        <p:nvPicPr>
          <p:cNvPr id="21" name="Picture 20" descr="C:\Users\nina\AppData\Local\Microsoft\Windows\INetCache\Content.Word\Vision_Logo_CMYK.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1885" y="151782"/>
            <a:ext cx="1371600" cy="248254"/>
          </a:xfrm>
          <a:prstGeom prst="rect">
            <a:avLst/>
          </a:prstGeom>
          <a:noFill/>
          <a:ln>
            <a:noFill/>
          </a:ln>
        </p:spPr>
      </p:pic>
      <p:sp>
        <p:nvSpPr>
          <p:cNvPr id="15" name="Rectangle 14"/>
          <p:cNvSpPr/>
          <p:nvPr/>
        </p:nvSpPr>
        <p:spPr>
          <a:xfrm>
            <a:off x="131885" y="571640"/>
            <a:ext cx="3435592" cy="18935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At a Glance</a:t>
            </a:r>
          </a:p>
          <a:p>
            <a:pPr marL="61913" indent="-61913">
              <a:buFont typeface="Arial" panose="020B0604020202020204" pitchFamily="34" charset="0"/>
              <a:buChar char="•"/>
            </a:pP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Website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3"/>
              </a:rPr>
              <a:t>www.civiclive.com</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p>
          <a:p>
            <a:pPr marL="61913" indent="-61913">
              <a:buFont typeface="Arial" panose="020B0604020202020204" pitchFamily="34" charset="0"/>
              <a:buChar char="•"/>
            </a:pP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Tagline</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Connect</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Engage. Serve.</a:t>
            </a:r>
          </a:p>
          <a:p>
            <a:pPr marL="61913" indent="-61913">
              <a:buFont typeface="Arial" panose="020B0604020202020204" pitchFamily="34" charset="0"/>
              <a:buChar char="•"/>
            </a:pP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Customers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Over 1,000 government institutions, but number is 90% schools (or more)</a:t>
            </a:r>
          </a:p>
          <a:p>
            <a:pPr marL="61913" indent="-61913">
              <a:buFont typeface="Arial" panose="020B0604020202020204" pitchFamily="34" charset="0"/>
              <a:buChar char="•"/>
            </a:pP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Location</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 Toronto (CivicLive), Scotts Valley (SchoolMessenger), St. Louis (West)</a:t>
            </a:r>
          </a:p>
          <a:p>
            <a:pPr marL="61913" indent="-61913">
              <a:buFont typeface="Arial" panose="020B0604020202020204" pitchFamily="34" charset="0"/>
              <a:buChar char="•"/>
            </a:pP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Parent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West Corp (a $2.6B telco co.) acquired CivicLive (Intrafinity) in June 2015 and is housed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under Reliance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Communications, a CA-based, independent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subsidiary of West</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61913" indent="-61913" fontAlgn="t">
              <a:buFont typeface="Arial" panose="020B0604020202020204" pitchFamily="34" charset="0"/>
              <a:buChar char="•"/>
            </a:pP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CEO -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John Carbrey, Founder of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Intrafinity is now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SVP with SchoolMessenger (a Reliance product line); not clear who runs company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day-to-day; possible Nate Brogan as he signs proposals</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61913" indent="-61913" fontAlgn="t">
              <a:buFont typeface="Arial" panose="020B0604020202020204" pitchFamily="34" charset="0"/>
              <a:buChar char="•"/>
            </a:pPr>
            <a:r>
              <a:rPr lang="en-US" sz="700" b="1"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Date </a:t>
            </a: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Started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2001</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61913" indent="-61913" fontAlgn="t">
              <a:buFont typeface="Arial" panose="020B0604020202020204" pitchFamily="34" charset="0"/>
              <a:buChar char="•"/>
            </a:pP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of Employees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they claim 240 employees on proposal, but this is suspicious - on LinkedIn, they show SchoolMessenger - 146, CivicLive - 6, Intrafinity - 21 </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61913" indent="-61913">
              <a:buFont typeface="Arial" panose="020B0604020202020204" pitchFamily="34" charset="0"/>
              <a:buChar char="•"/>
            </a:pP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Active in Social Media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Not for CivicLive, not really for SchoolMessenger</a:t>
            </a:r>
          </a:p>
          <a:p>
            <a:pPr marL="61913" indent="-61913" fontAlgn="t">
              <a:buFont typeface="Arial" panose="020B0604020202020204" pitchFamily="34" charset="0"/>
              <a:buChar char="•"/>
            </a:pPr>
            <a:r>
              <a:rPr lang="en-US" sz="700" b="1"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Glassdoor</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- 2.6 (for SchoolMessenger)</a:t>
            </a:r>
          </a:p>
          <a:p>
            <a:pPr marL="171450" indent="-171450" fontAlgn="t">
              <a:buFont typeface="Arial" panose="020B0604020202020204" pitchFamily="34" charset="0"/>
              <a:buChar char="•"/>
            </a:pP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
        <p:nvSpPr>
          <p:cNvPr id="20" name="Rectangle 19"/>
          <p:cNvSpPr/>
          <p:nvPr/>
        </p:nvSpPr>
        <p:spPr>
          <a:xfrm>
            <a:off x="140677" y="2489140"/>
            <a:ext cx="3435592" cy="19421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r>
              <a:rPr lang="en-US" sz="800" b="1" dirty="0" smtClean="0">
                <a:solidFill>
                  <a:schemeClr val="accent1"/>
                </a:solidFill>
                <a:latin typeface="Tahoma" panose="020B0604030504040204" pitchFamily="34" charset="0"/>
                <a:ea typeface="Tahoma" panose="020B0604030504040204" pitchFamily="34" charset="0"/>
                <a:cs typeface="Tahoma" panose="020B0604030504040204" pitchFamily="34" charset="0"/>
              </a:rPr>
              <a:t>Key Customers</a:t>
            </a:r>
          </a:p>
          <a:p>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Just 13 customers profiled on their website. Recent wins include Buffalo NY, Burlingame CA, Burien WA, Lenexa KS, San Luis Obispo County, Cape Girardeau MO, Bellevue WA, El Paso Water, Jersey City NJ, Roseville, Hamilton County,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OH</a:t>
            </a:r>
          </a:p>
          <a:p>
            <a:endPar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114300" indent="-114300" fontAlgn="t">
              <a:buFont typeface="Arial" panose="020B0604020202020204" pitchFamily="34" charset="0"/>
              <a:buChar char="•"/>
            </a:pP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Saddle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Hills,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Alberta -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4"/>
              </a:rPr>
              <a:t>www.saddlehills.ab.ca</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114300" indent="-11430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Casper,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Wyoming -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5"/>
              </a:rPr>
              <a:t>www.casperwy.gov</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114300" indent="-11430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North Little Rock,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AR -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6"/>
              </a:rPr>
              <a:t>www.northlr.org</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114300" indent="-11430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Blind River,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Ontario -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7"/>
              </a:rPr>
              <a:t>www.blindriver.ca</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114300" indent="-11430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Clearfield City,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Utah -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8"/>
              </a:rPr>
              <a:t>www.clearfieldcity.org</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114300" indent="-11430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Vallejo,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CA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9"/>
              </a:rPr>
              <a:t>www.ci.vallejo.ca.us</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(old, NR site) </a:t>
            </a:r>
          </a:p>
          <a:p>
            <a:pPr marL="114300" indent="-11430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Tacoma,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WA -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0"/>
              </a:rPr>
              <a:t>www.cityoftacoma.org</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endPar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114300" indent="-11430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Pima County,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AZ -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1"/>
              </a:rPr>
              <a:t>webcms.pima.gov</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(old, NR site)</a:t>
            </a:r>
          </a:p>
          <a:p>
            <a:pPr marL="114300" indent="-11430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Yuba City,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CA -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2"/>
              </a:rPr>
              <a:t>www.yubacity.net</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2"/>
              </a:rPr>
              <a:t>/</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p>
          <a:p>
            <a:pPr marL="114300" indent="-11430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Sierra Madre,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CA -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3"/>
              </a:rPr>
              <a:t>ww.cityofsierramadre.com </a:t>
            </a:r>
            <a:endPar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a:p>
            <a:pPr marL="114300" indent="-114300" fontAlgn="t">
              <a:buFont typeface="Arial" panose="020B0604020202020204" pitchFamily="34" charset="0"/>
              <a:buChar char="•"/>
            </a:pP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Elk Grove, IL-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4"/>
              </a:rPr>
              <a:t>www.elkgrovecity.org</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 </a:t>
            </a:r>
          </a:p>
          <a:p>
            <a:pPr marL="114300" indent="-114300" fontAlgn="t">
              <a:buFont typeface="Arial" panose="020B0604020202020204" pitchFamily="34" charset="0"/>
              <a:buChar char="•"/>
            </a:pP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Vermont </a:t>
            </a:r>
            <a:r>
              <a:rPr lang="en-US" sz="700" dirty="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rPr>
              <a:t>Fish &amp; Game - </a:t>
            </a:r>
            <a:r>
              <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hlinkClick r:id="rId15"/>
              </a:rPr>
              <a:t>www.vtfishandwildlife.com</a:t>
            </a:r>
            <a:endParaRPr lang="en-US" sz="700" dirty="0" smtClean="0">
              <a:solidFill>
                <a:schemeClr val="tx1">
                  <a:lumMod val="50000"/>
                  <a:lumOff val="50000"/>
                </a:schemeClr>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98123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16730</TotalTime>
  <Words>1501</Words>
  <Application>Microsoft Office PowerPoint</Application>
  <PresentationFormat>On-screen Show (4:3)</PresentationFormat>
  <Paragraphs>66</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Tahoma</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Tom Humbarger</dc:creator>
  <cp:lastModifiedBy>Tom Humbarger</cp:lastModifiedBy>
  <cp:revision>68</cp:revision>
  <cp:lastPrinted>2016-06-24T23:03:49Z</cp:lastPrinted>
  <dcterms:created xsi:type="dcterms:W3CDTF">2015-12-15T23:43:16Z</dcterms:created>
  <dcterms:modified xsi:type="dcterms:W3CDTF">2016-06-30T23:57:08Z</dcterms:modified>
</cp:coreProperties>
</file>