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158513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361579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611317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866445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85531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835D00-61FC-46AE-B17A-164E8DF6003C}"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87828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835D00-61FC-46AE-B17A-164E8DF6003C}" type="datetimeFigureOut">
              <a:rPr lang="en-US" smtClean="0"/>
              <a:t>6/30/2016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154925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835D00-61FC-46AE-B17A-164E8DF6003C}" type="datetimeFigureOut">
              <a:rPr lang="en-US" smtClean="0"/>
              <a:t>6/30/2016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2300193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835D00-61FC-46AE-B17A-164E8DF6003C}" type="datetimeFigureOut">
              <a:rPr lang="en-US" smtClean="0"/>
              <a:t>6/30/2016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263772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835D00-61FC-46AE-B17A-164E8DF6003C}"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196793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835D00-61FC-46AE-B17A-164E8DF6003C}"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90717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835D00-61FC-46AE-B17A-164E8DF6003C}" type="datetimeFigureOut">
              <a:rPr lang="en-US" smtClean="0"/>
              <a:t>6/30/2016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00A3F-4759-4C06-9ACA-35A754A0FB9E}" type="slidenum">
              <a:rPr lang="en-US" smtClean="0"/>
              <a:t>‹#›</a:t>
            </a:fld>
            <a:endParaRPr lang="en-US"/>
          </a:p>
        </p:txBody>
      </p:sp>
    </p:spTree>
    <p:extLst>
      <p:ext uri="{BB962C8B-B14F-4D97-AF65-F5344CB8AC3E}">
        <p14:creationId xmlns:p14="http://schemas.microsoft.com/office/powerpoint/2010/main" val="3484963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purcellvilleva.gov/" TargetMode="External"/><Relationship Id="rId13" Type="http://schemas.openxmlformats.org/officeDocument/2006/relationships/hyperlink" Target="http://www.lahabraca.gov/" TargetMode="External"/><Relationship Id="rId3" Type="http://schemas.openxmlformats.org/officeDocument/2006/relationships/hyperlink" Target="http://www.civicplus.com/" TargetMode="External"/><Relationship Id="rId7" Type="http://schemas.openxmlformats.org/officeDocument/2006/relationships/hyperlink" Target="http://www.bothellwa.gov/" TargetMode="External"/><Relationship Id="rId12" Type="http://schemas.openxmlformats.org/officeDocument/2006/relationships/hyperlink" Target="http://www.grandcountyutah.net/" TargetMode="External"/><Relationship Id="rId17" Type="http://schemas.openxmlformats.org/officeDocument/2006/relationships/hyperlink" Target="http://www.banff.ca/" TargetMode="External"/><Relationship Id="rId2" Type="http://schemas.openxmlformats.org/officeDocument/2006/relationships/image" Target="../media/image1.png"/><Relationship Id="rId16" Type="http://schemas.openxmlformats.org/officeDocument/2006/relationships/hyperlink" Target="http://www.cityofirving.org/" TargetMode="External"/><Relationship Id="rId1" Type="http://schemas.openxmlformats.org/officeDocument/2006/relationships/slideLayout" Target="../slideLayouts/slideLayout1.xml"/><Relationship Id="rId6" Type="http://schemas.openxmlformats.org/officeDocument/2006/relationships/hyperlink" Target="http://www.brokenarrowok.gov/" TargetMode="External"/><Relationship Id="rId11" Type="http://schemas.openxmlformats.org/officeDocument/2006/relationships/hyperlink" Target="http://www.shaler.org/" TargetMode="External"/><Relationship Id="rId5" Type="http://schemas.openxmlformats.org/officeDocument/2006/relationships/hyperlink" Target="http://www.mcpcity.com/" TargetMode="External"/><Relationship Id="rId15" Type="http://schemas.openxmlformats.org/officeDocument/2006/relationships/hyperlink" Target="http://www.everettwa.gov/" TargetMode="External"/><Relationship Id="rId10" Type="http://schemas.openxmlformats.org/officeDocument/2006/relationships/hyperlink" Target="https://www.tippecanoe.in.gov/" TargetMode="External"/><Relationship Id="rId4" Type="http://schemas.openxmlformats.org/officeDocument/2006/relationships/hyperlink" Target="http://www.cityofmitchell.org/" TargetMode="External"/><Relationship Id="rId9" Type="http://schemas.openxmlformats.org/officeDocument/2006/relationships/hyperlink" Target="http://wp.aransaspasstx.gov/" TargetMode="External"/><Relationship Id="rId14" Type="http://schemas.openxmlformats.org/officeDocument/2006/relationships/hyperlink" Target="http://www.anaheim.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03485" y="151782"/>
            <a:ext cx="7477853" cy="307777"/>
          </a:xfrm>
          <a:prstGeom prst="rect">
            <a:avLst/>
          </a:prstGeom>
          <a:noFill/>
        </p:spPr>
        <p:txBody>
          <a:bodyPr wrap="square" rtlCol="0">
            <a:spAutoFit/>
          </a:bodyPr>
          <a:lstStyle/>
          <a:p>
            <a:r>
              <a:rPr lang="en-US" sz="1400" b="1" dirty="0" smtClean="0">
                <a:latin typeface="Tahoma" panose="020B0604030504040204" pitchFamily="34" charset="0"/>
                <a:ea typeface="Tahoma" panose="020B0604030504040204" pitchFamily="34" charset="0"/>
                <a:cs typeface="Tahoma" panose="020B0604030504040204" pitchFamily="34" charset="0"/>
              </a:rPr>
              <a:t>Competitor </a:t>
            </a:r>
            <a:r>
              <a:rPr lang="en-US" sz="1400" b="1" dirty="0">
                <a:latin typeface="Tahoma" panose="020B0604030504040204" pitchFamily="34" charset="0"/>
                <a:ea typeface="Tahoma" panose="020B0604030504040204" pitchFamily="34" charset="0"/>
                <a:cs typeface="Tahoma" panose="020B0604030504040204" pitchFamily="34" charset="0"/>
              </a:rPr>
              <a:t>Battle </a:t>
            </a:r>
            <a:r>
              <a:rPr lang="en-US" sz="1400" b="1" dirty="0" smtClean="0">
                <a:latin typeface="Tahoma" panose="020B0604030504040204" pitchFamily="34" charset="0"/>
                <a:ea typeface="Tahoma" panose="020B0604030504040204" pitchFamily="34" charset="0"/>
                <a:cs typeface="Tahoma" panose="020B0604030504040204" pitchFamily="34" charset="0"/>
              </a:rPr>
              <a:t>Card - CivicPlus</a:t>
            </a:r>
            <a:endParaRPr lang="en-US" sz="1400" b="1" dirty="0">
              <a:latin typeface="Tahoma" panose="020B0604030504040204" pitchFamily="34" charset="0"/>
              <a:ea typeface="Tahoma" panose="020B0604030504040204" pitchFamily="34" charset="0"/>
              <a:cs typeface="Tahoma" panose="020B0604030504040204" pitchFamily="34" charset="0"/>
            </a:endParaRPr>
          </a:p>
        </p:txBody>
      </p:sp>
      <p:cxnSp>
        <p:nvCxnSpPr>
          <p:cNvPr id="7" name="Straight Connector 6"/>
          <p:cNvCxnSpPr/>
          <p:nvPr/>
        </p:nvCxnSpPr>
        <p:spPr>
          <a:xfrm flipV="1">
            <a:off x="55122" y="448563"/>
            <a:ext cx="8985739" cy="26378"/>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94688" y="6172200"/>
            <a:ext cx="3472789" cy="5802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rPr>
              <a:t>What are they saying about us?</a:t>
            </a:r>
          </a:p>
          <a:p>
            <a:pPr marL="61913" indent="-61913">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CP says we don’t have experience with counties</a:t>
            </a:r>
          </a:p>
          <a:p>
            <a:pPr marL="61913" indent="-61913">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CP can archive everything that was ever published and Vision can’t (their functionality is not the easiest thing to do, but gives peace of mind to prospects)</a:t>
            </a:r>
          </a:p>
          <a:p>
            <a:pPr marL="214313" indent="-128588">
              <a:buFont typeface="Arial" panose="020B0604020202020204" pitchFamily="34" charset="0"/>
              <a:buChar char="•"/>
            </a:pPr>
            <a:endPar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12" name="Rectangle 11"/>
          <p:cNvSpPr/>
          <p:nvPr/>
        </p:nvSpPr>
        <p:spPr>
          <a:xfrm>
            <a:off x="3704855" y="550593"/>
            <a:ext cx="2634399" cy="31773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Strengths</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Sales process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- 10-12 outside sales and 4-6 telemarketing team; you have to assume that CP is getting in most deals; new proposal format looks great</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Customer base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with their larger base, they have customers in most geographic areas and can readily point to nearby references and list them in their proposal</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County market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CP is strong in the county market due to the number of customers in this space (just added an Enterprise customer page to their website)</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Influencing the RFP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CP gets into more deals because they are there first and influence the RFP and budget; they know when RFPs are coming</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Implementation process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CP has strong implementation processes and can get templated sites up quickly</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Level payment plan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CP will offer optional level payment plan on 4 year deals to minimize year 1 investment</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Designs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their newer designs are starting to look better, although many follow the same look</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Take Charge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we lost a deal to them despite being less expensive because CP said they would take the lead to implement the project with minimal involvement from county</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New backend user interface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CP released a new backend user interface in April; the new interface is an improvement over their old interface but the dashboard is very similar to their old one and doesn’t really simplify for casual users</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New Theme Manager and </a:t>
            </a:r>
            <a:r>
              <a:rPr lang="en-US" sz="700" b="1" dirty="0" err="1"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DesignEssentials</a:t>
            </a: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making it easier for users to use the CMS and update their sites without having to go back to CP for updates</a:t>
            </a:r>
          </a:p>
          <a:p>
            <a:pPr marL="85725"/>
            <a:endParaRPr lang="en-US" sz="8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13" name="Rectangle 12"/>
          <p:cNvSpPr/>
          <p:nvPr/>
        </p:nvSpPr>
        <p:spPr>
          <a:xfrm>
            <a:off x="6429372" y="552724"/>
            <a:ext cx="2611489" cy="29035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Weaknesses</a:t>
            </a:r>
            <a:endPar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Aggressive Sales Teams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have heard that salespeople are very aggressive and pushy; has turned off some prospects; they are feeling the pressure from CivicLive and from Vision, and their winning rates must be on the decline which adds to their aggressiveness</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Push feature/function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They sell feature/function as most new sales people came from mobile phone industry</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High turnover in sales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newer sales people are relatively inexperienced but eager and they can focus on smaller territories; </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Hosting</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Disaster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recovery and DDoS offerings are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much weaker than what we offer; our Standard is better than their Premium offering</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Mobile</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new sites are responsive enough, still push standalone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mobile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apps &amp; will throw in app to larger deals</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Accessibility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they pay lip service to accessibility but their websites generate a lot of errors when you examine with online accessibility checkers</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Designs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 lot of the new designs look similar, their buttons are poorly formatted; fonts or color palette not very special; they are not pushing the envelop with anchor, </a:t>
            </a:r>
            <a:r>
              <a:rPr lang="en-US" sz="700" dirty="0" err="1"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parallex</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or video homepages</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Social Media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their approach is to synch news and calendar to FB and Twitter automatically, no customization or images</a:t>
            </a:r>
          </a:p>
          <a:p>
            <a:pPr marL="61913" indent="-61913">
              <a:buFont typeface="Arial" panose="020B0604020202020204" pitchFamily="34" charset="0"/>
              <a:buChar char="•"/>
            </a:pP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4" name="Rectangle 13"/>
          <p:cNvSpPr/>
          <p:nvPr/>
        </p:nvSpPr>
        <p:spPr>
          <a:xfrm>
            <a:off x="6429372" y="3456243"/>
            <a:ext cx="2611489" cy="32962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900" b="1" dirty="0">
                <a:solidFill>
                  <a:schemeClr val="accent1"/>
                </a:solidFill>
                <a:latin typeface="Tahoma" panose="020B0604030504040204" pitchFamily="34" charset="0"/>
                <a:ea typeface="Tahoma" panose="020B0604030504040204" pitchFamily="34" charset="0"/>
                <a:cs typeface="Tahoma" panose="020B0604030504040204" pitchFamily="34" charset="0"/>
              </a:rPr>
              <a:t>How can we win?</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Usability/UX Approach</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their templated and best practices approach says “trust us, we know what we’re doing” vs. our data-driven design and understand your unique customer approach; questions – how do you take the time to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understand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each community? What analytic measures do you use to drive design? How do you use heat mapping to influence design? What is your approach to content strategy? Can you show some unique designs?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Emphasize</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Content Strategy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while they have a consulting option, they still migrate large numbers of pages; ask about their approach to content strategy for all customers, what is the experience of trainers</a:t>
            </a:r>
            <a:endPar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Hosting </a:t>
            </a: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strengths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Point out strengths of our DR and DDoS solutions and remind prospect that systems downtime can occur to any company; ask about CP’s specific recovery times; their standard DDoS offering is a joke and you have to upgrade to premium to get what we have as standard</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Accessibility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push hard on what they do for accessibility; look at some of their sites with a free accessibility checker (like achecker.ca)</a:t>
            </a:r>
            <a:endPar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Get </a:t>
            </a: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in early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We need to get in early to educate customer on our approach and explain importance of data-driven approach and content strategy</a:t>
            </a:r>
          </a:p>
          <a:p>
            <a:pPr marL="61913" indent="-61913">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Design process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CP designs are very templated and do not offer cutting edge design patterns, small market proposal includes just 4 core design templates </a:t>
            </a:r>
          </a:p>
          <a:p>
            <a:pPr marL="61913" indent="-61913">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Thought leadership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CP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is losing edge as thought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leader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but their activity has picked up in the last several months</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7" name="Rectangle 16"/>
          <p:cNvSpPr/>
          <p:nvPr/>
        </p:nvSpPr>
        <p:spPr>
          <a:xfrm>
            <a:off x="94687" y="5044577"/>
            <a:ext cx="3472789" cy="10527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rPr>
              <a:t>Pricing </a:t>
            </a:r>
            <a:r>
              <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strategy</a:t>
            </a:r>
            <a:endPar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marL="117475" indent="-58738">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In our target market, we are usually priced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about the same; but may get more aggressive to counter threats from CivicLive and pressure from Vision</a:t>
            </a:r>
          </a:p>
          <a:p>
            <a:pPr marL="117475" indent="-58738">
              <a:buFont typeface="Arial" panose="020B0604020202020204" pitchFamily="34" charset="0"/>
              <a:buChar char="•"/>
            </a:pP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CP usually prices by population band </a:t>
            </a:r>
          </a:p>
          <a:p>
            <a:pPr marL="117475" indent="-58738">
              <a:buFont typeface="Arial" panose="020B0604020202020204" pitchFamily="34" charset="0"/>
              <a:buChar char="•"/>
            </a:pP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For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larger-sized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deals,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they come in a lot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higher because they will sell to the budget (Maricopa County - $985k upfront, $145k annual)</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17475" indent="-58738">
              <a:buFont typeface="Arial" panose="020B0604020202020204" pitchFamily="34" charset="0"/>
              <a:buChar char="•"/>
            </a:pP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For smaller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deals (&lt;</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20,000), they price aggressively with a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very templated solution for small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market (&lt; $20k upfront + $4k annual)</a:t>
            </a:r>
          </a:p>
          <a:p>
            <a:pPr marL="117475" indent="-58738">
              <a:buFont typeface="Arial" panose="020B0604020202020204" pitchFamily="34" charset="0"/>
              <a:buChar char="•"/>
            </a:pP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We beat them in Torrance, Clayton &amp; Raymore recently</a:t>
            </a:r>
          </a:p>
          <a:p>
            <a:pPr marL="117475" indent="-58738">
              <a:buFont typeface="Arial" panose="020B0604020202020204" pitchFamily="34" charset="0"/>
              <a:buChar char="•"/>
            </a:pPr>
            <a:endParaRPr lang="en-US" sz="8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8" name="Rectangle 17"/>
          <p:cNvSpPr/>
          <p:nvPr/>
        </p:nvSpPr>
        <p:spPr>
          <a:xfrm>
            <a:off x="3702659" y="3803590"/>
            <a:ext cx="2636595" cy="29489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rPr>
              <a:t>Interesting </a:t>
            </a:r>
            <a:r>
              <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tidbits</a:t>
            </a:r>
            <a:endPar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Backend UI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launched in May; includes live chat capabilities; a big improvement over old UI</a:t>
            </a: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Theme Manager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introduced as a faster way to translate design comps into working sites; claims that it makes them more creative</a:t>
            </a: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b="1" dirty="0" err="1"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DesignEssentials</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new functionality that allows users to update content, buttons, styles on site (customers used to have to go to CP for any changes); this is most of what we already have in visionLive</a:t>
            </a:r>
          </a:p>
          <a:p>
            <a:endPar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Focusing on Consulting packages for larger customers (Maricopa included 75 days of onsite consulting) </a:t>
            </a: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Started Platinum Upgrade for hosting and security – 4 hour recovery time and continuous DDoS; priced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5,500</a:t>
            </a:r>
          </a:p>
          <a:p>
            <a:endPar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New name for their CMS is </a:t>
            </a:r>
            <a:r>
              <a:rPr lang="en-US" sz="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CivicEngage</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other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products include </a:t>
            </a:r>
            <a:r>
              <a:rPr lang="en-US" sz="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CivicHR</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CivicReady</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CivicSend</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CivicMedia</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Launched a </a:t>
            </a:r>
            <a:r>
              <a:rPr lang="en-US" sz="700" u="sng"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new website</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in January 2016 and it’s built on the </a:t>
            </a:r>
            <a:r>
              <a:rPr lang="en-US" sz="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HubSpot</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CMS and </a:t>
            </a:r>
            <a:r>
              <a:rPr lang="en-US" sz="700" u="sng"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not their own CMS</a:t>
            </a: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9" name="TextBox 18"/>
          <p:cNvSpPr txBox="1"/>
          <p:nvPr/>
        </p:nvSpPr>
        <p:spPr>
          <a:xfrm>
            <a:off x="7165735" y="277070"/>
            <a:ext cx="1963053" cy="215444"/>
          </a:xfrm>
          <a:prstGeom prst="rect">
            <a:avLst/>
          </a:prstGeom>
          <a:noFill/>
        </p:spPr>
        <p:txBody>
          <a:bodyPr wrap="square" rtlCol="0">
            <a:spAutoFit/>
          </a:bodyPr>
          <a:lstStyle/>
          <a:p>
            <a:pPr algn="r"/>
            <a:r>
              <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Revised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June 2016</a:t>
            </a:r>
            <a:endPar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5" name="Picture 14" descr="C:\Users\nina\AppData\Local\Microsoft\Windows\INetCache\Content.Word\Vision_Logo_CMYK.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85" y="151782"/>
            <a:ext cx="1371600" cy="248254"/>
          </a:xfrm>
          <a:prstGeom prst="rect">
            <a:avLst/>
          </a:prstGeom>
          <a:noFill/>
          <a:ln>
            <a:noFill/>
          </a:ln>
        </p:spPr>
      </p:pic>
      <p:sp>
        <p:nvSpPr>
          <p:cNvPr id="20" name="Rectangle 19"/>
          <p:cNvSpPr/>
          <p:nvPr/>
        </p:nvSpPr>
        <p:spPr>
          <a:xfrm>
            <a:off x="94687" y="564106"/>
            <a:ext cx="3472790" cy="12471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 Glance</a:t>
            </a:r>
          </a:p>
          <a:p>
            <a:pPr marL="171450" indent="-171450">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Website –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3"/>
              </a:rPr>
              <a:t>www.civicplus.com</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Tagline</a:t>
            </a: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-Leaders in Government Website Design &amp; Tech</a:t>
            </a:r>
          </a:p>
          <a:p>
            <a:pPr marL="171450" indent="-17145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Customers</a:t>
            </a: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- 2,000+ (1,400 on analytics)</a:t>
            </a:r>
          </a:p>
          <a:p>
            <a:pPr marL="171450" indent="-17145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Location - Manhattan, Kansas</a:t>
            </a:r>
          </a:p>
          <a:p>
            <a:pPr marL="171450" indent="-17145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Parent - Icon Enterprises</a:t>
            </a:r>
          </a:p>
          <a:p>
            <a:pPr marL="171450" indent="-17145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CEO - Ward Morgan, 63% Glassdoor approval rating</a:t>
            </a:r>
          </a:p>
          <a:p>
            <a:pPr marL="171450" indent="-17145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Date Started - 1999</a:t>
            </a:r>
          </a:p>
          <a:p>
            <a:pPr marL="171450" indent="-17145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of Employees - 176 on LinkedIn (over 200 in some proposals)</a:t>
            </a:r>
          </a:p>
          <a:p>
            <a:pPr marL="171450" indent="-17145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Active in Social Media - became a bit more active in Jan 2016</a:t>
            </a:r>
          </a:p>
          <a:p>
            <a:pPr marL="171450" indent="-17145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Glassdoor - 3.2 Rating (out of 5)  </a:t>
            </a:r>
          </a:p>
        </p:txBody>
      </p:sp>
      <p:sp>
        <p:nvSpPr>
          <p:cNvPr id="21" name="Rectangle 20"/>
          <p:cNvSpPr/>
          <p:nvPr/>
        </p:nvSpPr>
        <p:spPr>
          <a:xfrm>
            <a:off x="94687" y="1931218"/>
            <a:ext cx="3472790" cy="3038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Key Customers</a:t>
            </a:r>
          </a:p>
          <a:p>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33 cities and 10 counties listed as case studies on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website</a:t>
            </a: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Recent wins in Orange, CA, Cottage Grove, Hardin County, Renton, Edmond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OK, Royal Oak MI, Hardin County IA, </a:t>
            </a: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Recent launches in 2016: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4"/>
              </a:rPr>
              <a:t>Mitchell SD</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5"/>
              </a:rPr>
              <a:t>McPherson KS</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6"/>
              </a:rPr>
              <a:t>Broken Arrow OK</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7"/>
              </a:rPr>
              <a:t>Bothell WA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8"/>
              </a:rPr>
              <a:t>Purcellville VA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9"/>
              </a:rPr>
              <a:t>Aransas Pass TX</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0"/>
              </a:rPr>
              <a:t>Tippecanoe County IN</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err="1"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1"/>
              </a:rPr>
              <a:t>Shaler</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1"/>
              </a:rPr>
              <a:t> </a:t>
            </a:r>
            <a:r>
              <a:rPr lang="en-US" sz="700" dirty="0" err="1"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1"/>
              </a:rPr>
              <a:t>Twp</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1"/>
              </a:rPr>
              <a:t> PA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2"/>
              </a:rPr>
              <a:t>Grand County UT</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p>
          <a:p>
            <a:endPar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Sites listed in recent Orange CA proposal (Jan 2016)</a:t>
            </a:r>
          </a:p>
          <a:p>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3"/>
              </a:rPr>
              <a:t>La Habra CA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Laguna Hills CA, Rancho Palos Verdes CA, Rancho Santa Margarita CA, Lake Forest CA</a:t>
            </a: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Sites listed in Torrance CA proposal (Feb 2016)</a:t>
            </a:r>
          </a:p>
          <a:p>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4"/>
              </a:rPr>
              <a:t>Anaheim CA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Panama City FL, Snohomish WA,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5"/>
              </a:rPr>
              <a:t>Everett WA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3"/>
              </a:rPr>
              <a:t>La Habra CA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Citrus Heights CA,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6"/>
              </a:rPr>
              <a:t>Irving TX</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7"/>
              </a:rPr>
              <a:t>Banff Canada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Nantucket MA, Bayside WI</a:t>
            </a:r>
          </a:p>
          <a:p>
            <a:endPar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Sites listed on CivicPlus website – some are customers more than 2 years old:</a:t>
            </a:r>
          </a:p>
          <a:p>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Irving TX, West Valley City UT, Springfield, Bexar County TX, Eugene OR, Snohomish County WA, West Chester PA, Plano TX, Brea CA, Banff Canada, Athens-Clarke County, Beaverton OR, Edmond, Frederick CO, Gulf Shores A, Bryant AR, Oskaloosa IA, Pueblo CO, Twin Falls, Chestermere, Chelmsford, Commerce City CO, Coventry, 	</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8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98123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15400</TotalTime>
  <Words>1374</Words>
  <Application>Microsoft Office PowerPoint</Application>
  <PresentationFormat>On-screen Show (4:3)</PresentationFormat>
  <Paragraphs>81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Tahoma</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Humbarger</dc:creator>
  <cp:lastModifiedBy>Tom Humbarger</cp:lastModifiedBy>
  <cp:revision>71</cp:revision>
  <cp:lastPrinted>2016-06-24T23:03:57Z</cp:lastPrinted>
  <dcterms:created xsi:type="dcterms:W3CDTF">2015-12-15T23:43:16Z</dcterms:created>
  <dcterms:modified xsi:type="dcterms:W3CDTF">2016-06-30T23:58:40Z</dcterms:modified>
</cp:coreProperties>
</file>