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3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1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8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5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9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2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7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35D00-61FC-46AE-B17A-164E8DF6003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00A3F-4759-4C06-9ACA-35A754A0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6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uluthga.net/" TargetMode="External"/><Relationship Id="rId13" Type="http://schemas.openxmlformats.org/officeDocument/2006/relationships/hyperlink" Target="http://www.bhamgov.org/" TargetMode="External"/><Relationship Id="rId18" Type="http://schemas.openxmlformats.org/officeDocument/2006/relationships/hyperlink" Target="http://www.stpete.org/" TargetMode="External"/><Relationship Id="rId3" Type="http://schemas.openxmlformats.org/officeDocument/2006/relationships/hyperlink" Target="http://www.revize.com/" TargetMode="External"/><Relationship Id="rId21" Type="http://schemas.openxmlformats.org/officeDocument/2006/relationships/hyperlink" Target="http://www.satellitebeachfl.org/" TargetMode="External"/><Relationship Id="rId7" Type="http://schemas.openxmlformats.org/officeDocument/2006/relationships/hyperlink" Target="http://www.auburnhills.org/" TargetMode="External"/><Relationship Id="rId12" Type="http://schemas.openxmlformats.org/officeDocument/2006/relationships/hyperlink" Target="http://www.gc4me.com/" TargetMode="External"/><Relationship Id="rId17" Type="http://schemas.openxmlformats.org/officeDocument/2006/relationships/hyperlink" Target="http://www.polknc.org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://www.mcohio.org/" TargetMode="External"/><Relationship Id="rId20" Type="http://schemas.openxmlformats.org/officeDocument/2006/relationships/hyperlink" Target="http://www.ci.woodbury.mn.u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ylietexas.gov/" TargetMode="External"/><Relationship Id="rId11" Type="http://schemas.openxmlformats.org/officeDocument/2006/relationships/hyperlink" Target="http://www.cityhowell.org/" TargetMode="External"/><Relationship Id="rId5" Type="http://schemas.openxmlformats.org/officeDocument/2006/relationships/hyperlink" Target="http://www.mcminnvilletenn.com/" TargetMode="External"/><Relationship Id="rId15" Type="http://schemas.openxmlformats.org/officeDocument/2006/relationships/hyperlink" Target="http://www.benzieco.net/" TargetMode="External"/><Relationship Id="rId10" Type="http://schemas.openxmlformats.org/officeDocument/2006/relationships/hyperlink" Target="http://www.clearwatercounty.org/" TargetMode="External"/><Relationship Id="rId19" Type="http://schemas.openxmlformats.org/officeDocument/2006/relationships/hyperlink" Target="http://www.jacksonvilleil.com/" TargetMode="External"/><Relationship Id="rId4" Type="http://schemas.openxmlformats.org/officeDocument/2006/relationships/hyperlink" Target="http://www.cityofclawson.com/" TargetMode="External"/><Relationship Id="rId9" Type="http://schemas.openxmlformats.org/officeDocument/2006/relationships/hyperlink" Target="http://www.highpointnc.gov/" TargetMode="External"/><Relationship Id="rId14" Type="http://schemas.openxmlformats.org/officeDocument/2006/relationships/hyperlink" Target="http://www.cityofnorthlasvegas.com/" TargetMode="External"/><Relationship Id="rId22" Type="http://schemas.openxmlformats.org/officeDocument/2006/relationships/hyperlink" Target="http://www.loganutah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3485" y="151782"/>
            <a:ext cx="7477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Competitor 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Battle </a:t>
            </a:r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 - Revize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5122" y="448563"/>
            <a:ext cx="8985739" cy="26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02659" y="6300604"/>
            <a:ext cx="2636595" cy="4835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Avenir-Book" pitchFamily="34" charset="0"/>
              </a:rPr>
              <a:t>What are they saying about us</a:t>
            </a:r>
            <a:r>
              <a:rPr lang="en-US" sz="900" b="1" dirty="0" smtClean="0">
                <a:solidFill>
                  <a:schemeClr val="accent1"/>
                </a:solidFill>
                <a:latin typeface="Avenir-Book" pitchFamily="34" charset="0"/>
              </a:rPr>
              <a:t>?</a:t>
            </a:r>
          </a:p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venir-Book" pitchFamily="34" charset="0"/>
              </a:rPr>
              <a:t>Nothing to report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04855" y="550592"/>
            <a:ext cx="2634399" cy="1797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Strengths</a:t>
            </a:r>
            <a:endParaRPr lang="en-US" sz="9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Designs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some of their newer designs look pretty good (Wylie, TX), but not great, but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great; their corporate website has a parallax-type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scroll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 cost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they will come in as the low cost option, especially on the annual fees;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Geography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Geographically strong in the Michigan and Midwest market due to their headquarters being in the Detroit area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Trends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their proposal identifies cutting edge designs – parallax, image tiles, responsive web design, “liquified content” (whatever that is), innovative typography</a:t>
            </a:r>
            <a:endParaRPr lang="en-US" sz="8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372" y="552722"/>
            <a:ext cx="2611489" cy="25883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Weaknesses</a:t>
            </a:r>
            <a:endParaRPr lang="en-US" sz="9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Secretive/Quiet Company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they have a small digital footprint and are hard to pin down in terms of what they are doing; they are also a copycat company and ‘took’ our previous tagline when we stopped using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it; no disclosure of management team on website</a:t>
            </a:r>
            <a:endParaRPr lang="en-US" sz="8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 company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due to their size, their sales team is stretched and their marketing is not very strong; but they have open job </a:t>
            </a:r>
            <a:r>
              <a:rPr lang="en-US" sz="800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reqs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beef up marketing and sales in the near term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Chase smaller deals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they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chase a lot of deals with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populations less than 20,000, but will pop into our market too – usually at a lower price, but not always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Responsive </a:t>
            </a:r>
            <a:r>
              <a:rPr 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they have responsive templates, but do not appear to have any way to modify it like Mobile Designer </a:t>
            </a:r>
            <a:endParaRPr lang="en-US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Accessibility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they are focused on Section 508 compliance only; no mention of WCAG on their site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US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128588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128588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128588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29372" y="3174023"/>
            <a:ext cx="2611489" cy="36101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can we win?</a:t>
            </a:r>
          </a:p>
          <a:p>
            <a:pPr marL="117475" indent="-58738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 Company –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due to their size, it may be hard for them to ramp up and tackle very many new projects; ask them to share their bench depth, higher risk of going with a small company where a lot of knowledge can walk out the door during a project; questions to ask include - how often they update their CMS or add new features, how many developers do they have, do they have a product map; ask how they use data to understand a community and what they need/want to influence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design? Inquire about senior management and their availability?</a:t>
            </a:r>
            <a:endParaRPr lang="en-US" sz="700" b="1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58738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 Customers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most of their customer references have populations less than 25,000 which means they have little experience in going up-market; ask them to share their experiences with larger customers</a:t>
            </a:r>
          </a:p>
          <a:p>
            <a:pPr marL="117475" indent="-58738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 recovery –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claim 99.99% uptime but only a 2 hour recovery time in the event of disaster; push them on this unrealistic uptime and why only a 2 hour recovery time; push back on 99.99% uptime and ask questions on their failover procedures</a:t>
            </a:r>
            <a:endParaRPr lang="en-US" sz="7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58738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Data-driven </a:t>
            </a:r>
            <a:r>
              <a:rPr lang="en-US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usability – </a:t>
            </a: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explain the importance of understanding customer behavior through studying web analytics, heat mapping, surveys, user testing, etc. and how it is important to let this information drive the end design; </a:t>
            </a:r>
            <a:endParaRPr lang="en-US" sz="7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58738">
              <a:buFont typeface="Arial" panose="020B0604020202020204" pitchFamily="34" charset="0"/>
              <a:buChar char="•"/>
            </a:pPr>
            <a:r>
              <a:rPr lang="en-US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Thought Leadership </a:t>
            </a: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where is the company’s thought leadership; where do they see the future of local gov digital communications?; do they share best practices and thought leadership on their blog or in social media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What is their vision for the future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No mention of the executive team in their proposals or on their website?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7885" indent="-13216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7885" indent="-13216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896" y="5328138"/>
            <a:ext cx="3526645" cy="14683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Pricing </a:t>
            </a:r>
            <a:r>
              <a:rPr lang="en-US" sz="9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</a:t>
            </a:r>
            <a:endParaRPr lang="en-US" sz="9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Usually they are the low cost solution, and will chase deals with populations less than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20,000 where they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charge $9-$14k for setup and $1,950-$4,400 per year for maintenance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they have priced higher than us and won a deal against us in North Las Vegas (we were $10,000 lower)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were priced closely for Riverton City, UT in April 2015, we were $3000 cheaper on first year, but $6,600 annual vs. $300 annual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hosting/maintenance and local Wisconsin government discount of $4000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02659" y="2423344"/>
            <a:ext cx="2636595" cy="38016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Interesting T</a:t>
            </a:r>
            <a:r>
              <a:rPr lang="en-US" sz="9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idbits</a:t>
            </a:r>
            <a:endParaRPr lang="en-US" sz="9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7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Currently have open job </a:t>
            </a:r>
            <a:r>
              <a:rPr lang="en-US" sz="800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reqs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Chief Marketing Officer, Inside Sales, Telemarketing/Lead Gen, Senior Web Designer, Senior Software Engineer, Java Programmer (some have been open since Feb.)</a:t>
            </a: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 launched new corporate website which has parallax-type scrolling</a:t>
            </a: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Lost against them in Feb 2015 at North Las Vegas even though we were priced lower by $10,000 ($74,100 vs. $63,470); lost Satellite Beach, FL where they bid $24,000 ($15,000 less than us)</a:t>
            </a: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Track projects in an online project portal that serves as communication tool during project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unlimited free upgrades to new and existing modules for life</a:t>
            </a: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Offer optional Client First plan to level payments</a:t>
            </a: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Schedule 4 major CMS upgrades per year</a:t>
            </a: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Their proposal says they: </a:t>
            </a:r>
          </a:p>
          <a:p>
            <a:pPr marL="1762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website health checks</a:t>
            </a:r>
          </a:p>
          <a:p>
            <a:pPr marL="1762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client owns CMS license and code; “if you decide to run the CMS in your own server, we will transfer the license and software to your server”</a:t>
            </a:r>
          </a:p>
          <a:p>
            <a:pPr marL="61913" indent="-61913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Revize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two state of the art physical data centers located in San Diego and Chicago with around the clock (24/7/365) monitoring of all server activities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5735" y="277070"/>
            <a:ext cx="19630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Revised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June 2016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Picture 14" descr="C:\Users\nina\AppData\Local\Microsoft\Windows\INetCache\Content.Word\Vision_Logo_CMY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85" y="151782"/>
            <a:ext cx="1371600" cy="24825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19"/>
          <p:cNvSpPr/>
          <p:nvPr/>
        </p:nvSpPr>
        <p:spPr>
          <a:xfrm>
            <a:off x="85896" y="550592"/>
            <a:ext cx="3526645" cy="1658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a Glance</a:t>
            </a:r>
            <a:endParaRPr lang="en-US" sz="9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Website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www.revize.com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Tagline - The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 Website Experts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Customers - They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mention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1,203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website and over 1,200 in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proposal, but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cannot confirm or substantiate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 - Troy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Michigan (near Detroit)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 - Privately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held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CEO - </a:t>
            </a:r>
            <a:r>
              <a:rPr 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Akshaya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Ray, CTO (can’t find recent CEO info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 Joseph </a:t>
            </a:r>
            <a:r>
              <a:rPr 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Nagrant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VP Business Dev and Sales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Started - 1995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 of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Employees - 12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employees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listed on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LinkedIn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 in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 – Nothing on LinkedIn, Facebook or Twitter; no blog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Glassdoor - Not rated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8092" y="2224454"/>
            <a:ext cx="3526645" cy="30333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Customers – from Website and Recent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added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customers (per press release)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Q1 2016 - launched 32 websites, signed 45 customers (press release)</a:t>
            </a:r>
          </a:p>
          <a:p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Clawson,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www.cityofclawson.com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(pop-12,000)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McMinnville,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TN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www.mcminnvilletenn.com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(pop-13,000)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Wylie,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 - 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www.wylietexas.gov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(pop-44,000)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Auburn Hills,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/>
              </a:rPr>
              <a:t>www.auburnhills.org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(pop-21,000)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Duluth,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www.duluthga.net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(pop-27,000)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Point,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9"/>
              </a:rPr>
              <a:t>www.highpointnc.gov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(pop-107,000)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Clearwater County,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0"/>
              </a:rPr>
              <a:t>www.clearwatercounty.org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(pop-8,700 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Howell,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1"/>
              </a:rPr>
              <a:t>www.cityhowell.org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(pop-9,557)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Genesee County,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2"/>
              </a:rPr>
              <a:t>www.gc4me.com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(pop-415,000)</a:t>
            </a:r>
          </a:p>
          <a:p>
            <a:pPr fontAlgn="t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Birmingham,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3"/>
              </a:rPr>
              <a:t>www.bhamgov.org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(pop-20,000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 Las Vegas, NV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4"/>
              </a:rPr>
              <a:t>www.cityofnorthlasvegas.com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(216,000)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Benzie County, MI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5"/>
              </a:rPr>
              <a:t>http://www.benzieco.net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5"/>
              </a:rPr>
              <a:t>/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(17,00))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Montgomery County, OH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6"/>
              </a:rPr>
              <a:t>http://www.mcohio.org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6"/>
              </a:rPr>
              <a:t>/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535,000)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Polk County, NC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7"/>
              </a:rPr>
              <a:t>http://www.polknc.org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7"/>
              </a:rPr>
              <a:t>/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(20,000)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St. Petersburg, FL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8"/>
              </a:rPr>
              <a:t>http://www.stpete.org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8"/>
              </a:rPr>
              <a:t>/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(250,000)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Jacksonville, IL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9"/>
              </a:rPr>
              <a:t>http://www.jacksonvilleil.com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9"/>
              </a:rPr>
              <a:t>/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(19,000)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Woodbury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MN -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0"/>
              </a:rPr>
              <a:t>http://www.ci.woodbury.mn.us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0"/>
              </a:rPr>
              <a:t>/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(65,000)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Satellite Beach, FL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1"/>
              </a:rPr>
              <a:t>www.satellitebeachfl.org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(11,000)</a:t>
            </a:r>
          </a:p>
          <a:p>
            <a:pPr fontAlgn="t"/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Logan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UT - 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2"/>
              </a:rPr>
              <a:t>www.loganutah.org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(video homepage)</a:t>
            </a:r>
          </a:p>
          <a:p>
            <a:pPr fontAlgn="t"/>
            <a:endParaRPr lang="en-US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/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16410</TotalTime>
  <Words>1178</Words>
  <Application>Microsoft Office PowerPoint</Application>
  <PresentationFormat>On-screen Show 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Avenir-Book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Humbarger</dc:creator>
  <cp:lastModifiedBy>Tom Humbarger</cp:lastModifiedBy>
  <cp:revision>73</cp:revision>
  <cp:lastPrinted>2016-06-24T01:11:14Z</cp:lastPrinted>
  <dcterms:created xsi:type="dcterms:W3CDTF">2015-12-15T23:43:16Z</dcterms:created>
  <dcterms:modified xsi:type="dcterms:W3CDTF">2016-07-01T00:04:39Z</dcterms:modified>
</cp:coreProperties>
</file>