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61" r:id="rId5"/>
    <p:sldId id="262" r:id="rId6"/>
    <p:sldId id="270" r:id="rId7"/>
    <p:sldId id="271" r:id="rId8"/>
    <p:sldId id="263" r:id="rId9"/>
    <p:sldId id="264" r:id="rId10"/>
    <p:sldId id="272" r:id="rId11"/>
    <p:sldId id="265" r:id="rId12"/>
    <p:sldId id="266" r:id="rId13"/>
    <p:sldId id="267" r:id="rId14"/>
    <p:sldId id="268" r:id="rId15"/>
    <p:sldId id="269" r:id="rId16"/>
    <p:sldId id="285" r:id="rId17"/>
    <p:sldId id="273" r:id="rId18"/>
    <p:sldId id="274" r:id="rId19"/>
    <p:sldId id="275" r:id="rId20"/>
    <p:sldId id="278" r:id="rId21"/>
    <p:sldId id="276" r:id="rId22"/>
    <p:sldId id="281" r:id="rId23"/>
    <p:sldId id="277" r:id="rId24"/>
    <p:sldId id="282" r:id="rId25"/>
    <p:sldId id="279" r:id="rId26"/>
    <p:sldId id="283" r:id="rId27"/>
    <p:sldId id="284"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79338" autoAdjust="0"/>
  </p:normalViewPr>
  <p:slideViewPr>
    <p:cSldViewPr snapToGrid="0">
      <p:cViewPr varScale="1">
        <p:scale>
          <a:sx n="87" d="100"/>
          <a:sy n="87" d="100"/>
        </p:scale>
        <p:origin x="7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63E1B-C02E-436F-BBE6-41910649A367}"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71F92-E6BA-4493-BD68-263B799FE517}" type="slidenum">
              <a:rPr lang="en-US" smtClean="0"/>
              <a:t>‹#›</a:t>
            </a:fld>
            <a:endParaRPr lang="en-US"/>
          </a:p>
        </p:txBody>
      </p:sp>
    </p:spTree>
    <p:extLst>
      <p:ext uri="{BB962C8B-B14F-4D97-AF65-F5344CB8AC3E}">
        <p14:creationId xmlns:p14="http://schemas.microsoft.com/office/powerpoint/2010/main" val="21088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71F92-E6BA-4493-BD68-263B799FE517}" type="slidenum">
              <a:rPr lang="en-US" smtClean="0"/>
              <a:t>2</a:t>
            </a:fld>
            <a:endParaRPr lang="en-US"/>
          </a:p>
        </p:txBody>
      </p:sp>
    </p:spTree>
    <p:extLst>
      <p:ext uri="{BB962C8B-B14F-4D97-AF65-F5344CB8AC3E}">
        <p14:creationId xmlns:p14="http://schemas.microsoft.com/office/powerpoint/2010/main" val="179306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Bullet points are sometimes used for formatting purposes—however,  </a:t>
            </a:r>
            <a:r>
              <a:rPr lang="en-US" sz="1200" kern="1200" dirty="0" err="1" smtClean="0">
                <a:solidFill>
                  <a:schemeClr val="tx1"/>
                </a:solidFill>
                <a:effectLst/>
                <a:latin typeface="+mn-lt"/>
                <a:ea typeface="+mn-ea"/>
                <a:cs typeface="+mn-cs"/>
              </a:rPr>
              <a:t>screenreaders</a:t>
            </a:r>
            <a:r>
              <a:rPr lang="en-US" sz="1200" kern="1200" dirty="0" smtClean="0">
                <a:solidFill>
                  <a:schemeClr val="tx1"/>
                </a:solidFill>
                <a:effectLst/>
                <a:latin typeface="+mn-lt"/>
                <a:ea typeface="+mn-ea"/>
                <a:cs typeface="+mn-cs"/>
              </a:rPr>
              <a:t> see paragraphs sorted by </a:t>
            </a:r>
            <a:r>
              <a:rPr lang="en-US" sz="1200" kern="1200" dirty="0" err="1" smtClean="0">
                <a:solidFill>
                  <a:schemeClr val="tx1"/>
                </a:solidFill>
                <a:effectLst/>
                <a:latin typeface="+mn-lt"/>
                <a:ea typeface="+mn-ea"/>
                <a:cs typeface="+mn-cs"/>
              </a:rPr>
              <a:t>bulletpoints</a:t>
            </a:r>
            <a:r>
              <a:rPr lang="en-US" sz="1200" kern="1200" dirty="0" smtClean="0">
                <a:solidFill>
                  <a:schemeClr val="tx1"/>
                </a:solidFill>
                <a:effectLst/>
                <a:latin typeface="+mn-lt"/>
                <a:ea typeface="+mn-ea"/>
                <a:cs typeface="+mn-cs"/>
              </a:rPr>
              <a:t> as blocks of text. This effectively disables a screen reader from skipping around to find information, and forces users to listen to the whole paragraph.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11</a:t>
            </a:fld>
            <a:endParaRPr lang="en-US"/>
          </a:p>
        </p:txBody>
      </p:sp>
    </p:spTree>
    <p:extLst>
      <p:ext uri="{BB962C8B-B14F-4D97-AF65-F5344CB8AC3E}">
        <p14:creationId xmlns:p14="http://schemas.microsoft.com/office/powerpoint/2010/main" val="344516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this example, we see that bullet points are used to delineate the different forms available for download on the site. Visually, this page is easy to understand. However, to a screen reader, these are just blocks of text with random links intersperse</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How it was made compliant:</a:t>
            </a:r>
          </a:p>
          <a:p>
            <a:r>
              <a:rPr lang="en-US" sz="1200" b="0" i="0" kern="1200" dirty="0" smtClean="0">
                <a:solidFill>
                  <a:schemeClr val="tx1"/>
                </a:solidFill>
                <a:effectLst/>
                <a:latin typeface="+mn-lt"/>
                <a:ea typeface="+mn-ea"/>
                <a:cs typeface="+mn-cs"/>
              </a:rPr>
              <a:t>-Removing the bullet points</a:t>
            </a:r>
          </a:p>
          <a:p>
            <a:r>
              <a:rPr lang="en-US" sz="1200" b="0" i="0" kern="1200" dirty="0" smtClean="0">
                <a:solidFill>
                  <a:schemeClr val="tx1"/>
                </a:solidFill>
                <a:effectLst/>
                <a:latin typeface="+mn-lt"/>
                <a:ea typeface="+mn-ea"/>
                <a:cs typeface="+mn-cs"/>
              </a:rPr>
              <a:t>-Assigning a heading to each downloadable form, enabling screen reader users to have the screen reader read out the name of every document.</a:t>
            </a:r>
          </a:p>
          <a:p>
            <a:r>
              <a:rPr lang="en-US" sz="1200" b="0" i="0" kern="1200" dirty="0" err="1" smtClean="0">
                <a:solidFill>
                  <a:schemeClr val="tx1"/>
                </a:solidFill>
                <a:effectLst/>
                <a:latin typeface="+mn-lt"/>
                <a:ea typeface="+mn-ea"/>
                <a:cs typeface="+mn-cs"/>
              </a:rPr>
              <a:t>ed</a:t>
            </a:r>
            <a:r>
              <a:rPr lang="en-US" sz="1200" b="0" i="0" kern="1200" dirty="0" smtClean="0">
                <a:solidFill>
                  <a:schemeClr val="tx1"/>
                </a:solidFill>
                <a:effectLst/>
                <a:latin typeface="+mn-lt"/>
                <a:ea typeface="+mn-ea"/>
                <a:cs typeface="+mn-cs"/>
              </a:rPr>
              <a:t> throughout the page.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12</a:t>
            </a:fld>
            <a:endParaRPr lang="en-US"/>
          </a:p>
        </p:txBody>
      </p:sp>
    </p:spTree>
    <p:extLst>
      <p:ext uri="{BB962C8B-B14F-4D97-AF65-F5344CB8AC3E}">
        <p14:creationId xmlns:p14="http://schemas.microsoft.com/office/powerpoint/2010/main" val="4262695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this page, bullet points are used to format paragraphs of text that would be better served by being defined by headings.</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How it was made compliant:</a:t>
            </a:r>
          </a:p>
          <a:p>
            <a:r>
              <a:rPr lang="en-US" sz="1200" b="0" i="0" kern="1200" dirty="0" smtClean="0">
                <a:solidFill>
                  <a:schemeClr val="tx1"/>
                </a:solidFill>
                <a:effectLst/>
                <a:latin typeface="+mn-lt"/>
                <a:ea typeface="+mn-ea"/>
                <a:cs typeface="+mn-cs"/>
              </a:rPr>
              <a:t>-Removing bullet points</a:t>
            </a:r>
          </a:p>
          <a:p>
            <a:r>
              <a:rPr lang="en-US" sz="1200" b="0" i="0" kern="1200" dirty="0" smtClean="0">
                <a:solidFill>
                  <a:schemeClr val="tx1"/>
                </a:solidFill>
                <a:effectLst/>
                <a:latin typeface="+mn-lt"/>
                <a:ea typeface="+mn-ea"/>
                <a:cs typeface="+mn-cs"/>
              </a:rPr>
              <a:t>-Reading through content to understand the context, and applying headings judiciously while staying faithful to the original content. In this example, headings were added to provide structure to the page.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13</a:t>
            </a:fld>
            <a:endParaRPr lang="en-US"/>
          </a:p>
        </p:txBody>
      </p:sp>
    </p:spTree>
    <p:extLst>
      <p:ext uri="{BB962C8B-B14F-4D97-AF65-F5344CB8AC3E}">
        <p14:creationId xmlns:p14="http://schemas.microsoft.com/office/powerpoint/2010/main" val="752991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Images must have some sort of description through the alt text or long description. </a:t>
            </a:r>
          </a:p>
          <a:p>
            <a:r>
              <a:rPr lang="en-US" sz="1200" kern="1200" dirty="0" smtClean="0">
                <a:solidFill>
                  <a:schemeClr val="tx1"/>
                </a:solidFill>
                <a:effectLst/>
                <a:latin typeface="+mn-lt"/>
                <a:ea typeface="+mn-ea"/>
                <a:cs typeface="+mn-cs"/>
              </a:rPr>
              <a:t>Example: if the image is for spacing purposes or is irrelevant</a:t>
            </a:r>
            <a:r>
              <a:rPr lang="en-US" sz="1200" kern="1200" baseline="0" dirty="0" smtClean="0">
                <a:solidFill>
                  <a:schemeClr val="tx1"/>
                </a:solidFill>
                <a:effectLst/>
                <a:latin typeface="+mn-lt"/>
                <a:ea typeface="+mn-ea"/>
                <a:cs typeface="+mn-cs"/>
              </a:rPr>
              <a:t> to the content, then it needs to have a blank alt tag.</a:t>
            </a:r>
            <a:r>
              <a:rPr lang="en-US" sz="1200" kern="1200" dirty="0" smtClean="0">
                <a:solidFill>
                  <a:schemeClr val="tx1"/>
                </a:solidFill>
                <a:effectLst/>
                <a:latin typeface="+mn-lt"/>
                <a:ea typeface="+mn-ea"/>
                <a:cs typeface="+mn-cs"/>
              </a:rPr>
              <a:t> Images with lots of text should be avoided.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14</a:t>
            </a:fld>
            <a:endParaRPr lang="en-US"/>
          </a:p>
        </p:txBody>
      </p:sp>
    </p:spTree>
    <p:extLst>
      <p:ext uri="{BB962C8B-B14F-4D97-AF65-F5344CB8AC3E}">
        <p14:creationId xmlns:p14="http://schemas.microsoft.com/office/powerpoint/2010/main" val="1120527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 text should be descriptive:</a:t>
            </a:r>
            <a:r>
              <a:rPr lang="en-US" sz="1200" kern="1200" baseline="0" dirty="0" smtClean="0">
                <a:solidFill>
                  <a:schemeClr val="tx1"/>
                </a:solidFill>
                <a:effectLst/>
                <a:latin typeface="+mn-lt"/>
                <a:ea typeface="+mn-ea"/>
                <a:cs typeface="+mn-cs"/>
              </a:rPr>
              <a:t> i.e. </a:t>
            </a:r>
          </a:p>
          <a:p>
            <a:r>
              <a:rPr lang="en-US" sz="1200" kern="1200" baseline="0" dirty="0" smtClean="0">
                <a:solidFill>
                  <a:schemeClr val="tx1"/>
                </a:solidFill>
                <a:effectLst/>
                <a:latin typeface="+mn-lt"/>
                <a:ea typeface="+mn-ea"/>
                <a:cs typeface="+mn-cs"/>
              </a:rPr>
              <a:t>“Girl” vs. “Girl Playing Basketball” </a:t>
            </a:r>
            <a:endParaRPr lang="en-US" sz="1200" kern="1200" baseline="0" dirty="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“Dog” vs. “Dog running through field”</a:t>
            </a:r>
          </a:p>
          <a:p>
            <a:r>
              <a:rPr lang="en-US" sz="1200" kern="1200" baseline="0" dirty="0" smtClean="0">
                <a:solidFill>
                  <a:schemeClr val="tx1"/>
                </a:solidFill>
                <a:effectLst/>
                <a:latin typeface="+mn-lt"/>
                <a:ea typeface="+mn-ea"/>
                <a:cs typeface="+mn-cs"/>
              </a:rPr>
              <a:t>If there is text in the image, then it needs to be either in the alt text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Conversely, if there are images used for decorative purposes, then they need to have a blank alt tag.</a:t>
            </a:r>
          </a:p>
        </p:txBody>
      </p:sp>
      <p:sp>
        <p:nvSpPr>
          <p:cNvPr id="4" name="Slide Number Placeholder 3"/>
          <p:cNvSpPr>
            <a:spLocks noGrp="1"/>
          </p:cNvSpPr>
          <p:nvPr>
            <p:ph type="sldNum" sz="quarter" idx="10"/>
          </p:nvPr>
        </p:nvSpPr>
        <p:spPr/>
        <p:txBody>
          <a:bodyPr/>
          <a:lstStyle/>
          <a:p>
            <a:fld id="{AF571F92-E6BA-4493-BD68-263B799FE517}" type="slidenum">
              <a:rPr lang="en-US" smtClean="0"/>
              <a:t>15</a:t>
            </a:fld>
            <a:endParaRPr lang="en-US"/>
          </a:p>
        </p:txBody>
      </p:sp>
    </p:spTree>
    <p:extLst>
      <p:ext uri="{BB962C8B-B14F-4D97-AF65-F5344CB8AC3E}">
        <p14:creationId xmlns:p14="http://schemas.microsoft.com/office/powerpoint/2010/main" val="2908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It’s important to use empty alt</a:t>
            </a:r>
            <a:r>
              <a:rPr lang="en-US" sz="1200" b="0" i="0" kern="1200" baseline="0" dirty="0" smtClean="0">
                <a:solidFill>
                  <a:schemeClr val="tx1"/>
                </a:solidFill>
                <a:effectLst/>
                <a:latin typeface="+mn-lt"/>
                <a:ea typeface="+mn-ea"/>
                <a:cs typeface="+mn-cs"/>
              </a:rPr>
              <a:t> tags for images that provide no supplemental meaning to the page content, so that</a:t>
            </a:r>
            <a:r>
              <a:rPr lang="en-US" sz="1200" b="0" i="0" kern="1200" dirty="0" smtClean="0">
                <a:solidFill>
                  <a:schemeClr val="tx1"/>
                </a:solidFill>
                <a:effectLst/>
                <a:latin typeface="+mn-lt"/>
                <a:ea typeface="+mn-ea"/>
                <a:cs typeface="+mn-cs"/>
              </a:rPr>
              <a:t> screen reader users will know to skip </a:t>
            </a:r>
            <a:r>
              <a:rPr lang="en-US" sz="1200" b="0" i="0" kern="1200" smtClean="0">
                <a:solidFill>
                  <a:schemeClr val="tx1"/>
                </a:solidFill>
                <a:effectLst/>
                <a:latin typeface="+mn-lt"/>
                <a:ea typeface="+mn-ea"/>
                <a:cs typeface="+mn-cs"/>
              </a:rPr>
              <a:t>the image.</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16</a:t>
            </a:fld>
            <a:endParaRPr lang="en-US"/>
          </a:p>
        </p:txBody>
      </p:sp>
    </p:spTree>
    <p:extLst>
      <p:ext uri="{BB962C8B-B14F-4D97-AF65-F5344CB8AC3E}">
        <p14:creationId xmlns:p14="http://schemas.microsoft.com/office/powerpoint/2010/main" val="279853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Using images to convey information is against best practices, because screen readers cannot analyze images. Whenever possible, either convert it into text or use a tagged PDF that users can download,</a:t>
            </a:r>
            <a:r>
              <a:rPr lang="en-US" sz="1200" kern="1200" baseline="0" dirty="0" smtClean="0">
                <a:solidFill>
                  <a:schemeClr val="tx1"/>
                </a:solidFill>
                <a:effectLst/>
                <a:latin typeface="+mn-lt"/>
                <a:ea typeface="+mn-ea"/>
                <a:cs typeface="+mn-cs"/>
              </a:rPr>
              <a:t> or do not use it at all. As you can see, this is all information that can be easily broken down into sections on the webpage, or even added to a completely new page.</a:t>
            </a:r>
          </a:p>
        </p:txBody>
      </p:sp>
      <p:sp>
        <p:nvSpPr>
          <p:cNvPr id="4" name="Slide Number Placeholder 3"/>
          <p:cNvSpPr>
            <a:spLocks noGrp="1"/>
          </p:cNvSpPr>
          <p:nvPr>
            <p:ph type="sldNum" sz="quarter" idx="10"/>
          </p:nvPr>
        </p:nvSpPr>
        <p:spPr/>
        <p:txBody>
          <a:bodyPr/>
          <a:lstStyle/>
          <a:p>
            <a:fld id="{AF571F92-E6BA-4493-BD68-263B799FE517}" type="slidenum">
              <a:rPr lang="en-US" smtClean="0"/>
              <a:t>17</a:t>
            </a:fld>
            <a:endParaRPr lang="en-US"/>
          </a:p>
        </p:txBody>
      </p:sp>
    </p:spTree>
    <p:extLst>
      <p:ext uri="{BB962C8B-B14F-4D97-AF65-F5344CB8AC3E}">
        <p14:creationId xmlns:p14="http://schemas.microsoft.com/office/powerpoint/2010/main" val="2348327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Tables are a useful tool for organizing data—but when they are used for other reasons like page formatting, we run into accessibility issues. An easy way to ensure your tables are always accessible is to create them using </a:t>
            </a:r>
            <a:r>
              <a:rPr lang="en-US" sz="1200" kern="1200" dirty="0" err="1" smtClean="0">
                <a:solidFill>
                  <a:schemeClr val="tx1"/>
                </a:solidFill>
                <a:effectLst/>
                <a:latin typeface="+mn-lt"/>
                <a:ea typeface="+mn-ea"/>
                <a:cs typeface="+mn-cs"/>
              </a:rPr>
              <a:t>VisionCMS</a:t>
            </a:r>
            <a:r>
              <a:rPr lang="en-US" sz="1200" kern="1200" dirty="0" smtClean="0">
                <a:solidFill>
                  <a:schemeClr val="tx1"/>
                </a:solidFill>
                <a:effectLst/>
                <a:latin typeface="+mn-lt"/>
                <a:ea typeface="+mn-ea"/>
                <a:cs typeface="+mn-cs"/>
              </a:rPr>
              <a:t>—do not paste them in.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18</a:t>
            </a:fld>
            <a:endParaRPr lang="en-US"/>
          </a:p>
        </p:txBody>
      </p:sp>
    </p:spTree>
    <p:extLst>
      <p:ext uri="{BB962C8B-B14F-4D97-AF65-F5344CB8AC3E}">
        <p14:creationId xmlns:p14="http://schemas.microsoft.com/office/powerpoint/2010/main" val="1005397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tables for layout is not recommended for WCAG 2.0</a:t>
            </a:r>
            <a:r>
              <a:rPr lang="en-US" sz="1200" kern="1200" baseline="0" dirty="0" smtClean="0">
                <a:solidFill>
                  <a:schemeClr val="tx1"/>
                </a:solidFill>
                <a:effectLst/>
                <a:latin typeface="+mn-lt"/>
                <a:ea typeface="+mn-ea"/>
                <a:cs typeface="+mn-cs"/>
              </a:rPr>
              <a:t> compliance, even though it’s not prohibited. </a:t>
            </a:r>
            <a:r>
              <a:rPr lang="en-US" sz="1200" b="0" i="0" kern="1200" dirty="0" smtClean="0">
                <a:solidFill>
                  <a:schemeClr val="tx1"/>
                </a:solidFill>
                <a:effectLst/>
                <a:latin typeface="+mn-lt"/>
                <a:ea typeface="+mn-ea"/>
                <a:cs typeface="+mn-cs"/>
              </a:rPr>
              <a:t> Layout tables do not have logical headers that can be mapped to information within the table cells. Layout tables were traditionally used to overcome limitations in visual presentation and layout using HTML. However, I was able to get around this by working some</a:t>
            </a:r>
            <a:r>
              <a:rPr lang="en-US" sz="1200" b="0" i="0" kern="1200" baseline="0" dirty="0" smtClean="0">
                <a:solidFill>
                  <a:schemeClr val="tx1"/>
                </a:solidFill>
                <a:effectLst/>
                <a:latin typeface="+mn-lt"/>
                <a:ea typeface="+mn-ea"/>
                <a:cs typeface="+mn-cs"/>
              </a:rPr>
              <a:t> magic with the layout tables that the client created and adding headers and, associating them with cells.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19</a:t>
            </a:fld>
            <a:endParaRPr lang="en-US"/>
          </a:p>
        </p:txBody>
      </p:sp>
    </p:spTree>
    <p:extLst>
      <p:ext uri="{BB962C8B-B14F-4D97-AF65-F5344CB8AC3E}">
        <p14:creationId xmlns:p14="http://schemas.microsoft.com/office/powerpoint/2010/main" val="3716610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we use tables for page layout purposes, it breaks the structure of the page. This makes it difficult for screen readers to parse the different sections and content on a page.</a:t>
            </a:r>
            <a:br>
              <a:rPr lang="en-US" sz="1200" b="0" i="0" kern="1200" dirty="0" smtClean="0">
                <a:solidFill>
                  <a:schemeClr val="tx1"/>
                </a:solidFill>
                <a:effectLst/>
                <a:latin typeface="+mn-lt"/>
                <a:ea typeface="+mn-ea"/>
                <a:cs typeface="+mn-cs"/>
              </a:rPr>
            </a:br>
            <a:r>
              <a:rPr lang="en-US" sz="1200" b="1" i="0" u="sng" kern="1200" dirty="0" smtClean="0">
                <a:solidFill>
                  <a:schemeClr val="tx1"/>
                </a:solidFill>
                <a:effectLst/>
                <a:latin typeface="+mn-lt"/>
                <a:ea typeface="+mn-ea"/>
                <a:cs typeface="+mn-cs"/>
              </a:rPr>
              <a:t>Left Table (Before)</a:t>
            </a:r>
          </a:p>
          <a:p>
            <a:r>
              <a:rPr lang="en-US" sz="1200" b="0" i="0" kern="1200" dirty="0" smtClean="0">
                <a:solidFill>
                  <a:schemeClr val="tx1"/>
                </a:solidFill>
                <a:effectLst/>
                <a:latin typeface="+mn-lt"/>
                <a:ea typeface="+mn-ea"/>
                <a:cs typeface="+mn-cs"/>
              </a:rPr>
              <a:t>This table was used for both data and layout. The problems we see here are:</a:t>
            </a:r>
          </a:p>
          <a:p>
            <a:r>
              <a:rPr lang="en-US" sz="1200" b="1" i="0" kern="1200" dirty="0" smtClean="0">
                <a:solidFill>
                  <a:schemeClr val="tx1"/>
                </a:solidFill>
                <a:effectLst/>
                <a:latin typeface="+mn-lt"/>
                <a:ea typeface="+mn-ea"/>
                <a:cs typeface="+mn-cs"/>
              </a:rPr>
              <a:t>Too many blank cells</a:t>
            </a:r>
            <a:r>
              <a:rPr lang="en-US" sz="1200" b="0" i="0" kern="1200" dirty="0" smtClean="0">
                <a:solidFill>
                  <a:schemeClr val="tx1"/>
                </a:solidFill>
                <a:effectLst/>
                <a:latin typeface="+mn-lt"/>
                <a:ea typeface="+mn-ea"/>
                <a:cs typeface="+mn-cs"/>
              </a:rPr>
              <a:t> - It would take a lot of time and effort for a screen reader user to access the data in this table, because the screen reader still has to read out each blank cell.</a:t>
            </a:r>
          </a:p>
          <a:p>
            <a:r>
              <a:rPr lang="en-US" sz="1200" b="1" i="0" kern="1200" dirty="0" smtClean="0">
                <a:solidFill>
                  <a:schemeClr val="tx1"/>
                </a:solidFill>
                <a:effectLst/>
                <a:latin typeface="+mn-lt"/>
                <a:ea typeface="+mn-ea"/>
                <a:cs typeface="+mn-cs"/>
              </a:rPr>
              <a:t>Each main project is made up of smaller project sites</a:t>
            </a:r>
            <a:r>
              <a:rPr lang="en-US" sz="1200" b="0" i="0" kern="1200" dirty="0" smtClean="0">
                <a:solidFill>
                  <a:schemeClr val="tx1"/>
                </a:solidFill>
                <a:effectLst/>
                <a:latin typeface="+mn-lt"/>
                <a:ea typeface="+mn-ea"/>
                <a:cs typeface="+mn-cs"/>
              </a:rPr>
              <a:t> - For example, Anatolia I has: Anthology, Village 1, Village 2...) There is no way for a screen reader to skip cells since the page is not organized in a way that would allow that.</a:t>
            </a:r>
          </a:p>
          <a:p>
            <a:r>
              <a:rPr lang="en-US" sz="1200" b="1" i="0" u="sng" kern="1200" dirty="0" smtClean="0">
                <a:solidFill>
                  <a:schemeClr val="tx1"/>
                </a:solidFill>
                <a:effectLst/>
                <a:latin typeface="+mn-lt"/>
                <a:ea typeface="+mn-ea"/>
                <a:cs typeface="+mn-cs"/>
              </a:rPr>
              <a:t>Right Table (After)</a:t>
            </a:r>
          </a:p>
          <a:p>
            <a:r>
              <a:rPr lang="en-US" sz="1200" b="0" i="0" kern="1200" dirty="0" smtClean="0">
                <a:solidFill>
                  <a:schemeClr val="tx1"/>
                </a:solidFill>
                <a:effectLst/>
                <a:latin typeface="+mn-lt"/>
                <a:ea typeface="+mn-ea"/>
                <a:cs typeface="+mn-cs"/>
              </a:rPr>
              <a:t>In the updated table, headings were used to break up the page into sections so that screen reader users could skip from project to project without having to listen to all of the sites. That way screen reader users have the option of hearing the project details if they so choose.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20</a:t>
            </a:fld>
            <a:endParaRPr lang="en-US"/>
          </a:p>
        </p:txBody>
      </p:sp>
    </p:spTree>
    <p:extLst>
      <p:ext uri="{BB962C8B-B14F-4D97-AF65-F5344CB8AC3E}">
        <p14:creationId xmlns:p14="http://schemas.microsoft.com/office/powerpoint/2010/main" val="151917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Headings are responsible for breaking up content on the page in a way that screen readers can parse the different sections. Screen reader users are not able to scan the site visually, so this allows them to skip from section to section without having to hear all of the content read out loud first.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are also used to:</a:t>
            </a:r>
          </a:p>
          <a:p>
            <a:r>
              <a:rPr lang="en-US" sz="1200" b="0" i="0" kern="1200" dirty="0" smtClean="0">
                <a:solidFill>
                  <a:schemeClr val="tx1"/>
                </a:solidFill>
                <a:effectLst/>
                <a:latin typeface="+mn-lt"/>
                <a:ea typeface="+mn-ea"/>
                <a:cs typeface="+mn-cs"/>
              </a:rPr>
              <a:t>to indicate start of main content</a:t>
            </a:r>
          </a:p>
          <a:p>
            <a:r>
              <a:rPr lang="en-US" sz="1200" b="0" i="0" kern="1200" dirty="0" smtClean="0">
                <a:solidFill>
                  <a:schemeClr val="tx1"/>
                </a:solidFill>
                <a:effectLst/>
                <a:latin typeface="+mn-lt"/>
                <a:ea typeface="+mn-ea"/>
                <a:cs typeface="+mn-cs"/>
              </a:rPr>
              <a:t>to mark up section headings within the main content area</a:t>
            </a:r>
            <a:endParaRPr lang="en-US" dirty="0" smtClean="0"/>
          </a:p>
          <a:p>
            <a:endParaRPr lang="en-US" dirty="0"/>
          </a:p>
        </p:txBody>
      </p:sp>
      <p:sp>
        <p:nvSpPr>
          <p:cNvPr id="4" name="Slide Number Placeholder 3"/>
          <p:cNvSpPr>
            <a:spLocks noGrp="1"/>
          </p:cNvSpPr>
          <p:nvPr>
            <p:ph type="sldNum" sz="quarter" idx="10"/>
          </p:nvPr>
        </p:nvSpPr>
        <p:spPr/>
        <p:txBody>
          <a:bodyPr/>
          <a:lstStyle/>
          <a:p>
            <a:fld id="{AF571F92-E6BA-4493-BD68-263B799FE517}" type="slidenum">
              <a:rPr lang="en-US" smtClean="0"/>
              <a:t>3</a:t>
            </a:fld>
            <a:endParaRPr lang="en-US"/>
          </a:p>
        </p:txBody>
      </p:sp>
    </p:spTree>
    <p:extLst>
      <p:ext uri="{BB962C8B-B14F-4D97-AF65-F5344CB8AC3E}">
        <p14:creationId xmlns:p14="http://schemas.microsoft.com/office/powerpoint/2010/main" val="2016477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Using headers and associating them with cells allows screen readers to reference the header that applies to each cell regardless of how far down in a table it lies.</a:t>
            </a:r>
          </a:p>
          <a:p>
            <a:r>
              <a:rPr lang="en-US" sz="1200" b="0" i="0" kern="1200" dirty="0" smtClean="0">
                <a:solidFill>
                  <a:schemeClr val="tx1"/>
                </a:solidFill>
                <a:effectLst/>
                <a:latin typeface="+mn-lt"/>
                <a:ea typeface="+mn-ea"/>
                <a:cs typeface="+mn-cs"/>
              </a:rPr>
              <a:t>A quick way to check that headers are defined and associated with cells is </a:t>
            </a:r>
            <a:r>
              <a:rPr lang="en-US" sz="1200" b="1" i="0" kern="1200" dirty="0" smtClean="0">
                <a:solidFill>
                  <a:schemeClr val="tx1"/>
                </a:solidFill>
                <a:effectLst/>
                <a:latin typeface="+mn-lt"/>
                <a:ea typeface="+mn-ea"/>
                <a:cs typeface="+mn-cs"/>
              </a:rPr>
              <a:t>to test its </a:t>
            </a:r>
            <a:r>
              <a:rPr lang="en-US" sz="1200" b="1" i="0" kern="1200" dirty="0" err="1" smtClean="0">
                <a:solidFill>
                  <a:schemeClr val="tx1"/>
                </a:solidFill>
                <a:effectLst/>
                <a:latin typeface="+mn-lt"/>
                <a:ea typeface="+mn-ea"/>
                <a:cs typeface="+mn-cs"/>
              </a:rPr>
              <a:t>reponsiveness</a:t>
            </a:r>
            <a:r>
              <a:rPr lang="en-US" sz="1200" b="0" i="0" kern="1200" dirty="0" smtClean="0">
                <a:solidFill>
                  <a:schemeClr val="tx1"/>
                </a:solidFill>
                <a:effectLst/>
                <a:latin typeface="+mn-lt"/>
                <a:ea typeface="+mn-ea"/>
                <a:cs typeface="+mn-cs"/>
              </a:rPr>
              <a:t>. No matter how you shrink a table, the associated headers should stay with the cells they reference.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21</a:t>
            </a:fld>
            <a:endParaRPr lang="en-US"/>
          </a:p>
        </p:txBody>
      </p:sp>
    </p:spTree>
    <p:extLst>
      <p:ext uri="{BB962C8B-B14F-4D97-AF65-F5344CB8AC3E}">
        <p14:creationId xmlns:p14="http://schemas.microsoft.com/office/powerpoint/2010/main" val="4206013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To assign headers and associate them with cells:</a:t>
            </a:r>
            <a:endParaRPr lang="en-US" sz="1200" dirty="0" smtClean="0"/>
          </a:p>
          <a:p>
            <a:pPr>
              <a:lnSpc>
                <a:spcPct val="100000"/>
              </a:lnSpc>
              <a:spcBef>
                <a:spcPts val="0"/>
              </a:spcBef>
            </a:pPr>
            <a:r>
              <a:rPr lang="en-US" sz="1200" dirty="0" smtClean="0"/>
              <a:t>1. Right click on the table &gt; Table Properties</a:t>
            </a:r>
          </a:p>
          <a:p>
            <a:pPr>
              <a:lnSpc>
                <a:spcPct val="100000"/>
              </a:lnSpc>
              <a:spcBef>
                <a:spcPts val="0"/>
              </a:spcBef>
            </a:pPr>
            <a:r>
              <a:rPr lang="en-US" sz="1200" dirty="0" smtClean="0"/>
              <a:t>2. Go to the Accessibility Tab &gt; Enter # of headings &gt; Check Associate cells with headers &gt; Click OK</a:t>
            </a:r>
          </a:p>
          <a:p>
            <a:endParaRPr lang="en-US" dirty="0"/>
          </a:p>
        </p:txBody>
      </p:sp>
      <p:sp>
        <p:nvSpPr>
          <p:cNvPr id="4" name="Slide Number Placeholder 3"/>
          <p:cNvSpPr>
            <a:spLocks noGrp="1"/>
          </p:cNvSpPr>
          <p:nvPr>
            <p:ph type="sldNum" sz="quarter" idx="10"/>
          </p:nvPr>
        </p:nvSpPr>
        <p:spPr/>
        <p:txBody>
          <a:bodyPr/>
          <a:lstStyle/>
          <a:p>
            <a:fld id="{AF571F92-E6BA-4493-BD68-263B799FE517}" type="slidenum">
              <a:rPr lang="en-US" smtClean="0"/>
              <a:t>22</a:t>
            </a:fld>
            <a:endParaRPr lang="en-US"/>
          </a:p>
        </p:txBody>
      </p:sp>
    </p:spTree>
    <p:extLst>
      <p:ext uri="{BB962C8B-B14F-4D97-AF65-F5344CB8AC3E}">
        <p14:creationId xmlns:p14="http://schemas.microsoft.com/office/powerpoint/2010/main" val="117691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purpose of a table summary is to </a:t>
            </a:r>
            <a:r>
              <a:rPr lang="en-US" sz="1200" b="0" i="0" u="sng" kern="1200" dirty="0" smtClean="0">
                <a:solidFill>
                  <a:schemeClr val="tx1"/>
                </a:solidFill>
                <a:effectLst/>
                <a:latin typeface="+mn-lt"/>
                <a:ea typeface="+mn-ea"/>
                <a:cs typeface="+mn-cs"/>
              </a:rPr>
              <a:t>tell how </a:t>
            </a:r>
            <a:r>
              <a:rPr lang="en-US" sz="1200" b="0" i="0" u="sng" kern="1200" dirty="0" smtClean="0">
                <a:solidFill>
                  <a:schemeClr val="tx1"/>
                </a:solidFill>
                <a:effectLst/>
                <a:latin typeface="+mn-lt"/>
                <a:ea typeface="+mn-ea"/>
                <a:cs typeface="+mn-cs"/>
              </a:rPr>
              <a:t>data has been organized into a table</a:t>
            </a:r>
            <a:r>
              <a:rPr lang="en-US" sz="1200" b="0" i="0" kern="1200" dirty="0" smtClean="0">
                <a:solidFill>
                  <a:schemeClr val="tx1"/>
                </a:solidFill>
                <a:effectLst/>
                <a:latin typeface="+mn-lt"/>
                <a:ea typeface="+mn-ea"/>
                <a:cs typeface="+mn-cs"/>
              </a:rPr>
              <a:t> or a </a:t>
            </a:r>
            <a:r>
              <a:rPr lang="en-US" sz="1200" b="0" i="0" u="sng" kern="1200" dirty="0" smtClean="0">
                <a:solidFill>
                  <a:schemeClr val="tx1"/>
                </a:solidFill>
                <a:effectLst/>
                <a:latin typeface="+mn-lt"/>
                <a:ea typeface="+mn-ea"/>
                <a:cs typeface="+mn-cs"/>
              </a:rPr>
              <a:t>give a brief </a:t>
            </a:r>
            <a:r>
              <a:rPr lang="en-US" sz="1200" b="0" i="0" u="sng" kern="1200" dirty="0" smtClean="0">
                <a:solidFill>
                  <a:schemeClr val="tx1"/>
                </a:solidFill>
                <a:effectLst/>
                <a:latin typeface="+mn-lt"/>
                <a:ea typeface="+mn-ea"/>
                <a:cs typeface="+mn-cs"/>
              </a:rPr>
              <a:t>explanation of how to navigate the table</a:t>
            </a:r>
            <a:r>
              <a:rPr lang="en-US" sz="1200" b="0" i="0" kern="1200" dirty="0" smtClean="0">
                <a:solidFill>
                  <a:schemeClr val="tx1"/>
                </a:solidFill>
                <a:effectLst/>
                <a:latin typeface="+mn-lt"/>
                <a:ea typeface="+mn-ea"/>
                <a:cs typeface="+mn-cs"/>
              </a:rPr>
              <a:t>. The </a:t>
            </a:r>
            <a:r>
              <a:rPr lang="en-US" dirty="0" smtClean="0"/>
              <a:t>summary</a:t>
            </a:r>
            <a:r>
              <a:rPr lang="en-US" sz="1200" b="0" i="0" kern="1200" dirty="0" smtClean="0">
                <a:solidFill>
                  <a:schemeClr val="tx1"/>
                </a:solidFill>
                <a:effectLst/>
                <a:latin typeface="+mn-lt"/>
                <a:ea typeface="+mn-ea"/>
                <a:cs typeface="+mn-cs"/>
              </a:rPr>
              <a:t> attribute of the </a:t>
            </a:r>
            <a:r>
              <a:rPr lang="en-US" dirty="0" smtClean="0"/>
              <a:t>table</a:t>
            </a:r>
            <a:r>
              <a:rPr lang="en-US" sz="1200" b="0" i="0" kern="1200" dirty="0" smtClean="0">
                <a:solidFill>
                  <a:schemeClr val="tx1"/>
                </a:solidFill>
                <a:effectLst/>
                <a:latin typeface="+mn-lt"/>
                <a:ea typeface="+mn-ea"/>
                <a:cs typeface="+mn-cs"/>
              </a:rPr>
              <a:t> element makes this information available to people who use screen readers; the information is not displayed visually.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23</a:t>
            </a:fld>
            <a:endParaRPr lang="en-US"/>
          </a:p>
        </p:txBody>
      </p:sp>
    </p:spTree>
    <p:extLst>
      <p:ext uri="{BB962C8B-B14F-4D97-AF65-F5344CB8AC3E}">
        <p14:creationId xmlns:p14="http://schemas.microsoft.com/office/powerpoint/2010/main" val="2710566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To add a table summary:</a:t>
            </a:r>
          </a:p>
          <a:p>
            <a:r>
              <a:rPr lang="en-US" sz="1200" b="0" i="0" kern="1200" dirty="0" smtClean="0">
                <a:solidFill>
                  <a:schemeClr val="tx1"/>
                </a:solidFill>
                <a:effectLst/>
                <a:latin typeface="+mn-lt"/>
                <a:ea typeface="+mn-ea"/>
                <a:cs typeface="+mn-cs"/>
              </a:rPr>
              <a:t>Right click on the table &gt; Table Properties</a:t>
            </a:r>
          </a:p>
          <a:p>
            <a:r>
              <a:rPr lang="en-US" sz="1200" b="0" i="0" kern="1200" dirty="0" smtClean="0">
                <a:solidFill>
                  <a:schemeClr val="tx1"/>
                </a:solidFill>
                <a:effectLst/>
                <a:latin typeface="+mn-lt"/>
                <a:ea typeface="+mn-ea"/>
                <a:cs typeface="+mn-cs"/>
              </a:rPr>
              <a:t>Go to the Accessibility Tab &gt; Enter summary &gt; Click OK</a:t>
            </a:r>
          </a:p>
          <a:p>
            <a:endParaRPr lang="en-US" dirty="0"/>
          </a:p>
        </p:txBody>
      </p:sp>
      <p:sp>
        <p:nvSpPr>
          <p:cNvPr id="4" name="Slide Number Placeholder 3"/>
          <p:cNvSpPr>
            <a:spLocks noGrp="1"/>
          </p:cNvSpPr>
          <p:nvPr>
            <p:ph type="sldNum" sz="quarter" idx="10"/>
          </p:nvPr>
        </p:nvSpPr>
        <p:spPr/>
        <p:txBody>
          <a:bodyPr/>
          <a:lstStyle/>
          <a:p>
            <a:fld id="{AF571F92-E6BA-4493-BD68-263B799FE517}" type="slidenum">
              <a:rPr lang="en-US" smtClean="0"/>
              <a:t>24</a:t>
            </a:fld>
            <a:endParaRPr lang="en-US"/>
          </a:p>
        </p:txBody>
      </p:sp>
    </p:spTree>
    <p:extLst>
      <p:ext uri="{BB962C8B-B14F-4D97-AF65-F5344CB8AC3E}">
        <p14:creationId xmlns:p14="http://schemas.microsoft.com/office/powerpoint/2010/main" val="3353396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Unfortunately,</a:t>
            </a:r>
            <a:r>
              <a:rPr lang="en-US" sz="1200" b="0" i="0" kern="1200" baseline="0" dirty="0" smtClean="0">
                <a:solidFill>
                  <a:schemeClr val="tx1"/>
                </a:solidFill>
                <a:effectLst/>
                <a:latin typeface="+mn-lt"/>
                <a:ea typeface="+mn-ea"/>
                <a:cs typeface="+mn-cs"/>
              </a:rPr>
              <a:t> our WYSIWYG </a:t>
            </a:r>
            <a:r>
              <a:rPr lang="en-US" sz="1200" b="0" i="0" kern="1200" baseline="0" dirty="0" err="1" smtClean="0">
                <a:solidFill>
                  <a:schemeClr val="tx1"/>
                </a:solidFill>
                <a:effectLst/>
                <a:latin typeface="+mn-lt"/>
                <a:ea typeface="+mn-ea"/>
                <a:cs typeface="+mn-cs"/>
              </a:rPr>
              <a:t>iFrame</a:t>
            </a:r>
            <a:r>
              <a:rPr lang="en-US" sz="1200" b="0" i="0" kern="1200" baseline="0" dirty="0" smtClean="0">
                <a:solidFill>
                  <a:schemeClr val="tx1"/>
                </a:solidFill>
                <a:effectLst/>
                <a:latin typeface="+mn-lt"/>
                <a:ea typeface="+mn-ea"/>
                <a:cs typeface="+mn-cs"/>
              </a:rPr>
              <a:t> tool is </a:t>
            </a:r>
            <a:r>
              <a:rPr lang="en-US" sz="1200" b="0" i="0" kern="1200" baseline="0" dirty="0" smtClean="0">
                <a:solidFill>
                  <a:schemeClr val="tx1"/>
                </a:solidFill>
                <a:effectLst/>
                <a:latin typeface="+mn-lt"/>
                <a:ea typeface="+mn-ea"/>
                <a:cs typeface="+mn-cs"/>
              </a:rPr>
              <a:t>not </a:t>
            </a:r>
            <a:r>
              <a:rPr lang="en-US" sz="1200" b="0" i="0" kern="1200" baseline="0" dirty="0" smtClean="0">
                <a:solidFill>
                  <a:schemeClr val="tx1"/>
                </a:solidFill>
                <a:effectLst/>
                <a:latin typeface="+mn-lt"/>
                <a:ea typeface="+mn-ea"/>
                <a:cs typeface="+mn-cs"/>
              </a:rPr>
              <a:t>currently accessible—however we do have accessible code that you can access in our help documentation, which you will see here.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25</a:t>
            </a:fld>
            <a:endParaRPr lang="en-US"/>
          </a:p>
        </p:txBody>
      </p:sp>
    </p:spTree>
    <p:extLst>
      <p:ext uri="{BB962C8B-B14F-4D97-AF65-F5344CB8AC3E}">
        <p14:creationId xmlns:p14="http://schemas.microsoft.com/office/powerpoint/2010/main" val="1672056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Unfortunately,</a:t>
            </a:r>
            <a:r>
              <a:rPr lang="en-US" sz="1200" b="0" i="0" kern="1200" baseline="0" dirty="0" smtClean="0">
                <a:solidFill>
                  <a:schemeClr val="tx1"/>
                </a:solidFill>
                <a:effectLst/>
                <a:latin typeface="+mn-lt"/>
                <a:ea typeface="+mn-ea"/>
                <a:cs typeface="+mn-cs"/>
              </a:rPr>
              <a:t> our WYSIWYG </a:t>
            </a:r>
            <a:r>
              <a:rPr lang="en-US" sz="1200" b="0" i="0" kern="1200" baseline="0" dirty="0" err="1" smtClean="0">
                <a:solidFill>
                  <a:schemeClr val="tx1"/>
                </a:solidFill>
                <a:effectLst/>
                <a:latin typeface="+mn-lt"/>
                <a:ea typeface="+mn-ea"/>
                <a:cs typeface="+mn-cs"/>
              </a:rPr>
              <a:t>iFrame</a:t>
            </a:r>
            <a:r>
              <a:rPr lang="en-US" sz="1200" b="0" i="0" kern="1200" baseline="0" dirty="0" smtClean="0">
                <a:solidFill>
                  <a:schemeClr val="tx1"/>
                </a:solidFill>
                <a:effectLst/>
                <a:latin typeface="+mn-lt"/>
                <a:ea typeface="+mn-ea"/>
                <a:cs typeface="+mn-cs"/>
              </a:rPr>
              <a:t> tool is </a:t>
            </a:r>
            <a:r>
              <a:rPr lang="en-US" sz="1200" b="0" i="0" kern="1200" baseline="0" dirty="0" smtClean="0">
                <a:solidFill>
                  <a:schemeClr val="tx1"/>
                </a:solidFill>
                <a:effectLst/>
                <a:latin typeface="+mn-lt"/>
                <a:ea typeface="+mn-ea"/>
                <a:cs typeface="+mn-cs"/>
              </a:rPr>
              <a:t>not </a:t>
            </a:r>
            <a:r>
              <a:rPr lang="en-US" sz="1200" b="0" i="0" kern="1200" baseline="0" dirty="0" smtClean="0">
                <a:solidFill>
                  <a:schemeClr val="tx1"/>
                </a:solidFill>
                <a:effectLst/>
                <a:latin typeface="+mn-lt"/>
                <a:ea typeface="+mn-ea"/>
                <a:cs typeface="+mn-cs"/>
              </a:rPr>
              <a:t>currently accessible—however we do have accessible code that you can access in our help documentation, which you will see </a:t>
            </a:r>
            <a:r>
              <a:rPr lang="en-US" sz="1200" b="0" i="0" kern="1200" baseline="0" err="1" smtClean="0">
                <a:solidFill>
                  <a:schemeClr val="tx1"/>
                </a:solidFill>
                <a:effectLst/>
                <a:latin typeface="+mn-lt"/>
                <a:ea typeface="+mn-ea"/>
                <a:cs typeface="+mn-cs"/>
              </a:rPr>
              <a:t>here</a:t>
            </a:r>
            <a:r>
              <a:rPr lang="en-US" sz="1200" b="0" i="0" kern="1200" baseline="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26</a:t>
            </a:fld>
            <a:endParaRPr lang="en-US"/>
          </a:p>
        </p:txBody>
      </p:sp>
    </p:spTree>
    <p:extLst>
      <p:ext uri="{BB962C8B-B14F-4D97-AF65-F5344CB8AC3E}">
        <p14:creationId xmlns:p14="http://schemas.microsoft.com/office/powerpoint/2010/main" val="1436216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Unfortunately,</a:t>
            </a:r>
            <a:r>
              <a:rPr lang="en-US" sz="1200" b="0" i="0" kern="1200" baseline="0" dirty="0" smtClean="0">
                <a:solidFill>
                  <a:schemeClr val="tx1"/>
                </a:solidFill>
                <a:effectLst/>
                <a:latin typeface="+mn-lt"/>
                <a:ea typeface="+mn-ea"/>
                <a:cs typeface="+mn-cs"/>
              </a:rPr>
              <a:t> our WYSIWYG </a:t>
            </a:r>
            <a:r>
              <a:rPr lang="en-US" sz="1200" b="0" i="0" kern="1200" baseline="0" dirty="0" err="1" smtClean="0">
                <a:solidFill>
                  <a:schemeClr val="tx1"/>
                </a:solidFill>
                <a:effectLst/>
                <a:latin typeface="+mn-lt"/>
                <a:ea typeface="+mn-ea"/>
                <a:cs typeface="+mn-cs"/>
              </a:rPr>
              <a:t>iFrame</a:t>
            </a:r>
            <a:r>
              <a:rPr lang="en-US" sz="1200" b="0" i="0" kern="1200" baseline="0" dirty="0" smtClean="0">
                <a:solidFill>
                  <a:schemeClr val="tx1"/>
                </a:solidFill>
                <a:effectLst/>
                <a:latin typeface="+mn-lt"/>
                <a:ea typeface="+mn-ea"/>
                <a:cs typeface="+mn-cs"/>
              </a:rPr>
              <a:t> tool is </a:t>
            </a:r>
            <a:r>
              <a:rPr lang="en-US" sz="1200" b="0" i="0" kern="1200" baseline="0" dirty="0" smtClean="0">
                <a:solidFill>
                  <a:schemeClr val="tx1"/>
                </a:solidFill>
                <a:effectLst/>
                <a:latin typeface="+mn-lt"/>
                <a:ea typeface="+mn-ea"/>
                <a:cs typeface="+mn-cs"/>
              </a:rPr>
              <a:t>not </a:t>
            </a:r>
            <a:r>
              <a:rPr lang="en-US" sz="1200" b="0" i="0" kern="1200" baseline="0" dirty="0" smtClean="0">
                <a:solidFill>
                  <a:schemeClr val="tx1"/>
                </a:solidFill>
                <a:effectLst/>
                <a:latin typeface="+mn-lt"/>
                <a:ea typeface="+mn-ea"/>
                <a:cs typeface="+mn-cs"/>
              </a:rPr>
              <a:t>currently accessible—however we do have accessible code that you can access in our help documentation, which you will see here.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27</a:t>
            </a:fld>
            <a:endParaRPr lang="en-US"/>
          </a:p>
        </p:txBody>
      </p:sp>
    </p:spTree>
    <p:extLst>
      <p:ext uri="{BB962C8B-B14F-4D97-AF65-F5344CB8AC3E}">
        <p14:creationId xmlns:p14="http://schemas.microsoft.com/office/powerpoint/2010/main" val="3987616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creating a page in a different language, it’s necessary to change the page language in the page settings:</a:t>
            </a:r>
          </a:p>
          <a:p>
            <a:r>
              <a:rPr lang="en-US" sz="1200" b="0" i="0" kern="1200" dirty="0" smtClean="0">
                <a:solidFill>
                  <a:schemeClr val="tx1"/>
                </a:solidFill>
                <a:effectLst/>
                <a:latin typeface="+mn-lt"/>
                <a:ea typeface="+mn-ea"/>
                <a:cs typeface="+mn-cs"/>
              </a:rPr>
              <a:t>1. In the Edit view of the page, go to "SHOW all options" </a:t>
            </a:r>
          </a:p>
          <a:p>
            <a:r>
              <a:rPr lang="en-US" sz="1200" b="0" i="0" kern="1200" dirty="0" smtClean="0">
                <a:solidFill>
                  <a:schemeClr val="tx1"/>
                </a:solidFill>
                <a:effectLst/>
                <a:latin typeface="+mn-lt"/>
                <a:ea typeface="+mn-ea"/>
                <a:cs typeface="+mn-cs"/>
              </a:rPr>
              <a:t>2. Go to the "Tags &amp; Meta Data" tab</a:t>
            </a:r>
          </a:p>
          <a:p>
            <a:r>
              <a:rPr lang="en-US" sz="1200" b="0" i="0" kern="1200" dirty="0" smtClean="0">
                <a:solidFill>
                  <a:schemeClr val="tx1"/>
                </a:solidFill>
                <a:effectLst/>
                <a:latin typeface="+mn-lt"/>
                <a:ea typeface="+mn-ea"/>
                <a:cs typeface="+mn-cs"/>
              </a:rPr>
              <a:t>3. Select the language in which the page content was written</a:t>
            </a:r>
          </a:p>
          <a:p>
            <a:r>
              <a:rPr lang="en-US" sz="1200" b="0" i="0" kern="1200" dirty="0" smtClean="0">
                <a:solidFill>
                  <a:schemeClr val="tx1"/>
                </a:solidFill>
                <a:effectLst/>
                <a:latin typeface="+mn-lt"/>
                <a:ea typeface="+mn-ea"/>
                <a:cs typeface="+mn-cs"/>
              </a:rPr>
              <a:t>4. Save &amp; Publish the page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28</a:t>
            </a:fld>
            <a:endParaRPr lang="en-US"/>
          </a:p>
        </p:txBody>
      </p:sp>
    </p:spTree>
    <p:extLst>
      <p:ext uri="{BB962C8B-B14F-4D97-AF65-F5344CB8AC3E}">
        <p14:creationId xmlns:p14="http://schemas.microsoft.com/office/powerpoint/2010/main" val="60309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Overuse of </a:t>
            </a:r>
            <a:r>
              <a:rPr lang="en-US" b="1" dirty="0" smtClean="0"/>
              <a:t>bold</a:t>
            </a:r>
            <a:r>
              <a:rPr lang="en-US" dirty="0" smtClean="0"/>
              <a:t>, </a:t>
            </a:r>
            <a:r>
              <a:rPr lang="en-US" i="1" dirty="0" smtClean="0"/>
              <a:t>italics</a:t>
            </a:r>
            <a:r>
              <a:rPr lang="en-US" dirty="0" smtClean="0"/>
              <a:t>, and </a:t>
            </a:r>
            <a:r>
              <a:rPr lang="en-US" u="sng" dirty="0" smtClean="0"/>
              <a:t>underline</a:t>
            </a:r>
            <a:r>
              <a:rPr lang="en-US" dirty="0" smtClean="0"/>
              <a:t> formatting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these formatting tools are often used in lieu of headings, they are usually unnecessary. Also, if users are not careful about pasting in plain text into the CMS, then it will bring over tags that compromise the accessibility of the page. If you must use one of them, then apply it using the CMS toolbar.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571F92-E6BA-4493-BD68-263B799FE517}" type="slidenum">
              <a:rPr lang="en-US" smtClean="0"/>
              <a:t>4</a:t>
            </a:fld>
            <a:endParaRPr lang="en-US"/>
          </a:p>
        </p:txBody>
      </p:sp>
    </p:spTree>
    <p:extLst>
      <p:ext uri="{BB962C8B-B14F-4D97-AF65-F5344CB8AC3E}">
        <p14:creationId xmlns:p14="http://schemas.microsoft.com/office/powerpoint/2010/main" val="370425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Every page has </a:t>
            </a:r>
            <a:r>
              <a:rPr lang="en-US" sz="1200" u="sng" kern="1200" dirty="0" smtClean="0">
                <a:solidFill>
                  <a:schemeClr val="tx1"/>
                </a:solidFill>
                <a:effectLst/>
                <a:latin typeface="+mn-lt"/>
                <a:ea typeface="+mn-ea"/>
                <a:cs typeface="+mn-cs"/>
              </a:rPr>
              <a:t>Heading 1</a:t>
            </a:r>
            <a:r>
              <a:rPr lang="en-US" sz="1200" kern="1200" dirty="0" smtClean="0">
                <a:solidFill>
                  <a:schemeClr val="tx1"/>
                </a:solidFill>
                <a:effectLst/>
                <a:latin typeface="+mn-lt"/>
                <a:ea typeface="+mn-ea"/>
                <a:cs typeface="+mn-cs"/>
              </a:rPr>
              <a:t> already defined by default in the page title when you create the page.</a:t>
            </a:r>
            <a:r>
              <a:rPr lang="en-US" sz="1200" kern="1200" baseline="0" dirty="0" smtClean="0">
                <a:solidFill>
                  <a:schemeClr val="tx1"/>
                </a:solidFill>
                <a:effectLst/>
                <a:latin typeface="+mn-lt"/>
                <a:ea typeface="+mn-ea"/>
                <a:cs typeface="+mn-cs"/>
              </a:rPr>
              <a:t> You cannot have more than one &lt;h1&gt; on the page. </a:t>
            </a:r>
          </a:p>
          <a:p>
            <a:pPr lvl="0"/>
            <a:r>
              <a:rPr lang="en-US" sz="1200" kern="1200" baseline="0" dirty="0" smtClean="0">
                <a:solidFill>
                  <a:schemeClr val="tx1"/>
                </a:solidFill>
                <a:effectLst/>
                <a:latin typeface="+mn-lt"/>
                <a:ea typeface="+mn-ea"/>
                <a:cs typeface="+mn-cs"/>
              </a:rPr>
              <a:t>&lt;h2&gt; can be either the page subtitle if you choose to define it when creating the page, OR it will be the very first heading you use when you edit the content area. Regardless of which one it is, &lt;h2&gt; alway</a:t>
            </a:r>
            <a:r>
              <a:rPr lang="en-US" sz="1200" kern="1200" dirty="0" smtClean="0">
                <a:solidFill>
                  <a:schemeClr val="tx1"/>
                </a:solidFill>
                <a:effectLst/>
                <a:latin typeface="+mn-lt"/>
                <a:ea typeface="+mn-ea"/>
                <a:cs typeface="+mn-cs"/>
              </a:rPr>
              <a:t>s has to</a:t>
            </a:r>
            <a:r>
              <a:rPr lang="en-US" sz="1200" kern="1200" baseline="0" dirty="0" smtClean="0">
                <a:solidFill>
                  <a:schemeClr val="tx1"/>
                </a:solidFill>
                <a:effectLst/>
                <a:latin typeface="+mn-lt"/>
                <a:ea typeface="+mn-ea"/>
                <a:cs typeface="+mn-cs"/>
              </a:rPr>
              <a:t> be the first heading you use on a page, because it is directly under &lt;h1&gt;.</a:t>
            </a:r>
            <a:r>
              <a:rPr lang="en-US" sz="1200" kern="1200" dirty="0" smtClean="0">
                <a:solidFill>
                  <a:schemeClr val="tx1"/>
                </a:solidFill>
                <a:effectLst/>
                <a:latin typeface="+mn-lt"/>
                <a:ea typeface="+mn-ea"/>
                <a:cs typeface="+mn-cs"/>
              </a:rPr>
              <a:t> If using subheadings, they must be sequential: </a:t>
            </a:r>
            <a:r>
              <a:rPr lang="en-US" sz="1200" u="sng" kern="1200" dirty="0" smtClean="0">
                <a:solidFill>
                  <a:schemeClr val="tx1"/>
                </a:solidFill>
                <a:effectLst/>
                <a:latin typeface="+mn-lt"/>
                <a:ea typeface="+mn-ea"/>
                <a:cs typeface="+mn-cs"/>
              </a:rPr>
              <a:t>Heading 3</a:t>
            </a:r>
            <a:r>
              <a:rPr lang="en-US" sz="1200" kern="1200" dirty="0" smtClean="0">
                <a:solidFill>
                  <a:schemeClr val="tx1"/>
                </a:solidFill>
                <a:effectLst/>
                <a:latin typeface="+mn-lt"/>
                <a:ea typeface="+mn-ea"/>
                <a:cs typeface="+mn-cs"/>
              </a:rPr>
              <a:t> followed by </a:t>
            </a:r>
            <a:r>
              <a:rPr lang="en-US" sz="1200" u="sng" kern="1200" dirty="0" smtClean="0">
                <a:solidFill>
                  <a:schemeClr val="tx1"/>
                </a:solidFill>
                <a:effectLst/>
                <a:latin typeface="+mn-lt"/>
                <a:ea typeface="+mn-ea"/>
                <a:cs typeface="+mn-cs"/>
              </a:rPr>
              <a:t>Heading 4</a:t>
            </a:r>
            <a:r>
              <a:rPr lang="en-US" sz="1200" kern="1200" dirty="0" smtClean="0">
                <a:solidFill>
                  <a:schemeClr val="tx1"/>
                </a:solidFill>
                <a:effectLst/>
                <a:latin typeface="+mn-lt"/>
                <a:ea typeface="+mn-ea"/>
                <a:cs typeface="+mn-cs"/>
              </a:rPr>
              <a:t>, followed by </a:t>
            </a:r>
            <a:r>
              <a:rPr lang="en-US" sz="1200" u="sng" kern="1200" dirty="0" smtClean="0">
                <a:solidFill>
                  <a:schemeClr val="tx1"/>
                </a:solidFill>
                <a:effectLst/>
                <a:latin typeface="+mn-lt"/>
                <a:ea typeface="+mn-ea"/>
                <a:cs typeface="+mn-cs"/>
              </a:rPr>
              <a:t>Heading 5</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Improper nesting</a:t>
            </a:r>
            <a:r>
              <a:rPr lang="en-US" sz="1200" kern="1200" baseline="0" dirty="0" smtClean="0">
                <a:solidFill>
                  <a:schemeClr val="tx1"/>
                </a:solidFill>
                <a:effectLst/>
                <a:latin typeface="+mn-lt"/>
                <a:ea typeface="+mn-ea"/>
                <a:cs typeface="+mn-cs"/>
              </a:rPr>
              <a:t> often happens when headings are used for formatting vs. segmenting page sections. U</a:t>
            </a:r>
            <a:r>
              <a:rPr lang="en-US" sz="1200" kern="1200" dirty="0" smtClean="0">
                <a:solidFill>
                  <a:schemeClr val="tx1"/>
                </a:solidFill>
                <a:effectLst/>
                <a:latin typeface="+mn-lt"/>
                <a:ea typeface="+mn-ea"/>
                <a:cs typeface="+mn-cs"/>
              </a:rPr>
              <a:t>nless it is defined by another header, all content falling after a header is defined underneath it.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5</a:t>
            </a:fld>
            <a:endParaRPr lang="en-US"/>
          </a:p>
        </p:txBody>
      </p:sp>
    </p:spTree>
    <p:extLst>
      <p:ext uri="{BB962C8B-B14F-4D97-AF65-F5344CB8AC3E}">
        <p14:creationId xmlns:p14="http://schemas.microsoft.com/office/powerpoint/2010/main" val="257057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Every page has </a:t>
            </a:r>
            <a:r>
              <a:rPr lang="en-US" sz="1200" u="sng" kern="1200" dirty="0" smtClean="0">
                <a:solidFill>
                  <a:schemeClr val="tx1"/>
                </a:solidFill>
                <a:effectLst/>
                <a:latin typeface="+mn-lt"/>
                <a:ea typeface="+mn-ea"/>
                <a:cs typeface="+mn-cs"/>
              </a:rPr>
              <a:t>Heading 1</a:t>
            </a:r>
            <a:r>
              <a:rPr lang="en-US" sz="1200" kern="1200" dirty="0" smtClean="0">
                <a:solidFill>
                  <a:schemeClr val="tx1"/>
                </a:solidFill>
                <a:effectLst/>
                <a:latin typeface="+mn-lt"/>
                <a:ea typeface="+mn-ea"/>
                <a:cs typeface="+mn-cs"/>
              </a:rPr>
              <a:t> already defined by default in the page title when you create the page.</a:t>
            </a:r>
            <a:r>
              <a:rPr lang="en-US" sz="1200" kern="1200" baseline="0" dirty="0" smtClean="0">
                <a:solidFill>
                  <a:schemeClr val="tx1"/>
                </a:solidFill>
                <a:effectLst/>
                <a:latin typeface="+mn-lt"/>
                <a:ea typeface="+mn-ea"/>
                <a:cs typeface="+mn-cs"/>
              </a:rPr>
              <a:t> You cannot have more than one &lt;h1&gt; on the page. </a:t>
            </a:r>
          </a:p>
          <a:p>
            <a:pPr lvl="0"/>
            <a:r>
              <a:rPr lang="en-US" sz="1200" kern="1200" baseline="0" dirty="0" smtClean="0">
                <a:solidFill>
                  <a:schemeClr val="tx1"/>
                </a:solidFill>
                <a:effectLst/>
                <a:latin typeface="+mn-lt"/>
                <a:ea typeface="+mn-ea"/>
                <a:cs typeface="+mn-cs"/>
              </a:rPr>
              <a:t>&lt;h2&gt; can be either the page subtitle if you choose to define it when creating the page, OR it will be the very first heading you use when you edit the content area. Regardless of which one it is, &lt;h2&gt; alway</a:t>
            </a:r>
            <a:r>
              <a:rPr lang="en-US" sz="1200" kern="1200" dirty="0" smtClean="0">
                <a:solidFill>
                  <a:schemeClr val="tx1"/>
                </a:solidFill>
                <a:effectLst/>
                <a:latin typeface="+mn-lt"/>
                <a:ea typeface="+mn-ea"/>
                <a:cs typeface="+mn-cs"/>
              </a:rPr>
              <a:t>s has to</a:t>
            </a:r>
            <a:r>
              <a:rPr lang="en-US" sz="1200" kern="1200" baseline="0" dirty="0" smtClean="0">
                <a:solidFill>
                  <a:schemeClr val="tx1"/>
                </a:solidFill>
                <a:effectLst/>
                <a:latin typeface="+mn-lt"/>
                <a:ea typeface="+mn-ea"/>
                <a:cs typeface="+mn-cs"/>
              </a:rPr>
              <a:t> be the first heading you use on a page, because it is directly under &lt;h1&gt;.</a:t>
            </a:r>
            <a:r>
              <a:rPr lang="en-US" sz="1200" kern="1200" dirty="0" smtClean="0">
                <a:solidFill>
                  <a:schemeClr val="tx1"/>
                </a:solidFill>
                <a:effectLst/>
                <a:latin typeface="+mn-lt"/>
                <a:ea typeface="+mn-ea"/>
                <a:cs typeface="+mn-cs"/>
              </a:rPr>
              <a:t> If using subheadings, they must be sequential: </a:t>
            </a:r>
            <a:r>
              <a:rPr lang="en-US" sz="1200" u="sng" kern="1200" dirty="0" smtClean="0">
                <a:solidFill>
                  <a:schemeClr val="tx1"/>
                </a:solidFill>
                <a:effectLst/>
                <a:latin typeface="+mn-lt"/>
                <a:ea typeface="+mn-ea"/>
                <a:cs typeface="+mn-cs"/>
              </a:rPr>
              <a:t>Heading 3</a:t>
            </a:r>
            <a:r>
              <a:rPr lang="en-US" sz="1200" kern="1200" dirty="0" smtClean="0">
                <a:solidFill>
                  <a:schemeClr val="tx1"/>
                </a:solidFill>
                <a:effectLst/>
                <a:latin typeface="+mn-lt"/>
                <a:ea typeface="+mn-ea"/>
                <a:cs typeface="+mn-cs"/>
              </a:rPr>
              <a:t> followed by </a:t>
            </a:r>
            <a:r>
              <a:rPr lang="en-US" sz="1200" u="sng" kern="1200" dirty="0" smtClean="0">
                <a:solidFill>
                  <a:schemeClr val="tx1"/>
                </a:solidFill>
                <a:effectLst/>
                <a:latin typeface="+mn-lt"/>
                <a:ea typeface="+mn-ea"/>
                <a:cs typeface="+mn-cs"/>
              </a:rPr>
              <a:t>Heading 4</a:t>
            </a:r>
            <a:r>
              <a:rPr lang="en-US" sz="1200" kern="1200" dirty="0" smtClean="0">
                <a:solidFill>
                  <a:schemeClr val="tx1"/>
                </a:solidFill>
                <a:effectLst/>
                <a:latin typeface="+mn-lt"/>
                <a:ea typeface="+mn-ea"/>
                <a:cs typeface="+mn-cs"/>
              </a:rPr>
              <a:t>, followed by </a:t>
            </a:r>
            <a:r>
              <a:rPr lang="en-US" sz="1200" u="sng" kern="1200" dirty="0" smtClean="0">
                <a:solidFill>
                  <a:schemeClr val="tx1"/>
                </a:solidFill>
                <a:effectLst/>
                <a:latin typeface="+mn-lt"/>
                <a:ea typeface="+mn-ea"/>
                <a:cs typeface="+mn-cs"/>
              </a:rPr>
              <a:t>Heading 5</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Improper nesting</a:t>
            </a:r>
            <a:r>
              <a:rPr lang="en-US" sz="1200" kern="1200" baseline="0" dirty="0" smtClean="0">
                <a:solidFill>
                  <a:schemeClr val="tx1"/>
                </a:solidFill>
                <a:effectLst/>
                <a:latin typeface="+mn-lt"/>
                <a:ea typeface="+mn-ea"/>
                <a:cs typeface="+mn-cs"/>
              </a:rPr>
              <a:t> often happens when headings are used for formatting vs. segmenting page sections. U</a:t>
            </a:r>
            <a:r>
              <a:rPr lang="en-US" sz="1200" kern="1200" dirty="0" smtClean="0">
                <a:solidFill>
                  <a:schemeClr val="tx1"/>
                </a:solidFill>
                <a:effectLst/>
                <a:latin typeface="+mn-lt"/>
                <a:ea typeface="+mn-ea"/>
                <a:cs typeface="+mn-cs"/>
              </a:rPr>
              <a:t>nless it is defined by another header, all content falling after a header is defined underneath it.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6</a:t>
            </a:fld>
            <a:endParaRPr lang="en-US"/>
          </a:p>
        </p:txBody>
      </p:sp>
    </p:spTree>
    <p:extLst>
      <p:ext uri="{BB962C8B-B14F-4D97-AF65-F5344CB8AC3E}">
        <p14:creationId xmlns:p14="http://schemas.microsoft.com/office/powerpoint/2010/main" val="2711902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Every page has </a:t>
            </a:r>
            <a:r>
              <a:rPr lang="en-US" sz="1200" u="sng" kern="1200" dirty="0" smtClean="0">
                <a:solidFill>
                  <a:schemeClr val="tx1"/>
                </a:solidFill>
                <a:effectLst/>
                <a:latin typeface="+mn-lt"/>
                <a:ea typeface="+mn-ea"/>
                <a:cs typeface="+mn-cs"/>
              </a:rPr>
              <a:t>Heading 1</a:t>
            </a:r>
            <a:r>
              <a:rPr lang="en-US" sz="1200" kern="1200" dirty="0" smtClean="0">
                <a:solidFill>
                  <a:schemeClr val="tx1"/>
                </a:solidFill>
                <a:effectLst/>
                <a:latin typeface="+mn-lt"/>
                <a:ea typeface="+mn-ea"/>
                <a:cs typeface="+mn-cs"/>
              </a:rPr>
              <a:t> already defined by default in the page title when you create the page.</a:t>
            </a:r>
            <a:r>
              <a:rPr lang="en-US" sz="1200" kern="1200" baseline="0" dirty="0" smtClean="0">
                <a:solidFill>
                  <a:schemeClr val="tx1"/>
                </a:solidFill>
                <a:effectLst/>
                <a:latin typeface="+mn-lt"/>
                <a:ea typeface="+mn-ea"/>
                <a:cs typeface="+mn-cs"/>
              </a:rPr>
              <a:t> You cannot have more than one &lt;h1&gt; on the page. </a:t>
            </a:r>
          </a:p>
          <a:p>
            <a:pPr lvl="0"/>
            <a:r>
              <a:rPr lang="en-US" sz="1200" kern="1200" baseline="0" dirty="0" smtClean="0">
                <a:solidFill>
                  <a:schemeClr val="tx1"/>
                </a:solidFill>
                <a:effectLst/>
                <a:latin typeface="+mn-lt"/>
                <a:ea typeface="+mn-ea"/>
                <a:cs typeface="+mn-cs"/>
              </a:rPr>
              <a:t>&lt;h2&gt; can be either the page subtitle if you choose to define it when creating the page, OR it will be the very first heading you use when you edit the content area. Regardless of which one it is, &lt;h2&gt; alway</a:t>
            </a:r>
            <a:r>
              <a:rPr lang="en-US" sz="1200" kern="1200" dirty="0" smtClean="0">
                <a:solidFill>
                  <a:schemeClr val="tx1"/>
                </a:solidFill>
                <a:effectLst/>
                <a:latin typeface="+mn-lt"/>
                <a:ea typeface="+mn-ea"/>
                <a:cs typeface="+mn-cs"/>
              </a:rPr>
              <a:t>s has to</a:t>
            </a:r>
            <a:r>
              <a:rPr lang="en-US" sz="1200" kern="1200" baseline="0" dirty="0" smtClean="0">
                <a:solidFill>
                  <a:schemeClr val="tx1"/>
                </a:solidFill>
                <a:effectLst/>
                <a:latin typeface="+mn-lt"/>
                <a:ea typeface="+mn-ea"/>
                <a:cs typeface="+mn-cs"/>
              </a:rPr>
              <a:t> be the first heading you use on a page, because it is directly under &lt;h1&gt;.</a:t>
            </a:r>
            <a:r>
              <a:rPr lang="en-US" sz="1200" kern="1200" dirty="0" smtClean="0">
                <a:solidFill>
                  <a:schemeClr val="tx1"/>
                </a:solidFill>
                <a:effectLst/>
                <a:latin typeface="+mn-lt"/>
                <a:ea typeface="+mn-ea"/>
                <a:cs typeface="+mn-cs"/>
              </a:rPr>
              <a:t> If using subheadings, they must be sequential: </a:t>
            </a:r>
            <a:r>
              <a:rPr lang="en-US" sz="1200" u="sng" kern="1200" dirty="0" smtClean="0">
                <a:solidFill>
                  <a:schemeClr val="tx1"/>
                </a:solidFill>
                <a:effectLst/>
                <a:latin typeface="+mn-lt"/>
                <a:ea typeface="+mn-ea"/>
                <a:cs typeface="+mn-cs"/>
              </a:rPr>
              <a:t>Heading 3</a:t>
            </a:r>
            <a:r>
              <a:rPr lang="en-US" sz="1200" kern="1200" dirty="0" smtClean="0">
                <a:solidFill>
                  <a:schemeClr val="tx1"/>
                </a:solidFill>
                <a:effectLst/>
                <a:latin typeface="+mn-lt"/>
                <a:ea typeface="+mn-ea"/>
                <a:cs typeface="+mn-cs"/>
              </a:rPr>
              <a:t> followed by </a:t>
            </a:r>
            <a:r>
              <a:rPr lang="en-US" sz="1200" u="sng" kern="1200" dirty="0" smtClean="0">
                <a:solidFill>
                  <a:schemeClr val="tx1"/>
                </a:solidFill>
                <a:effectLst/>
                <a:latin typeface="+mn-lt"/>
                <a:ea typeface="+mn-ea"/>
                <a:cs typeface="+mn-cs"/>
              </a:rPr>
              <a:t>Heading 4</a:t>
            </a:r>
            <a:r>
              <a:rPr lang="en-US" sz="1200" kern="1200" dirty="0" smtClean="0">
                <a:solidFill>
                  <a:schemeClr val="tx1"/>
                </a:solidFill>
                <a:effectLst/>
                <a:latin typeface="+mn-lt"/>
                <a:ea typeface="+mn-ea"/>
                <a:cs typeface="+mn-cs"/>
              </a:rPr>
              <a:t>, followed by </a:t>
            </a:r>
            <a:r>
              <a:rPr lang="en-US" sz="1200" u="sng" kern="1200" dirty="0" smtClean="0">
                <a:solidFill>
                  <a:schemeClr val="tx1"/>
                </a:solidFill>
                <a:effectLst/>
                <a:latin typeface="+mn-lt"/>
                <a:ea typeface="+mn-ea"/>
                <a:cs typeface="+mn-cs"/>
              </a:rPr>
              <a:t>Heading 5</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Improper nesting</a:t>
            </a:r>
            <a:r>
              <a:rPr lang="en-US" sz="1200" kern="1200" baseline="0" dirty="0" smtClean="0">
                <a:solidFill>
                  <a:schemeClr val="tx1"/>
                </a:solidFill>
                <a:effectLst/>
                <a:latin typeface="+mn-lt"/>
                <a:ea typeface="+mn-ea"/>
                <a:cs typeface="+mn-cs"/>
              </a:rPr>
              <a:t> often happens when headings are used for formatting vs. segmenting page sections. U</a:t>
            </a:r>
            <a:r>
              <a:rPr lang="en-US" sz="1200" kern="1200" dirty="0" smtClean="0">
                <a:solidFill>
                  <a:schemeClr val="tx1"/>
                </a:solidFill>
                <a:effectLst/>
                <a:latin typeface="+mn-lt"/>
                <a:ea typeface="+mn-ea"/>
                <a:cs typeface="+mn-cs"/>
              </a:rPr>
              <a:t>nless it is defined by another header, all content falling after a header is defined underneath it.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7</a:t>
            </a:fld>
            <a:endParaRPr lang="en-US"/>
          </a:p>
        </p:txBody>
      </p:sp>
    </p:spTree>
    <p:extLst>
      <p:ext uri="{BB962C8B-B14F-4D97-AF65-F5344CB8AC3E}">
        <p14:creationId xmlns:p14="http://schemas.microsoft.com/office/powerpoint/2010/main" val="380702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Links should always be descriptive. Users need to be able to figure out the link destination and its meaning without having to read all of the text around it. They should always be descriptive and include relevant information. This is so that users have the option to scan all of the links on a page before diving into the content. Another option we have</a:t>
            </a:r>
            <a:r>
              <a:rPr lang="en-US" sz="1200" kern="1200" baseline="0" dirty="0" smtClean="0">
                <a:solidFill>
                  <a:schemeClr val="tx1"/>
                </a:solidFill>
                <a:effectLst/>
                <a:latin typeface="+mn-lt"/>
                <a:ea typeface="+mn-ea"/>
                <a:cs typeface="+mn-cs"/>
              </a:rPr>
              <a:t> is to add attributes to the links in order to ensure they are accessible. We will go into this deeper in the next couple of slides.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8</a:t>
            </a:fld>
            <a:endParaRPr lang="en-US"/>
          </a:p>
        </p:txBody>
      </p:sp>
    </p:spTree>
    <p:extLst>
      <p:ext uri="{BB962C8B-B14F-4D97-AF65-F5344CB8AC3E}">
        <p14:creationId xmlns:p14="http://schemas.microsoft.com/office/powerpoint/2010/main" val="2880531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a:t>
            </a:r>
            <a:r>
              <a:rPr lang="en-US" sz="1200" kern="1200" baseline="0" dirty="0" smtClean="0">
                <a:solidFill>
                  <a:schemeClr val="tx1"/>
                </a:solidFill>
                <a:effectLst/>
                <a:latin typeface="+mn-lt"/>
                <a:ea typeface="+mn-ea"/>
                <a:cs typeface="+mn-cs"/>
              </a:rPr>
              <a:t> links start with writing good content. Provide context for every link, so that when a </a:t>
            </a:r>
            <a:r>
              <a:rPr lang="en-US" sz="1200" kern="1200" baseline="0" dirty="0" err="1" smtClean="0">
                <a:solidFill>
                  <a:schemeClr val="tx1"/>
                </a:solidFill>
                <a:effectLst/>
                <a:latin typeface="+mn-lt"/>
                <a:ea typeface="+mn-ea"/>
                <a:cs typeface="+mn-cs"/>
              </a:rPr>
              <a:t>screenreader</a:t>
            </a:r>
            <a:r>
              <a:rPr lang="en-US" sz="1200" kern="1200" baseline="0" dirty="0" smtClean="0">
                <a:solidFill>
                  <a:schemeClr val="tx1"/>
                </a:solidFill>
                <a:effectLst/>
                <a:latin typeface="+mn-lt"/>
                <a:ea typeface="+mn-ea"/>
                <a:cs typeface="+mn-cs"/>
              </a:rPr>
              <a:t> scans all of the links on a page, the user knows what the link is for.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9</a:t>
            </a:fld>
            <a:endParaRPr lang="en-US"/>
          </a:p>
        </p:txBody>
      </p:sp>
    </p:spTree>
    <p:extLst>
      <p:ext uri="{BB962C8B-B14F-4D97-AF65-F5344CB8AC3E}">
        <p14:creationId xmlns:p14="http://schemas.microsoft.com/office/powerpoint/2010/main" val="16495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title is used to provide additional text to describe a link,</a:t>
            </a:r>
            <a:r>
              <a:rPr lang="en-US" sz="1200" kern="1200" baseline="0" dirty="0" smtClean="0">
                <a:solidFill>
                  <a:schemeClr val="tx1"/>
                </a:solidFill>
                <a:effectLst/>
                <a:latin typeface="+mn-lt"/>
                <a:ea typeface="+mn-ea"/>
                <a:cs typeface="+mn-cs"/>
              </a:rPr>
              <a:t> and helps to clarify or further describe the purpose of the link. However, keep in mind that if </a:t>
            </a:r>
            <a:r>
              <a:rPr lang="en-US" dirty="0" smtClean="0"/>
              <a:t>title</a:t>
            </a:r>
            <a:r>
              <a:rPr lang="en-US" sz="1200" b="0" i="0" kern="1200" dirty="0" smtClean="0">
                <a:solidFill>
                  <a:schemeClr val="tx1"/>
                </a:solidFill>
                <a:effectLst/>
                <a:latin typeface="+mn-lt"/>
                <a:ea typeface="+mn-ea"/>
                <a:cs typeface="+mn-cs"/>
              </a:rPr>
              <a:t> attribute is something the user should know before following the link, such as a warning, then it should be provided in the link text rather than in the </a:t>
            </a:r>
            <a:r>
              <a:rPr lang="en-US" dirty="0" smtClean="0"/>
              <a:t>title</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attribute.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a:t>
            </a:r>
            <a:r>
              <a:rPr lang="en-US" sz="1200" b="0" i="0" kern="1200" baseline="0" dirty="0" smtClean="0">
                <a:solidFill>
                  <a:schemeClr val="tx1"/>
                </a:solidFill>
                <a:effectLst/>
                <a:latin typeface="+mn-lt"/>
                <a:ea typeface="+mn-ea"/>
                <a:cs typeface="+mn-cs"/>
              </a:rPr>
              <a:t> add a title to a link:</a:t>
            </a:r>
          </a:p>
          <a:p>
            <a:r>
              <a:rPr lang="en-US" sz="1200" b="0" i="0" kern="1200" dirty="0" smtClean="0">
                <a:solidFill>
                  <a:schemeClr val="tx1"/>
                </a:solidFill>
                <a:effectLst/>
                <a:latin typeface="+mn-lt"/>
                <a:ea typeface="+mn-ea"/>
                <a:cs typeface="+mn-cs"/>
              </a:rPr>
              <a:t>Click on the image &gt; In the tool bar below enter the title &gt; Press Enter</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10</a:t>
            </a:fld>
            <a:endParaRPr lang="en-US"/>
          </a:p>
        </p:txBody>
      </p:sp>
    </p:spTree>
    <p:extLst>
      <p:ext uri="{BB962C8B-B14F-4D97-AF65-F5344CB8AC3E}">
        <p14:creationId xmlns:p14="http://schemas.microsoft.com/office/powerpoint/2010/main" val="168856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061FA-33FD-4249-B30F-C2ED18869E28}"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47DF-9A79-4ED8-BE02-F9F0FB8E25E9}" type="slidenum">
              <a:rPr lang="en-US" smtClean="0"/>
              <a:t>‹#›</a:t>
            </a:fld>
            <a:endParaRPr lang="en-US"/>
          </a:p>
        </p:txBody>
      </p:sp>
    </p:spTree>
    <p:extLst>
      <p:ext uri="{BB962C8B-B14F-4D97-AF65-F5344CB8AC3E}">
        <p14:creationId xmlns:p14="http://schemas.microsoft.com/office/powerpoint/2010/main" val="379642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061FA-33FD-4249-B30F-C2ED18869E28}"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47DF-9A79-4ED8-BE02-F9F0FB8E25E9}" type="slidenum">
              <a:rPr lang="en-US" smtClean="0"/>
              <a:t>‹#›</a:t>
            </a:fld>
            <a:endParaRPr lang="en-US"/>
          </a:p>
        </p:txBody>
      </p:sp>
    </p:spTree>
    <p:extLst>
      <p:ext uri="{BB962C8B-B14F-4D97-AF65-F5344CB8AC3E}">
        <p14:creationId xmlns:p14="http://schemas.microsoft.com/office/powerpoint/2010/main" val="1859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061FA-33FD-4249-B30F-C2ED18869E28}"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47DF-9A79-4ED8-BE02-F9F0FB8E25E9}" type="slidenum">
              <a:rPr lang="en-US" smtClean="0"/>
              <a:t>‹#›</a:t>
            </a:fld>
            <a:endParaRPr lang="en-US"/>
          </a:p>
        </p:txBody>
      </p:sp>
    </p:spTree>
    <p:extLst>
      <p:ext uri="{BB962C8B-B14F-4D97-AF65-F5344CB8AC3E}">
        <p14:creationId xmlns:p14="http://schemas.microsoft.com/office/powerpoint/2010/main" val="345518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061FA-33FD-4249-B30F-C2ED18869E28}"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47DF-9A79-4ED8-BE02-F9F0FB8E25E9}" type="slidenum">
              <a:rPr lang="en-US" smtClean="0"/>
              <a:t>‹#›</a:t>
            </a:fld>
            <a:endParaRPr lang="en-US"/>
          </a:p>
        </p:txBody>
      </p:sp>
    </p:spTree>
    <p:extLst>
      <p:ext uri="{BB962C8B-B14F-4D97-AF65-F5344CB8AC3E}">
        <p14:creationId xmlns:p14="http://schemas.microsoft.com/office/powerpoint/2010/main" val="407398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061FA-33FD-4249-B30F-C2ED18869E28}"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47DF-9A79-4ED8-BE02-F9F0FB8E25E9}" type="slidenum">
              <a:rPr lang="en-US" smtClean="0"/>
              <a:t>‹#›</a:t>
            </a:fld>
            <a:endParaRPr lang="en-US"/>
          </a:p>
        </p:txBody>
      </p:sp>
    </p:spTree>
    <p:extLst>
      <p:ext uri="{BB962C8B-B14F-4D97-AF65-F5344CB8AC3E}">
        <p14:creationId xmlns:p14="http://schemas.microsoft.com/office/powerpoint/2010/main" val="86192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061FA-33FD-4249-B30F-C2ED18869E28}"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47DF-9A79-4ED8-BE02-F9F0FB8E25E9}" type="slidenum">
              <a:rPr lang="en-US" smtClean="0"/>
              <a:t>‹#›</a:t>
            </a:fld>
            <a:endParaRPr lang="en-US"/>
          </a:p>
        </p:txBody>
      </p:sp>
    </p:spTree>
    <p:extLst>
      <p:ext uri="{BB962C8B-B14F-4D97-AF65-F5344CB8AC3E}">
        <p14:creationId xmlns:p14="http://schemas.microsoft.com/office/powerpoint/2010/main" val="422107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061FA-33FD-4249-B30F-C2ED18869E28}"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C47DF-9A79-4ED8-BE02-F9F0FB8E25E9}" type="slidenum">
              <a:rPr lang="en-US" smtClean="0"/>
              <a:t>‹#›</a:t>
            </a:fld>
            <a:endParaRPr lang="en-US"/>
          </a:p>
        </p:txBody>
      </p:sp>
    </p:spTree>
    <p:extLst>
      <p:ext uri="{BB962C8B-B14F-4D97-AF65-F5344CB8AC3E}">
        <p14:creationId xmlns:p14="http://schemas.microsoft.com/office/powerpoint/2010/main" val="359772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061FA-33FD-4249-B30F-C2ED18869E28}"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47DF-9A79-4ED8-BE02-F9F0FB8E25E9}" type="slidenum">
              <a:rPr lang="en-US" smtClean="0"/>
              <a:t>‹#›</a:t>
            </a:fld>
            <a:endParaRPr lang="en-US"/>
          </a:p>
        </p:txBody>
      </p:sp>
    </p:spTree>
    <p:extLst>
      <p:ext uri="{BB962C8B-B14F-4D97-AF65-F5344CB8AC3E}">
        <p14:creationId xmlns:p14="http://schemas.microsoft.com/office/powerpoint/2010/main" val="371833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061FA-33FD-4249-B30F-C2ED18869E28}"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C47DF-9A79-4ED8-BE02-F9F0FB8E25E9}" type="slidenum">
              <a:rPr lang="en-US" smtClean="0"/>
              <a:t>‹#›</a:t>
            </a:fld>
            <a:endParaRPr lang="en-US"/>
          </a:p>
        </p:txBody>
      </p:sp>
    </p:spTree>
    <p:extLst>
      <p:ext uri="{BB962C8B-B14F-4D97-AF65-F5344CB8AC3E}">
        <p14:creationId xmlns:p14="http://schemas.microsoft.com/office/powerpoint/2010/main" val="28003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061FA-33FD-4249-B30F-C2ED18869E28}"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47DF-9A79-4ED8-BE02-F9F0FB8E25E9}" type="slidenum">
              <a:rPr lang="en-US" smtClean="0"/>
              <a:t>‹#›</a:t>
            </a:fld>
            <a:endParaRPr lang="en-US"/>
          </a:p>
        </p:txBody>
      </p:sp>
    </p:spTree>
    <p:extLst>
      <p:ext uri="{BB962C8B-B14F-4D97-AF65-F5344CB8AC3E}">
        <p14:creationId xmlns:p14="http://schemas.microsoft.com/office/powerpoint/2010/main" val="195567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061FA-33FD-4249-B30F-C2ED18869E28}"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47DF-9A79-4ED8-BE02-F9F0FB8E25E9}" type="slidenum">
              <a:rPr lang="en-US" smtClean="0"/>
              <a:t>‹#›</a:t>
            </a:fld>
            <a:endParaRPr lang="en-US"/>
          </a:p>
        </p:txBody>
      </p:sp>
    </p:spTree>
    <p:extLst>
      <p:ext uri="{BB962C8B-B14F-4D97-AF65-F5344CB8AC3E}">
        <p14:creationId xmlns:p14="http://schemas.microsoft.com/office/powerpoint/2010/main" val="13454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061FA-33FD-4249-B30F-C2ED18869E28}"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C47DF-9A79-4ED8-BE02-F9F0FB8E25E9}" type="slidenum">
              <a:rPr lang="en-US" smtClean="0"/>
              <a:t>‹#›</a:t>
            </a:fld>
            <a:endParaRPr lang="en-US"/>
          </a:p>
        </p:txBody>
      </p:sp>
    </p:spTree>
    <p:extLst>
      <p:ext uri="{BB962C8B-B14F-4D97-AF65-F5344CB8AC3E}">
        <p14:creationId xmlns:p14="http://schemas.microsoft.com/office/powerpoint/2010/main" val="78626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w3.org/TR/WCAG20-TECHS/H37.html"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w3.org/TR/WCAG20-TECHS/H37.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section508.va.gov/support/tutorials/pdf/" TargetMode="External"/><Relationship Id="rId5" Type="http://schemas.openxmlformats.org/officeDocument/2006/relationships/hyperlink" Target="http://webaim.org/techniques/acrobat/" TargetMode="External"/><Relationship Id="rId4" Type="http://schemas.openxmlformats.org/officeDocument/2006/relationships/hyperlink" Target="http://www.cityofranchocordova.org/government/public-works/services-and-programs/city-residential-solid-waste-servic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ityofranchocordova.org/government/city-counci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w3.org/TR/WCAG20-TECHS/F49.html" TargetMode="External"/><Relationship Id="rId5" Type="http://schemas.openxmlformats.org/officeDocument/2006/relationships/image" Target="../media/image1.png"/><Relationship Id="rId4" Type="http://schemas.openxmlformats.org/officeDocument/2006/relationships/hyperlink" Target="http://www.cityofranchocordova.org/government/leadership-te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w3.org/TR/WCAG20-TECHS/G141.html" TargetMode="External"/><Relationship Id="rId4" Type="http://schemas.openxmlformats.org/officeDocument/2006/relationships/hyperlink" Target="https://www.w3.org/TR/WCAG20-TECHS/H42.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w3.org/TR/WCAG20-TECHS/H30.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w3.org/TR/UNDERSTANDING-WCAG20/navigation-mechanisms-refs.html" TargetMode="External"/><Relationship Id="rId4" Type="http://schemas.openxmlformats.org/officeDocument/2006/relationships/hyperlink" Target="https://www.w3.org/TR/2016/NOTE-WCAG20-TECHS-20160317/H3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Content: </a:t>
            </a:r>
            <a:br>
              <a:rPr lang="en-US" dirty="0" smtClean="0"/>
            </a:br>
            <a:r>
              <a:rPr lang="en-US" dirty="0" smtClean="0"/>
              <a:t>Accessibility Basics</a:t>
            </a:r>
            <a:endParaRPr lang="en-US" dirty="0"/>
          </a:p>
        </p:txBody>
      </p:sp>
      <p:sp>
        <p:nvSpPr>
          <p:cNvPr id="3" name="Subtitle 2"/>
          <p:cNvSpPr>
            <a:spLocks noGrp="1"/>
          </p:cNvSpPr>
          <p:nvPr>
            <p:ph type="subTitle" idx="1"/>
          </p:nvPr>
        </p:nvSpPr>
        <p:spPr/>
        <p:txBody>
          <a:bodyPr/>
          <a:lstStyle/>
          <a:p>
            <a:r>
              <a:rPr lang="en-US" dirty="0" smtClean="0"/>
              <a:t>A study of Rancho Cordova, CA</a:t>
            </a:r>
          </a:p>
        </p:txBody>
      </p:sp>
      <p:pic>
        <p:nvPicPr>
          <p:cNvPr id="5" name="Picture 4" descr="C:\Users\nina\AppData\Local\Microsoft\Windows\INetCache\Content.Word\Vision Letterhea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Tree>
    <p:extLst>
      <p:ext uri="{BB962C8B-B14F-4D97-AF65-F5344CB8AC3E}">
        <p14:creationId xmlns:p14="http://schemas.microsoft.com/office/powerpoint/2010/main" val="74578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 Links</a:t>
            </a:r>
            <a:r>
              <a:rPr lang="en-US" dirty="0" smtClean="0"/>
              <a:t>: Title Attribute</a:t>
            </a:r>
            <a:endParaRPr lang="en-US" dirty="0"/>
          </a:p>
        </p:txBody>
      </p:sp>
      <p:sp>
        <p:nvSpPr>
          <p:cNvPr id="3" name="Content Placeholder 2"/>
          <p:cNvSpPr>
            <a:spLocks noGrp="1"/>
          </p:cNvSpPr>
          <p:nvPr>
            <p:ph idx="1"/>
          </p:nvPr>
        </p:nvSpPr>
        <p:spPr>
          <a:xfrm>
            <a:off x="926335" y="2055812"/>
            <a:ext cx="4002853" cy="4300537"/>
          </a:xfrm>
        </p:spPr>
        <p:txBody>
          <a:bodyPr>
            <a:normAutofit/>
          </a:bodyPr>
          <a:lstStyle/>
          <a:p>
            <a:r>
              <a:rPr lang="en-US" dirty="0" err="1" smtClean="0"/>
              <a:t>VisionCMS</a:t>
            </a:r>
            <a:r>
              <a:rPr lang="en-US" dirty="0" smtClean="0"/>
              <a:t> has the ability to add the </a:t>
            </a:r>
            <a:r>
              <a:rPr lang="en-US" b="1" dirty="0" smtClean="0"/>
              <a:t>title</a:t>
            </a:r>
            <a:r>
              <a:rPr lang="en-US" dirty="0" smtClean="0"/>
              <a:t> attribute to links via the editor.</a:t>
            </a:r>
            <a:endParaRPr lang="en-US" dirty="0"/>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4" name="Footer Placeholder 3"/>
          <p:cNvSpPr>
            <a:spLocks noGrp="1"/>
          </p:cNvSpPr>
          <p:nvPr>
            <p:ph type="ftr" sz="quarter" idx="11"/>
          </p:nvPr>
        </p:nvSpPr>
        <p:spPr/>
        <p:txBody>
          <a:bodyPr/>
          <a:lstStyle/>
          <a:p>
            <a:r>
              <a:rPr lang="en-US" dirty="0" smtClean="0"/>
              <a:t>https://www.w3.org/TR/WCAG20-TECHS/H33</a:t>
            </a:r>
            <a:endParaRPr lang="en-US" dirty="0"/>
          </a:p>
        </p:txBody>
      </p:sp>
      <p:pic>
        <p:nvPicPr>
          <p:cNvPr id="7" name="Picture 6"/>
          <p:cNvPicPr>
            <a:picLocks noChangeAspect="1"/>
          </p:cNvPicPr>
          <p:nvPr/>
        </p:nvPicPr>
        <p:blipFill>
          <a:blip r:embed="rId4"/>
          <a:stretch>
            <a:fillRect/>
          </a:stretch>
        </p:blipFill>
        <p:spPr>
          <a:xfrm>
            <a:off x="5198874" y="1463676"/>
            <a:ext cx="6066792" cy="4852121"/>
          </a:xfrm>
          <a:prstGeom prst="rect">
            <a:avLst/>
          </a:prstGeom>
        </p:spPr>
      </p:pic>
    </p:spTree>
    <p:extLst>
      <p:ext uri="{BB962C8B-B14F-4D97-AF65-F5344CB8AC3E}">
        <p14:creationId xmlns:p14="http://schemas.microsoft.com/office/powerpoint/2010/main" val="3284765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a:t>
            </a:r>
            <a:r>
              <a:rPr lang="en-US" dirty="0"/>
              <a:t>Bullet </a:t>
            </a:r>
            <a:r>
              <a:rPr lang="en-US" dirty="0" smtClean="0"/>
              <a:t>Points</a:t>
            </a:r>
            <a:endParaRPr lang="en-US" dirty="0"/>
          </a:p>
        </p:txBody>
      </p:sp>
      <p:sp>
        <p:nvSpPr>
          <p:cNvPr id="3" name="Content Placeholder 2"/>
          <p:cNvSpPr>
            <a:spLocks noGrp="1"/>
          </p:cNvSpPr>
          <p:nvPr>
            <p:ph idx="1"/>
          </p:nvPr>
        </p:nvSpPr>
        <p:spPr>
          <a:xfrm>
            <a:off x="838200" y="2646947"/>
            <a:ext cx="10515600" cy="3530016"/>
          </a:xfrm>
        </p:spPr>
        <p:txBody>
          <a:bodyPr/>
          <a:lstStyle/>
          <a:p>
            <a:r>
              <a:rPr lang="en-US" dirty="0" smtClean="0"/>
              <a:t>Should only be used for lists, not layout/formatting.</a:t>
            </a:r>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Tree>
    <p:extLst>
      <p:ext uri="{BB962C8B-B14F-4D97-AF65-F5344CB8AC3E}">
        <p14:creationId xmlns:p14="http://schemas.microsoft.com/office/powerpoint/2010/main" val="3767739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Bullet </a:t>
            </a:r>
            <a:r>
              <a:rPr lang="en-US" dirty="0" smtClean="0"/>
              <a:t>Points: Example 1</a:t>
            </a:r>
            <a:endParaRPr lang="en-US" dirty="0"/>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pic>
        <p:nvPicPr>
          <p:cNvPr id="6" name="Picture 5"/>
          <p:cNvPicPr>
            <a:picLocks noChangeAspect="1"/>
          </p:cNvPicPr>
          <p:nvPr/>
        </p:nvPicPr>
        <p:blipFill>
          <a:blip r:embed="rId4"/>
          <a:stretch>
            <a:fillRect/>
          </a:stretch>
        </p:blipFill>
        <p:spPr>
          <a:xfrm>
            <a:off x="1332985" y="1549649"/>
            <a:ext cx="4135804" cy="4829117"/>
          </a:xfrm>
          <a:prstGeom prst="rect">
            <a:avLst/>
          </a:prstGeom>
        </p:spPr>
      </p:pic>
      <p:pic>
        <p:nvPicPr>
          <p:cNvPr id="7" name="Picture 6"/>
          <p:cNvPicPr>
            <a:picLocks noChangeAspect="1"/>
          </p:cNvPicPr>
          <p:nvPr/>
        </p:nvPicPr>
        <p:blipFill>
          <a:blip r:embed="rId5"/>
          <a:stretch>
            <a:fillRect/>
          </a:stretch>
        </p:blipFill>
        <p:spPr>
          <a:xfrm>
            <a:off x="6674673" y="1530571"/>
            <a:ext cx="4169468" cy="5088989"/>
          </a:xfrm>
          <a:prstGeom prst="rect">
            <a:avLst/>
          </a:prstGeom>
        </p:spPr>
      </p:pic>
      <p:sp>
        <p:nvSpPr>
          <p:cNvPr id="8" name="Right Arrow 7"/>
          <p:cNvSpPr/>
          <p:nvPr/>
        </p:nvSpPr>
        <p:spPr>
          <a:xfrm>
            <a:off x="5457021" y="3964207"/>
            <a:ext cx="1277957" cy="914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260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Bullet </a:t>
            </a:r>
            <a:r>
              <a:rPr lang="en-US" dirty="0" smtClean="0"/>
              <a:t>Points: Example 2</a:t>
            </a:r>
            <a:endParaRPr lang="en-US" dirty="0"/>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pic>
        <p:nvPicPr>
          <p:cNvPr id="3" name="Picture 2"/>
          <p:cNvPicPr>
            <a:picLocks noChangeAspect="1"/>
          </p:cNvPicPr>
          <p:nvPr/>
        </p:nvPicPr>
        <p:blipFill>
          <a:blip r:embed="rId4"/>
          <a:stretch>
            <a:fillRect/>
          </a:stretch>
        </p:blipFill>
        <p:spPr>
          <a:xfrm>
            <a:off x="760106" y="1428605"/>
            <a:ext cx="4527990" cy="5250149"/>
          </a:xfrm>
          <a:prstGeom prst="rect">
            <a:avLst/>
          </a:prstGeom>
        </p:spPr>
      </p:pic>
      <p:pic>
        <p:nvPicPr>
          <p:cNvPr id="4" name="Picture 3"/>
          <p:cNvPicPr>
            <a:picLocks noChangeAspect="1"/>
          </p:cNvPicPr>
          <p:nvPr/>
        </p:nvPicPr>
        <p:blipFill>
          <a:blip r:embed="rId5"/>
          <a:stretch>
            <a:fillRect/>
          </a:stretch>
        </p:blipFill>
        <p:spPr>
          <a:xfrm>
            <a:off x="6532074" y="1428604"/>
            <a:ext cx="5142269" cy="5250149"/>
          </a:xfrm>
          <a:prstGeom prst="rect">
            <a:avLst/>
          </a:prstGeom>
        </p:spPr>
      </p:pic>
      <p:sp>
        <p:nvSpPr>
          <p:cNvPr id="8" name="Right Arrow 7"/>
          <p:cNvSpPr/>
          <p:nvPr/>
        </p:nvSpPr>
        <p:spPr>
          <a:xfrm>
            <a:off x="5067759" y="3964207"/>
            <a:ext cx="1667219" cy="914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786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a:t>
            </a:r>
            <a:r>
              <a:rPr lang="en-US" dirty="0"/>
              <a:t>Images</a:t>
            </a:r>
          </a:p>
        </p:txBody>
      </p:sp>
      <p:sp>
        <p:nvSpPr>
          <p:cNvPr id="3" name="Content Placeholder 2"/>
          <p:cNvSpPr>
            <a:spLocks noGrp="1"/>
          </p:cNvSpPr>
          <p:nvPr>
            <p:ph idx="1"/>
          </p:nvPr>
        </p:nvSpPr>
        <p:spPr>
          <a:xfrm>
            <a:off x="838200" y="2646947"/>
            <a:ext cx="10515600" cy="3530016"/>
          </a:xfrm>
        </p:spPr>
        <p:txBody>
          <a:bodyPr/>
          <a:lstStyle/>
          <a:p>
            <a:r>
              <a:rPr lang="en-US" dirty="0"/>
              <a:t>Include alt text for images with contextual </a:t>
            </a:r>
            <a:r>
              <a:rPr lang="en-US" dirty="0" smtClean="0"/>
              <a:t>meaning</a:t>
            </a:r>
          </a:p>
          <a:p>
            <a:r>
              <a:rPr lang="en-US" dirty="0" smtClean="0"/>
              <a:t>Have a blank alt tag for images that are meant for spacing or that are irrelevant to the content.</a:t>
            </a:r>
          </a:p>
          <a:p>
            <a:r>
              <a:rPr lang="en-US" dirty="0" smtClean="0"/>
              <a:t>Avoid Images with text</a:t>
            </a:r>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Tree>
    <p:extLst>
      <p:ext uri="{BB962C8B-B14F-4D97-AF65-F5344CB8AC3E}">
        <p14:creationId xmlns:p14="http://schemas.microsoft.com/office/powerpoint/2010/main" val="3710606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4. Images</a:t>
            </a:r>
            <a:r>
              <a:rPr lang="en-US" dirty="0" smtClean="0"/>
              <a:t>: </a:t>
            </a:r>
            <a:r>
              <a:rPr lang="en-US" dirty="0" smtClean="0"/>
              <a:t>How to Add an Alt tag</a:t>
            </a:r>
            <a:endParaRPr lang="en-US" dirty="0"/>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1114" y="1532572"/>
            <a:ext cx="6931661" cy="5076190"/>
          </a:xfrm>
          <a:prstGeom prst="rect">
            <a:avLst/>
          </a:prstGeom>
          <a:noFill/>
          <a:ln>
            <a:noFill/>
          </a:ln>
        </p:spPr>
      </p:pic>
      <p:sp>
        <p:nvSpPr>
          <p:cNvPr id="3" name="Rectangle 2"/>
          <p:cNvSpPr/>
          <p:nvPr/>
        </p:nvSpPr>
        <p:spPr>
          <a:xfrm>
            <a:off x="471170" y="2363770"/>
            <a:ext cx="4052887" cy="3319498"/>
          </a:xfrm>
          <a:prstGeom prst="rect">
            <a:avLst/>
          </a:prstGeom>
        </p:spPr>
        <p:txBody>
          <a:bodyPr wrap="square">
            <a:spAutoFit/>
          </a:bodyPr>
          <a:lstStyle/>
          <a:p>
            <a:pPr marR="0" lvl="0">
              <a:lnSpc>
                <a:spcPct val="107000"/>
              </a:lnSpc>
              <a:spcBef>
                <a:spcPts val="0"/>
              </a:spcBef>
              <a:spcAft>
                <a:spcPts val="0"/>
              </a:spcAft>
            </a:pPr>
            <a:r>
              <a:rPr lang="en-US" sz="2800" u="sng" dirty="0">
                <a:latin typeface="Calibri" panose="020F0502020204030204" pitchFamily="34" charset="0"/>
                <a:ea typeface="Calibri" panose="020F0502020204030204" pitchFamily="34" charset="0"/>
                <a:cs typeface="Times New Roman" panose="02020603050405020304" pitchFamily="18" charset="0"/>
              </a:rPr>
              <a:t>To add alt text: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Click on the image in the CMS editor</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Under </a:t>
            </a:r>
            <a:r>
              <a:rPr lang="en-US" sz="2800" b="1" dirty="0">
                <a:latin typeface="Calibri" panose="020F0502020204030204" pitchFamily="34" charset="0"/>
                <a:ea typeface="Calibri" panose="020F0502020204030204" pitchFamily="34" charset="0"/>
                <a:cs typeface="Times New Roman" panose="02020603050405020304" pitchFamily="18" charset="0"/>
              </a:rPr>
              <a:t>ToolTip</a:t>
            </a:r>
            <a:r>
              <a:rPr lang="en-US" sz="2800" dirty="0">
                <a:latin typeface="Calibri" panose="020F0502020204030204" pitchFamily="34" charset="0"/>
                <a:ea typeface="Calibri" panose="020F0502020204030204" pitchFamily="34" charset="0"/>
                <a:cs typeface="Times New Roman" panose="02020603050405020304" pitchFamily="18" charset="0"/>
              </a:rPr>
              <a:t>, enter your alt text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Press </a:t>
            </a:r>
            <a:r>
              <a:rPr lang="en-US" sz="2800" b="1" dirty="0">
                <a:latin typeface="Calibri" panose="020F0502020204030204" pitchFamily="34" charset="0"/>
                <a:ea typeface="Calibri" panose="020F0502020204030204" pitchFamily="34" charset="0"/>
                <a:cs typeface="Times New Roman" panose="02020603050405020304" pitchFamily="18" charset="0"/>
              </a:rPr>
              <a:t>Enter</a:t>
            </a:r>
            <a:r>
              <a:rPr lang="en-US" sz="2800" dirty="0">
                <a:latin typeface="Calibri" panose="020F0502020204030204" pitchFamily="34" charset="0"/>
                <a:ea typeface="Calibri" panose="020F0502020204030204" pitchFamily="34" charset="0"/>
                <a:cs typeface="Times New Roman" panose="02020603050405020304" pitchFamily="18" charset="0"/>
              </a:rPr>
              <a:t> to apply the change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702786" y="6243637"/>
            <a:ext cx="4114800" cy="365125"/>
          </a:xfrm>
        </p:spPr>
        <p:txBody>
          <a:bodyPr/>
          <a:lstStyle/>
          <a:p>
            <a:r>
              <a:rPr lang="en-US" dirty="0" smtClean="0">
                <a:hlinkClick r:id="rId5"/>
              </a:rPr>
              <a:t>https://www.w3.org/TR/WCAG20-TECHS/H37.html</a:t>
            </a:r>
            <a:r>
              <a:rPr lang="en-US" dirty="0" smtClean="0"/>
              <a:t> </a:t>
            </a:r>
            <a:endParaRPr lang="en-US" dirty="0"/>
          </a:p>
        </p:txBody>
      </p:sp>
    </p:spTree>
    <p:extLst>
      <p:ext uri="{BB962C8B-B14F-4D97-AF65-F5344CB8AC3E}">
        <p14:creationId xmlns:p14="http://schemas.microsoft.com/office/powerpoint/2010/main" val="3767638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4. Images</a:t>
            </a:r>
            <a:r>
              <a:rPr lang="en-US" dirty="0" smtClean="0"/>
              <a:t>: </a:t>
            </a:r>
            <a:r>
              <a:rPr lang="en-US" dirty="0" smtClean="0"/>
              <a:t>Add an Empty Alt Tag</a:t>
            </a:r>
            <a:endParaRPr lang="en-US" dirty="0"/>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3" name="Rectangle 2"/>
          <p:cNvSpPr/>
          <p:nvPr/>
        </p:nvSpPr>
        <p:spPr>
          <a:xfrm>
            <a:off x="149225" y="1532572"/>
            <a:ext cx="4775315" cy="3569567"/>
          </a:xfrm>
          <a:prstGeom prst="rect">
            <a:avLst/>
          </a:prstGeom>
        </p:spPr>
        <p:txBody>
          <a:bodyPr wrap="square">
            <a:spAutoFit/>
          </a:bodyPr>
          <a:lstStyle/>
          <a:p>
            <a:pPr marR="0" lvl="0">
              <a:lnSpc>
                <a:spcPct val="107000"/>
              </a:lnSpc>
              <a:spcBef>
                <a:spcPts val="0"/>
              </a:spcBef>
              <a:spcAft>
                <a:spcPts val="0"/>
              </a:spcAft>
            </a:pPr>
            <a:r>
              <a:rPr lang="en-US" sz="2800" u="sng" dirty="0">
                <a:latin typeface="Calibri" panose="020F0502020204030204" pitchFamily="34" charset="0"/>
                <a:ea typeface="Calibri" panose="020F0502020204030204" pitchFamily="34" charset="0"/>
                <a:cs typeface="Times New Roman" panose="02020603050405020304" pitchFamily="18" charset="0"/>
              </a:rPr>
              <a:t>To add </a:t>
            </a:r>
            <a:r>
              <a:rPr lang="en-US" sz="2800" u="sng" dirty="0" smtClean="0">
                <a:latin typeface="Calibri" panose="020F0502020204030204" pitchFamily="34" charset="0"/>
                <a:ea typeface="Calibri" panose="020F0502020204030204" pitchFamily="34" charset="0"/>
                <a:cs typeface="Times New Roman" panose="02020603050405020304" pitchFamily="18" charset="0"/>
              </a:rPr>
              <a:t>an empty alt tag:</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dirty="0"/>
              <a:t>Go to HTML view in the CMS editor</a:t>
            </a:r>
          </a:p>
          <a:p>
            <a:pPr marL="457200" indent="-457200">
              <a:buFont typeface="Arial" panose="020B0604020202020204" pitchFamily="34" charset="0"/>
              <a:buChar char="•"/>
            </a:pPr>
            <a:r>
              <a:rPr lang="en-US" sz="2800" dirty="0"/>
              <a:t>Find the image </a:t>
            </a:r>
            <a:r>
              <a:rPr lang="en-US" sz="2800" dirty="0" smtClean="0"/>
              <a:t>in the HTML: </a:t>
            </a:r>
            <a:r>
              <a:rPr lang="en-US" sz="2800" i="1" dirty="0" smtClean="0"/>
              <a:t>Control </a:t>
            </a:r>
            <a:r>
              <a:rPr lang="en-US" sz="2800" i="1" dirty="0"/>
              <a:t>+ F</a:t>
            </a:r>
            <a:r>
              <a:rPr lang="en-US" sz="2800" dirty="0"/>
              <a:t>, and searching for the “</a:t>
            </a:r>
            <a:r>
              <a:rPr lang="en-US" sz="2800" i="1" dirty="0"/>
              <a:t>?</a:t>
            </a:r>
            <a:r>
              <a:rPr lang="en-US" sz="2800" i="1" dirty="0" err="1"/>
              <a:t>idXXXX</a:t>
            </a:r>
            <a:r>
              <a:rPr lang="en-US" sz="2800" dirty="0"/>
              <a:t>” number</a:t>
            </a:r>
          </a:p>
          <a:p>
            <a:pPr marL="457200" indent="-457200">
              <a:buFont typeface="Arial" panose="020B0604020202020204" pitchFamily="34" charset="0"/>
              <a:buChar char="•"/>
            </a:pPr>
            <a:r>
              <a:rPr lang="en-US" sz="2800" dirty="0"/>
              <a:t>Within the image code, insert </a:t>
            </a:r>
            <a:r>
              <a:rPr lang="en-US" sz="2800" b="1" dirty="0"/>
              <a:t>alt=""</a:t>
            </a:r>
            <a:r>
              <a:rPr lang="en-US" sz="2800" dirty="0"/>
              <a:t> and then Save.</a:t>
            </a:r>
          </a:p>
        </p:txBody>
      </p:sp>
      <p:sp>
        <p:nvSpPr>
          <p:cNvPr id="4" name="Footer Placeholder 3"/>
          <p:cNvSpPr>
            <a:spLocks noGrp="1"/>
          </p:cNvSpPr>
          <p:nvPr>
            <p:ph type="ftr" sz="quarter" idx="11"/>
          </p:nvPr>
        </p:nvSpPr>
        <p:spPr>
          <a:xfrm>
            <a:off x="702786" y="6243637"/>
            <a:ext cx="4114800" cy="365125"/>
          </a:xfrm>
        </p:spPr>
        <p:txBody>
          <a:bodyPr/>
          <a:lstStyle/>
          <a:p>
            <a:r>
              <a:rPr lang="en-US" dirty="0" smtClean="0">
                <a:hlinkClick r:id="rId4"/>
              </a:rPr>
              <a:t>https://www.w3.org/TR/WCAG20-TECHS/H37.html</a:t>
            </a:r>
            <a:r>
              <a:rPr lang="en-US" dirty="0" smtClean="0"/>
              <a:t> </a:t>
            </a:r>
            <a:endParaRPr lang="en-US" dirty="0"/>
          </a:p>
        </p:txBody>
      </p:sp>
      <p:pic>
        <p:nvPicPr>
          <p:cNvPr id="7170" name="Picture 2" descr="https://insight.visioninternet.com/home/showimage?id=6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626" y="1483429"/>
            <a:ext cx="6478274" cy="512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20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61" y="390934"/>
            <a:ext cx="10515600" cy="1325563"/>
          </a:xfrm>
        </p:spPr>
        <p:txBody>
          <a:bodyPr/>
          <a:lstStyle/>
          <a:p>
            <a:pPr algn="ctr"/>
            <a:r>
              <a:rPr lang="en-US" dirty="0"/>
              <a:t>4. </a:t>
            </a:r>
            <a:r>
              <a:rPr lang="en-US" dirty="0" smtClean="0"/>
              <a:t>Images with </a:t>
            </a:r>
            <a:r>
              <a:rPr lang="en-US" dirty="0" smtClean="0"/>
              <a:t>Text</a:t>
            </a:r>
            <a:endParaRPr lang="en-US" dirty="0"/>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3" name="Rectangle 2"/>
          <p:cNvSpPr/>
          <p:nvPr/>
        </p:nvSpPr>
        <p:spPr>
          <a:xfrm>
            <a:off x="4514850" y="2221140"/>
            <a:ext cx="7386638" cy="3456972"/>
          </a:xfrm>
          <a:prstGeom prst="rect">
            <a:avLst/>
          </a:prstGeom>
        </p:spPr>
        <p:txBody>
          <a:bodyPr wrap="square">
            <a:spAutoFit/>
          </a:bodyPr>
          <a:lstStyle/>
          <a:p>
            <a:pPr marR="0" lvl="0">
              <a:lnSpc>
                <a:spcPct val="107000"/>
              </a:lnSpc>
              <a:spcBef>
                <a:spcPts val="0"/>
              </a:spcBef>
              <a:spcAft>
                <a:spcPts val="0"/>
              </a:spcAft>
            </a:pPr>
            <a:r>
              <a:rPr lang="en-US" sz="3200" u="sng" dirty="0" smtClean="0">
                <a:latin typeface="Calibri" panose="020F0502020204030204" pitchFamily="34" charset="0"/>
                <a:ea typeface="Calibri" panose="020F0502020204030204" pitchFamily="34" charset="0"/>
                <a:cs typeface="Times New Roman" panose="02020603050405020304" pitchFamily="18" charset="0"/>
              </a:rPr>
              <a:t>Example:</a:t>
            </a:r>
          </a:p>
          <a:p>
            <a:pPr marR="0" lvl="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hlinkClick r:id="rId4"/>
              </a:rPr>
              <a:t>http://</a:t>
            </a:r>
            <a:r>
              <a:rPr lang="en-US" sz="2000" dirty="0" smtClean="0">
                <a:latin typeface="Calibri" panose="020F0502020204030204" pitchFamily="34" charset="0"/>
                <a:ea typeface="Calibri" panose="020F0502020204030204" pitchFamily="34" charset="0"/>
                <a:cs typeface="Times New Roman" panose="02020603050405020304" pitchFamily="18" charset="0"/>
                <a:hlinkClick r:id="rId4"/>
              </a:rPr>
              <a:t>www.cityofranchocordova.org/government/public-works/services-and-programs/city-residential-solid-waste-services</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u="sng" dirty="0" smtClean="0">
                <a:latin typeface="Calibri" panose="020F0502020204030204" pitchFamily="34" charset="0"/>
                <a:ea typeface="Calibri" panose="020F0502020204030204" pitchFamily="34" charset="0"/>
                <a:cs typeface="Times New Roman" panose="02020603050405020304" pitchFamily="18" charset="0"/>
              </a:rPr>
              <a:t>Alternatives:</a:t>
            </a:r>
          </a:p>
          <a:p>
            <a:pPr marL="457200" marR="0" lvl="0" indent="-457200">
              <a:lnSpc>
                <a:spcPct val="107000"/>
              </a:lnSpc>
              <a:spcBef>
                <a:spcPts val="0"/>
              </a:spcBef>
              <a:spcAft>
                <a:spcPts val="0"/>
              </a:spcAft>
              <a:buAutoNum type="arabicPeriod"/>
            </a:pPr>
            <a:r>
              <a:rPr lang="en-US" sz="2000" dirty="0" smtClean="0">
                <a:latin typeface="Calibri" panose="020F0502020204030204" pitchFamily="34" charset="0"/>
                <a:ea typeface="Calibri" panose="020F0502020204030204" pitchFamily="34" charset="0"/>
                <a:cs typeface="Times New Roman" panose="02020603050405020304" pitchFamily="18" charset="0"/>
              </a:rPr>
              <a:t>Accessible PDF</a:t>
            </a:r>
          </a:p>
          <a:p>
            <a:pPr lvl="2"/>
            <a:r>
              <a:rPr lang="en-US" u="sng" dirty="0">
                <a:hlinkClick r:id="rId5"/>
              </a:rPr>
              <a:t>http://webaim.org/techniques/acrobat/</a:t>
            </a:r>
            <a:r>
              <a:rPr lang="en-US" dirty="0"/>
              <a:t> </a:t>
            </a:r>
            <a:endParaRPr lang="en-US" sz="2400" dirty="0"/>
          </a:p>
          <a:p>
            <a:pPr lvl="2"/>
            <a:r>
              <a:rPr lang="en-US" u="sng" dirty="0">
                <a:hlinkClick r:id="rId6"/>
              </a:rPr>
              <a:t>http://www.section508.va.gov/support/tutorials/pdf/</a:t>
            </a:r>
            <a:r>
              <a:rPr lang="en-US" dirty="0"/>
              <a:t> </a:t>
            </a:r>
            <a:endParaRPr lang="en-US" dirty="0" smtClean="0"/>
          </a:p>
          <a:p>
            <a:pPr lvl="2"/>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AutoNum type="arabicPeriod"/>
            </a:pPr>
            <a:r>
              <a:rPr lang="en-US" sz="2000" dirty="0" smtClean="0">
                <a:latin typeface="Calibri" panose="020F0502020204030204" pitchFamily="34" charset="0"/>
                <a:ea typeface="Calibri" panose="020F0502020204030204" pitchFamily="34" charset="0"/>
                <a:cs typeface="Times New Roman" panose="02020603050405020304" pitchFamily="18" charset="0"/>
              </a:rPr>
              <a:t>New page/section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2016 Bulky Item Pick U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419" y="1"/>
            <a:ext cx="35506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707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a:t>
            </a:r>
            <a:r>
              <a:rPr lang="en-US" dirty="0"/>
              <a:t>Tables</a:t>
            </a:r>
          </a:p>
        </p:txBody>
      </p:sp>
      <p:sp>
        <p:nvSpPr>
          <p:cNvPr id="3" name="Content Placeholder 2"/>
          <p:cNvSpPr>
            <a:spLocks noGrp="1"/>
          </p:cNvSpPr>
          <p:nvPr>
            <p:ph idx="1"/>
          </p:nvPr>
        </p:nvSpPr>
        <p:spPr>
          <a:xfrm>
            <a:off x="838200" y="2646947"/>
            <a:ext cx="10515600" cy="3530016"/>
          </a:xfrm>
        </p:spPr>
        <p:txBody>
          <a:bodyPr/>
          <a:lstStyle/>
          <a:p>
            <a:r>
              <a:rPr lang="en-US" dirty="0" smtClean="0"/>
              <a:t>Use tables for data, not layout</a:t>
            </a:r>
          </a:p>
          <a:p>
            <a:r>
              <a:rPr lang="en-US" dirty="0" smtClean="0"/>
              <a:t>Important: Headers must be associated with cells</a:t>
            </a:r>
          </a:p>
          <a:p>
            <a:r>
              <a:rPr lang="en-US" dirty="0" smtClean="0"/>
              <a:t>Table summary is necessary</a:t>
            </a:r>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Tree>
    <p:extLst>
      <p:ext uri="{BB962C8B-B14F-4D97-AF65-F5344CB8AC3E}">
        <p14:creationId xmlns:p14="http://schemas.microsoft.com/office/powerpoint/2010/main" val="4259877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5. Tables</a:t>
            </a:r>
            <a:r>
              <a:rPr lang="en-US" dirty="0" smtClean="0"/>
              <a:t>: Data vs. Layout</a:t>
            </a:r>
            <a:endParaRPr lang="en-US" dirty="0"/>
          </a:p>
        </p:txBody>
      </p:sp>
      <p:sp>
        <p:nvSpPr>
          <p:cNvPr id="3" name="Content Placeholder 2"/>
          <p:cNvSpPr>
            <a:spLocks noGrp="1"/>
          </p:cNvSpPr>
          <p:nvPr>
            <p:ph idx="1"/>
          </p:nvPr>
        </p:nvSpPr>
        <p:spPr>
          <a:xfrm>
            <a:off x="838200" y="2646947"/>
            <a:ext cx="10515600" cy="3530016"/>
          </a:xfrm>
        </p:spPr>
        <p:txBody>
          <a:bodyPr/>
          <a:lstStyle/>
          <a:p>
            <a:pPr marL="0" indent="0">
              <a:buNone/>
            </a:pPr>
            <a:r>
              <a:rPr lang="en-US" u="sng" dirty="0" smtClean="0"/>
              <a:t>Examples</a:t>
            </a:r>
          </a:p>
          <a:p>
            <a:pPr marL="0" indent="0">
              <a:buNone/>
            </a:pPr>
            <a:r>
              <a:rPr lang="en-US" i="1" dirty="0" smtClean="0"/>
              <a:t>Data and layout</a:t>
            </a:r>
          </a:p>
          <a:p>
            <a:pPr marL="0" indent="0">
              <a:buNone/>
            </a:pPr>
            <a:r>
              <a:rPr lang="en-US" dirty="0" smtClean="0">
                <a:hlinkClick r:id="rId3"/>
              </a:rPr>
              <a:t>http</a:t>
            </a:r>
            <a:r>
              <a:rPr lang="en-US" dirty="0">
                <a:hlinkClick r:id="rId3"/>
              </a:rPr>
              <a:t>://</a:t>
            </a:r>
            <a:r>
              <a:rPr lang="en-US" dirty="0" smtClean="0">
                <a:hlinkClick r:id="rId3"/>
              </a:rPr>
              <a:t>www.cityofranchocordova.org/government/city-council</a:t>
            </a:r>
            <a:endParaRPr lang="en-US" dirty="0" smtClean="0"/>
          </a:p>
          <a:p>
            <a:pPr marL="0" indent="0">
              <a:buNone/>
            </a:pPr>
            <a:r>
              <a:rPr lang="en-US" i="1" dirty="0" smtClean="0"/>
              <a:t>Layout</a:t>
            </a:r>
          </a:p>
          <a:p>
            <a:pPr marL="0" indent="0">
              <a:buNone/>
            </a:pPr>
            <a:r>
              <a:rPr lang="en-US" dirty="0">
                <a:hlinkClick r:id="rId4"/>
              </a:rPr>
              <a:t>http://</a:t>
            </a:r>
            <a:r>
              <a:rPr lang="en-US" dirty="0" smtClean="0">
                <a:hlinkClick r:id="rId4"/>
              </a:rPr>
              <a:t>www.cityofranchocordova.org/government/leadership-team</a:t>
            </a:r>
            <a:r>
              <a:rPr lang="en-US" dirty="0" smtClean="0"/>
              <a:t> </a:t>
            </a:r>
            <a:endParaRPr lang="en-US" dirty="0"/>
          </a:p>
          <a:p>
            <a:pPr marL="0" indent="0">
              <a:buNone/>
            </a:pPr>
            <a:endParaRPr lang="en-US" dirty="0" smtClean="0"/>
          </a:p>
        </p:txBody>
      </p:sp>
      <p:pic>
        <p:nvPicPr>
          <p:cNvPr id="5" name="Picture 4" descr="C:\Users\nina\AppData\Local\Microsoft\Windows\INetCache\Content.Word\Vision Letterhea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8" name="Footer Placeholder 7"/>
          <p:cNvSpPr>
            <a:spLocks noGrp="1"/>
          </p:cNvSpPr>
          <p:nvPr>
            <p:ph type="ftr" sz="quarter" idx="11"/>
          </p:nvPr>
        </p:nvSpPr>
        <p:spPr/>
        <p:txBody>
          <a:bodyPr/>
          <a:lstStyle/>
          <a:p>
            <a:r>
              <a:rPr lang="en-US" dirty="0" smtClean="0">
                <a:hlinkClick r:id="rId6"/>
              </a:rPr>
              <a:t>https://www.w3.org/TR/WCAG20-TECHS/F49.html</a:t>
            </a:r>
            <a:r>
              <a:rPr lang="en-US" dirty="0" smtClean="0"/>
              <a:t> </a:t>
            </a:r>
            <a:endParaRPr lang="en-US" dirty="0"/>
          </a:p>
        </p:txBody>
      </p:sp>
    </p:spTree>
    <p:extLst>
      <p:ext uri="{BB962C8B-B14F-4D97-AF65-F5344CB8AC3E}">
        <p14:creationId xmlns:p14="http://schemas.microsoft.com/office/powerpoint/2010/main" val="2003300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Contents</a:t>
            </a:r>
            <a:endParaRPr lang="en-US" dirty="0"/>
          </a:p>
        </p:txBody>
      </p:sp>
      <p:sp>
        <p:nvSpPr>
          <p:cNvPr id="3" name="Content Placeholder 2"/>
          <p:cNvSpPr>
            <a:spLocks noGrp="1"/>
          </p:cNvSpPr>
          <p:nvPr>
            <p:ph idx="1"/>
          </p:nvPr>
        </p:nvSpPr>
        <p:spPr/>
        <p:txBody>
          <a:bodyPr>
            <a:normAutofit lnSpcReduction="10000"/>
          </a:bodyPr>
          <a:lstStyle/>
          <a:p>
            <a:pPr marL="742950" indent="-742950">
              <a:buFont typeface="+mj-lt"/>
              <a:buAutoNum type="arabicPeriod"/>
            </a:pPr>
            <a:r>
              <a:rPr lang="en-US" sz="4000" dirty="0" smtClean="0"/>
              <a:t>Headings</a:t>
            </a:r>
          </a:p>
          <a:p>
            <a:pPr marL="742950" indent="-742950">
              <a:buFont typeface="+mj-lt"/>
              <a:buAutoNum type="arabicPeriod"/>
            </a:pPr>
            <a:r>
              <a:rPr lang="en-US" sz="4000" dirty="0" smtClean="0"/>
              <a:t>Links</a:t>
            </a:r>
          </a:p>
          <a:p>
            <a:pPr marL="742950" indent="-742950">
              <a:buFont typeface="+mj-lt"/>
              <a:buAutoNum type="arabicPeriod"/>
            </a:pPr>
            <a:r>
              <a:rPr lang="en-US" sz="4000" dirty="0" smtClean="0"/>
              <a:t>Bullet Points</a:t>
            </a:r>
          </a:p>
          <a:p>
            <a:pPr marL="742950" indent="-742950">
              <a:buFont typeface="+mj-lt"/>
              <a:buAutoNum type="arabicPeriod"/>
            </a:pPr>
            <a:r>
              <a:rPr lang="en-US" sz="4000" dirty="0" smtClean="0"/>
              <a:t>Images</a:t>
            </a:r>
          </a:p>
          <a:p>
            <a:pPr marL="742950" indent="-742950">
              <a:buFont typeface="+mj-lt"/>
              <a:buAutoNum type="arabicPeriod"/>
            </a:pPr>
            <a:r>
              <a:rPr lang="en-US" sz="4000" dirty="0" smtClean="0"/>
              <a:t>Tables</a:t>
            </a:r>
          </a:p>
          <a:p>
            <a:pPr marL="742950" indent="-742950">
              <a:buFont typeface="+mj-lt"/>
              <a:buAutoNum type="arabicPeriod"/>
            </a:pPr>
            <a:r>
              <a:rPr lang="en-US" sz="4000" dirty="0" err="1" smtClean="0"/>
              <a:t>iFrames</a:t>
            </a:r>
            <a:endParaRPr lang="en-US" sz="4000" dirty="0" smtClean="0"/>
          </a:p>
          <a:p>
            <a:pPr marL="742950" indent="-742950">
              <a:buFont typeface="+mj-lt"/>
              <a:buAutoNum type="arabicPeriod"/>
            </a:pPr>
            <a:r>
              <a:rPr lang="en-US" sz="4000" dirty="0" smtClean="0"/>
              <a:t>Page Language</a:t>
            </a:r>
          </a:p>
          <a:p>
            <a:endParaRPr lang="en-US" dirty="0"/>
          </a:p>
        </p:txBody>
      </p:sp>
      <p:pic>
        <p:nvPicPr>
          <p:cNvPr id="4" name="Picture 3"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Tree>
    <p:extLst>
      <p:ext uri="{BB962C8B-B14F-4D97-AF65-F5344CB8AC3E}">
        <p14:creationId xmlns:p14="http://schemas.microsoft.com/office/powerpoint/2010/main" val="2824492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5. Tables</a:t>
            </a:r>
            <a:r>
              <a:rPr lang="en-US" dirty="0" smtClean="0"/>
              <a:t>: Data vs. Layout</a:t>
            </a:r>
            <a:endParaRPr lang="en-US" dirty="0"/>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pic>
        <p:nvPicPr>
          <p:cNvPr id="6" name="Picture 5"/>
          <p:cNvPicPr>
            <a:picLocks noChangeAspect="1"/>
          </p:cNvPicPr>
          <p:nvPr/>
        </p:nvPicPr>
        <p:blipFill>
          <a:blip r:embed="rId4"/>
          <a:stretch>
            <a:fillRect/>
          </a:stretch>
        </p:blipFill>
        <p:spPr>
          <a:xfrm>
            <a:off x="838200" y="1419821"/>
            <a:ext cx="4202733" cy="5338171"/>
          </a:xfrm>
          <a:prstGeom prst="rect">
            <a:avLst/>
          </a:prstGeom>
        </p:spPr>
      </p:pic>
      <p:pic>
        <p:nvPicPr>
          <p:cNvPr id="7" name="Picture 6"/>
          <p:cNvPicPr>
            <a:picLocks noChangeAspect="1"/>
          </p:cNvPicPr>
          <p:nvPr/>
        </p:nvPicPr>
        <p:blipFill>
          <a:blip r:embed="rId5"/>
          <a:stretch>
            <a:fillRect/>
          </a:stretch>
        </p:blipFill>
        <p:spPr>
          <a:xfrm>
            <a:off x="6445783" y="1362670"/>
            <a:ext cx="4033602" cy="5460799"/>
          </a:xfrm>
          <a:prstGeom prst="rect">
            <a:avLst/>
          </a:prstGeom>
        </p:spPr>
      </p:pic>
      <p:sp>
        <p:nvSpPr>
          <p:cNvPr id="8" name="Right Arrow 7"/>
          <p:cNvSpPr/>
          <p:nvPr/>
        </p:nvSpPr>
        <p:spPr>
          <a:xfrm>
            <a:off x="4929188" y="3614738"/>
            <a:ext cx="1657350" cy="14001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364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322263"/>
            <a:ext cx="10515600" cy="1325563"/>
          </a:xfrm>
        </p:spPr>
        <p:txBody>
          <a:bodyPr/>
          <a:lstStyle/>
          <a:p>
            <a:pPr algn="ctr"/>
            <a:r>
              <a:rPr lang="en-US" dirty="0"/>
              <a:t>5. Tables</a:t>
            </a:r>
            <a:r>
              <a:rPr lang="en-US" dirty="0" smtClean="0"/>
              <a:t>: Headers + Cell Associations</a:t>
            </a:r>
            <a:endParaRPr lang="en-US" dirty="0"/>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pic>
        <p:nvPicPr>
          <p:cNvPr id="1026" name="Picture 2" descr="https://insight.visioninternet.com/home/showimage?id=6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28" y="2588042"/>
            <a:ext cx="11140621" cy="35276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7028" y="1844753"/>
            <a:ext cx="10377715" cy="461665"/>
          </a:xfrm>
          <a:prstGeom prst="rect">
            <a:avLst/>
          </a:prstGeom>
          <a:noFill/>
        </p:spPr>
        <p:txBody>
          <a:bodyPr wrap="square" rtlCol="0">
            <a:spAutoFit/>
          </a:bodyPr>
          <a:lstStyle/>
          <a:p>
            <a:r>
              <a:rPr lang="en-US" sz="2400" dirty="0" smtClean="0"/>
              <a:t>How do you check if a table’s headers and cells are correctly associated?:</a:t>
            </a:r>
            <a:endParaRPr lang="en-US" sz="2400" dirty="0"/>
          </a:p>
        </p:txBody>
      </p:sp>
    </p:spTree>
    <p:extLst>
      <p:ext uri="{BB962C8B-B14F-4D97-AF65-F5344CB8AC3E}">
        <p14:creationId xmlns:p14="http://schemas.microsoft.com/office/powerpoint/2010/main" val="4262743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Tables: Headers + Cell Associations (Cont’d)</a:t>
            </a:r>
            <a:endParaRPr lang="en-US" dirty="0"/>
          </a:p>
        </p:txBody>
      </p:sp>
      <p:sp>
        <p:nvSpPr>
          <p:cNvPr id="3" name="Content Placeholder 2"/>
          <p:cNvSpPr>
            <a:spLocks noGrp="1"/>
          </p:cNvSpPr>
          <p:nvPr>
            <p:ph idx="1"/>
          </p:nvPr>
        </p:nvSpPr>
        <p:spPr>
          <a:xfrm>
            <a:off x="838200" y="1545545"/>
            <a:ext cx="10515600" cy="1861004"/>
          </a:xfrm>
        </p:spPr>
        <p:txBody>
          <a:bodyPr>
            <a:normAutofit/>
          </a:bodyPr>
          <a:lstStyle/>
          <a:p>
            <a:pPr marL="0" indent="0">
              <a:lnSpc>
                <a:spcPct val="100000"/>
              </a:lnSpc>
              <a:spcBef>
                <a:spcPts val="0"/>
              </a:spcBef>
              <a:buNone/>
            </a:pPr>
            <a:r>
              <a:rPr lang="en-US" sz="2000" b="1" dirty="0" smtClean="0"/>
              <a:t>To assign headers and associate them with cells:</a:t>
            </a:r>
          </a:p>
          <a:p>
            <a:endParaRPr lang="en-US" dirty="0"/>
          </a:p>
        </p:txBody>
      </p:sp>
      <p:pic>
        <p:nvPicPr>
          <p:cNvPr id="2052" name="Picture 4" descr="https://insight.visioninternet.com/home/showimage?id=6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2" y="1948545"/>
            <a:ext cx="11702143" cy="466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58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322263"/>
            <a:ext cx="10515600" cy="1325563"/>
          </a:xfrm>
        </p:spPr>
        <p:txBody>
          <a:bodyPr/>
          <a:lstStyle/>
          <a:p>
            <a:pPr algn="ctr"/>
            <a:r>
              <a:rPr lang="en-US" dirty="0" smtClean="0"/>
              <a:t>5. Tables</a:t>
            </a:r>
            <a:r>
              <a:rPr lang="en-US" dirty="0" smtClean="0"/>
              <a:t>: Summary Attribute</a:t>
            </a:r>
            <a:endParaRPr lang="en-US" dirty="0"/>
          </a:p>
        </p:txBody>
      </p:sp>
      <p:sp>
        <p:nvSpPr>
          <p:cNvPr id="3" name="Content Placeholder 2"/>
          <p:cNvSpPr>
            <a:spLocks noGrp="1"/>
          </p:cNvSpPr>
          <p:nvPr>
            <p:ph idx="1"/>
          </p:nvPr>
        </p:nvSpPr>
        <p:spPr>
          <a:xfrm>
            <a:off x="838200" y="2646947"/>
            <a:ext cx="10515600" cy="3530016"/>
          </a:xfrm>
        </p:spPr>
        <p:txBody>
          <a:bodyPr/>
          <a:lstStyle/>
          <a:p>
            <a:r>
              <a:rPr lang="en-US" dirty="0" smtClean="0"/>
              <a:t>Provide context</a:t>
            </a:r>
          </a:p>
          <a:p>
            <a:r>
              <a:rPr lang="en-US" dirty="0" smtClean="0"/>
              <a:t>Provide information on table navigation</a:t>
            </a:r>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7" name="Footer Placeholder 6"/>
          <p:cNvSpPr>
            <a:spLocks noGrp="1"/>
          </p:cNvSpPr>
          <p:nvPr>
            <p:ph type="ftr" sz="quarter" idx="11"/>
          </p:nvPr>
        </p:nvSpPr>
        <p:spPr/>
        <p:txBody>
          <a:bodyPr/>
          <a:lstStyle/>
          <a:p>
            <a:r>
              <a:rPr lang="en-US" smtClean="0"/>
              <a:t>https://www.w3.org/TR/WCAG20-TECHS/H73.html</a:t>
            </a:r>
            <a:endParaRPr lang="en-US"/>
          </a:p>
        </p:txBody>
      </p:sp>
    </p:spTree>
    <p:extLst>
      <p:ext uri="{BB962C8B-B14F-4D97-AF65-F5344CB8AC3E}">
        <p14:creationId xmlns:p14="http://schemas.microsoft.com/office/powerpoint/2010/main" val="669345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Tables</a:t>
            </a:r>
            <a:r>
              <a:rPr lang="en-US" dirty="0" smtClean="0"/>
              <a:t>: Summary </a:t>
            </a:r>
            <a:r>
              <a:rPr lang="en-US" dirty="0"/>
              <a:t>Attribute</a:t>
            </a:r>
          </a:p>
        </p:txBody>
      </p:sp>
      <p:pic>
        <p:nvPicPr>
          <p:cNvPr id="3074" name="Picture 2" descr="https://insight.visioninternet.com/home/showimage?id=6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56" y="2249489"/>
            <a:ext cx="11686087" cy="4608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01057" y="1690688"/>
            <a:ext cx="5011057" cy="954107"/>
          </a:xfrm>
          <a:prstGeom prst="rect">
            <a:avLst/>
          </a:prstGeom>
          <a:noFill/>
        </p:spPr>
        <p:txBody>
          <a:bodyPr wrap="square" rtlCol="0">
            <a:spAutoFit/>
          </a:bodyPr>
          <a:lstStyle/>
          <a:p>
            <a:r>
              <a:rPr lang="en-US" sz="2800" b="1" dirty="0"/>
              <a:t>To add a table summary:</a:t>
            </a:r>
          </a:p>
          <a:p>
            <a:endParaRPr lang="en-US" sz="2800" dirty="0"/>
          </a:p>
        </p:txBody>
      </p:sp>
    </p:spTree>
    <p:extLst>
      <p:ext uri="{BB962C8B-B14F-4D97-AF65-F5344CB8AC3E}">
        <p14:creationId xmlns:p14="http://schemas.microsoft.com/office/powerpoint/2010/main" val="4228101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1" y="8686"/>
            <a:ext cx="10515600" cy="1325563"/>
          </a:xfrm>
        </p:spPr>
        <p:txBody>
          <a:bodyPr/>
          <a:lstStyle/>
          <a:p>
            <a:pPr algn="ctr"/>
            <a:r>
              <a:rPr lang="en-US" dirty="0" smtClean="0"/>
              <a:t>6. iframes</a:t>
            </a:r>
            <a:endParaRPr lang="en-US" dirty="0"/>
          </a:p>
        </p:txBody>
      </p:sp>
      <p:sp>
        <p:nvSpPr>
          <p:cNvPr id="3" name="Content Placeholder 2"/>
          <p:cNvSpPr>
            <a:spLocks noGrp="1"/>
          </p:cNvSpPr>
          <p:nvPr>
            <p:ph idx="1"/>
          </p:nvPr>
        </p:nvSpPr>
        <p:spPr>
          <a:xfrm>
            <a:off x="507077" y="1350104"/>
            <a:ext cx="5998030" cy="3200488"/>
          </a:xfrm>
        </p:spPr>
        <p:txBody>
          <a:bodyPr>
            <a:normAutofit fontScale="92500" lnSpcReduction="20000"/>
          </a:bodyPr>
          <a:lstStyle/>
          <a:p>
            <a:pPr marL="0" indent="0">
              <a:buNone/>
            </a:pPr>
            <a:r>
              <a:rPr lang="en-US" sz="2400" b="1" dirty="0" smtClean="0"/>
              <a:t>1. Go</a:t>
            </a:r>
            <a:r>
              <a:rPr lang="en-US" sz="2400" dirty="0" smtClean="0"/>
              <a:t> </a:t>
            </a:r>
            <a:r>
              <a:rPr lang="en-US" sz="2000" dirty="0" smtClean="0"/>
              <a:t>to </a:t>
            </a:r>
            <a:r>
              <a:rPr lang="en-US" sz="2000" i="1" dirty="0" smtClean="0"/>
              <a:t>Help</a:t>
            </a:r>
            <a:r>
              <a:rPr lang="en-US" sz="2000" dirty="0" smtClean="0"/>
              <a:t> &gt; </a:t>
            </a:r>
            <a:r>
              <a:rPr lang="en-US" sz="2000" i="1" dirty="0" smtClean="0"/>
              <a:t>Online Reference</a:t>
            </a:r>
            <a:r>
              <a:rPr lang="en-US" sz="2000" dirty="0" smtClean="0"/>
              <a:t> &gt; </a:t>
            </a:r>
            <a:r>
              <a:rPr lang="en-US" sz="2000" i="1" dirty="0" smtClean="0"/>
              <a:t>Search:</a:t>
            </a:r>
            <a:r>
              <a:rPr lang="en-US" sz="2000" dirty="0" smtClean="0"/>
              <a:t> “iframe”</a:t>
            </a:r>
          </a:p>
          <a:p>
            <a:pPr marL="457200" indent="-457200">
              <a:buAutoNum type="arabicPeriod"/>
            </a:pPr>
            <a:endParaRPr lang="en-US" sz="2000" dirty="0" smtClean="0"/>
          </a:p>
          <a:p>
            <a:pPr marL="0" indent="0">
              <a:buNone/>
            </a:pPr>
            <a:r>
              <a:rPr lang="en-US" sz="2400" b="1" dirty="0"/>
              <a:t>2. Paste </a:t>
            </a:r>
            <a:r>
              <a:rPr lang="en-US" sz="2000" dirty="0"/>
              <a:t>the following code into the "HTML </a:t>
            </a:r>
            <a:r>
              <a:rPr lang="en-US" sz="2000" dirty="0" smtClean="0"/>
              <a:t>View“</a:t>
            </a:r>
          </a:p>
          <a:p>
            <a:pPr marL="0" indent="0">
              <a:buNone/>
            </a:pPr>
            <a:endParaRPr lang="en-US" sz="2000" dirty="0" smtClean="0"/>
          </a:p>
          <a:p>
            <a:pPr marL="0" indent="0">
              <a:buNone/>
            </a:pPr>
            <a:r>
              <a:rPr lang="en-US" sz="2400" b="1" dirty="0"/>
              <a:t>3. Replace</a:t>
            </a:r>
            <a:r>
              <a:rPr lang="en-US" sz="2000" dirty="0" smtClean="0"/>
              <a:t> </a:t>
            </a:r>
            <a:r>
              <a:rPr lang="en-US" sz="2000" dirty="0"/>
              <a:t>the RED URL with the 3rd Party URL you are trying to integrate in addition to the desired title of the </a:t>
            </a:r>
            <a:r>
              <a:rPr lang="en-US" sz="2000" dirty="0" err="1" smtClean="0"/>
              <a:t>iFrame</a:t>
            </a:r>
            <a:endParaRPr lang="en-US" sz="2000" dirty="0" smtClean="0"/>
          </a:p>
          <a:p>
            <a:pPr marL="0" indent="0">
              <a:buNone/>
            </a:pPr>
            <a:endParaRPr lang="en-US" sz="2000" dirty="0" smtClean="0"/>
          </a:p>
          <a:p>
            <a:pPr marL="0" indent="0">
              <a:buNone/>
            </a:pPr>
            <a:r>
              <a:rPr lang="en-US" sz="2400" b="1" dirty="0"/>
              <a:t>4. Adjust</a:t>
            </a:r>
            <a:r>
              <a:rPr lang="en-US" sz="2000" b="1" dirty="0" smtClean="0"/>
              <a:t> </a:t>
            </a:r>
            <a:r>
              <a:rPr lang="en-US" sz="2000" dirty="0"/>
              <a:t>the "height" value highlighted in red below to accommodate the size of the integrated </a:t>
            </a:r>
            <a:r>
              <a:rPr lang="en-US" sz="2000" dirty="0" smtClean="0"/>
              <a:t>frame as needed</a:t>
            </a:r>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7" name="Footer Placeholder 6"/>
          <p:cNvSpPr>
            <a:spLocks noGrp="1"/>
          </p:cNvSpPr>
          <p:nvPr>
            <p:ph type="ftr" sz="quarter" idx="11"/>
          </p:nvPr>
        </p:nvSpPr>
        <p:spPr>
          <a:xfrm>
            <a:off x="3791857" y="6384814"/>
            <a:ext cx="4114800" cy="365125"/>
          </a:xfrm>
        </p:spPr>
        <p:txBody>
          <a:bodyPr/>
          <a:lstStyle/>
          <a:p>
            <a:r>
              <a:rPr lang="en-US" smtClean="0"/>
              <a:t>https://www.w3.org/TR/WCAG20-TECHS/H73.html</a:t>
            </a:r>
            <a:endParaRPr lang="en-US"/>
          </a:p>
        </p:txBody>
      </p:sp>
      <p:pic>
        <p:nvPicPr>
          <p:cNvPr id="1026" name="Picture 2" descr="https://vmc.visioninternet.com/FileCenter/Images/5_Misc/3rd%20Party/ifra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722" y="1327525"/>
            <a:ext cx="5161448" cy="37321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549400" y="5131163"/>
            <a:ext cx="10457770" cy="1247325"/>
          </a:xfrm>
          <a:prstGeom prst="rect">
            <a:avLst/>
          </a:prstGeom>
          <a:noFill/>
          <a:ln w="47625">
            <a:solidFill>
              <a:schemeClr val="accent1">
                <a:lumMod val="60000"/>
                <a:lumOff val="4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solidFill>
                  <a:srgbClr val="002060"/>
                </a:solidFill>
              </a:rPr>
              <a:t>&lt;IFRAME title="</a:t>
            </a:r>
            <a:r>
              <a:rPr lang="en-US" sz="1900" dirty="0" smtClean="0">
                <a:solidFill>
                  <a:srgbClr val="C00000"/>
                </a:solidFill>
              </a:rPr>
              <a:t>This is the title</a:t>
            </a:r>
            <a:r>
              <a:rPr lang="en-US" sz="1900" dirty="0" smtClean="0">
                <a:solidFill>
                  <a:srgbClr val="002060"/>
                </a:solidFill>
              </a:rPr>
              <a:t>" style="width: 100%; height: 1000px; margin: 0; outline: none" </a:t>
            </a:r>
            <a:r>
              <a:rPr lang="en-US" sz="1900" dirty="0" err="1" smtClean="0">
                <a:solidFill>
                  <a:srgbClr val="002060"/>
                </a:solidFill>
              </a:rPr>
              <a:t>src</a:t>
            </a:r>
            <a:r>
              <a:rPr lang="en-US" sz="1900" dirty="0" smtClean="0">
                <a:solidFill>
                  <a:srgbClr val="002060"/>
                </a:solidFill>
              </a:rPr>
              <a:t>="</a:t>
            </a:r>
            <a:r>
              <a:rPr lang="en-US" sz="1900" dirty="0" smtClean="0">
                <a:solidFill>
                  <a:srgbClr val="C00000"/>
                </a:solidFill>
              </a:rPr>
              <a:t>http://www.INSERT3RDPARTYURLHERE.com</a:t>
            </a:r>
            <a:r>
              <a:rPr lang="en-US" sz="1900" dirty="0" smtClean="0">
                <a:solidFill>
                  <a:srgbClr val="002060"/>
                </a:solidFill>
              </a:rPr>
              <a:t>" &gt;Your browser does not support inline frames.&lt;</a:t>
            </a:r>
            <a:r>
              <a:rPr lang="en-US" sz="1900" dirty="0" err="1" smtClean="0">
                <a:solidFill>
                  <a:srgbClr val="002060"/>
                </a:solidFill>
              </a:rPr>
              <a:t>br</a:t>
            </a:r>
            <a:r>
              <a:rPr lang="en-US" sz="1900" dirty="0" smtClean="0">
                <a:solidFill>
                  <a:srgbClr val="002060"/>
                </a:solidFill>
              </a:rPr>
              <a:t> /&gt;&lt;</a:t>
            </a:r>
            <a:r>
              <a:rPr lang="en-US" sz="1900" dirty="0" err="1" smtClean="0">
                <a:solidFill>
                  <a:srgbClr val="002060"/>
                </a:solidFill>
              </a:rPr>
              <a:t>br</a:t>
            </a:r>
            <a:r>
              <a:rPr lang="en-US" sz="1900" dirty="0" smtClean="0">
                <a:solidFill>
                  <a:srgbClr val="002060"/>
                </a:solidFill>
              </a:rPr>
              <a:t> /&gt; Please visit &lt;a </a:t>
            </a:r>
            <a:r>
              <a:rPr lang="en-US" sz="1900" dirty="0" err="1" smtClean="0">
                <a:solidFill>
                  <a:srgbClr val="002060"/>
                </a:solidFill>
              </a:rPr>
              <a:t>href</a:t>
            </a:r>
            <a:r>
              <a:rPr lang="en-US" sz="1900" dirty="0" smtClean="0">
                <a:solidFill>
                  <a:srgbClr val="002060"/>
                </a:solidFill>
              </a:rPr>
              <a:t>="</a:t>
            </a:r>
            <a:r>
              <a:rPr lang="en-US" sz="1900" dirty="0">
                <a:solidFill>
                  <a:srgbClr val="C00000"/>
                </a:solidFill>
              </a:rPr>
              <a:t>http://www.INSERT3RDPARTYURLHERE.com</a:t>
            </a:r>
            <a:r>
              <a:rPr lang="en-US" sz="1900" dirty="0" smtClean="0">
                <a:solidFill>
                  <a:srgbClr val="002060"/>
                </a:solidFill>
              </a:rPr>
              <a:t>" target="_blank"&gt;</a:t>
            </a:r>
            <a:r>
              <a:rPr lang="en-US" sz="1900" dirty="0">
                <a:solidFill>
                  <a:srgbClr val="C00000"/>
                </a:solidFill>
              </a:rPr>
              <a:t> http://www.INSERT3RDPARTYURLHERE.com</a:t>
            </a:r>
            <a:r>
              <a:rPr lang="en-US" sz="1900" dirty="0" smtClean="0">
                <a:solidFill>
                  <a:srgbClr val="002060"/>
                </a:solidFill>
              </a:rPr>
              <a:t> &lt;/a&gt;&lt;/IFRAME&gt;</a:t>
            </a:r>
          </a:p>
        </p:txBody>
      </p:sp>
      <p:sp>
        <p:nvSpPr>
          <p:cNvPr id="4" name="Rectangle 3"/>
          <p:cNvSpPr/>
          <p:nvPr/>
        </p:nvSpPr>
        <p:spPr>
          <a:xfrm>
            <a:off x="6734629" y="1799771"/>
            <a:ext cx="5138057" cy="58057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4" idx="2"/>
          </p:cNvCxnSpPr>
          <p:nvPr/>
        </p:nvCxnSpPr>
        <p:spPr>
          <a:xfrm>
            <a:off x="9303658" y="2380343"/>
            <a:ext cx="18142" cy="2750821"/>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883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80" y="17372"/>
            <a:ext cx="10515600" cy="1325563"/>
          </a:xfrm>
        </p:spPr>
        <p:txBody>
          <a:bodyPr>
            <a:normAutofit/>
          </a:bodyPr>
          <a:lstStyle/>
          <a:p>
            <a:pPr algn="ctr"/>
            <a:r>
              <a:rPr lang="en-US" sz="4000" dirty="0" smtClean="0"/>
              <a:t>6. </a:t>
            </a:r>
            <a:r>
              <a:rPr lang="en-US" sz="4000" dirty="0" smtClean="0"/>
              <a:t>iframes: How to create an accessible iframe</a:t>
            </a:r>
            <a:endParaRPr lang="en-US" sz="4000" dirty="0"/>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7" name="Footer Placeholder 6"/>
          <p:cNvSpPr>
            <a:spLocks noGrp="1"/>
          </p:cNvSpPr>
          <p:nvPr>
            <p:ph type="ftr" sz="quarter" idx="11"/>
          </p:nvPr>
        </p:nvSpPr>
        <p:spPr>
          <a:xfrm>
            <a:off x="3791857" y="6384814"/>
            <a:ext cx="4114800" cy="365125"/>
          </a:xfrm>
        </p:spPr>
        <p:txBody>
          <a:bodyPr/>
          <a:lstStyle/>
          <a:p>
            <a:r>
              <a:rPr lang="en-US" smtClean="0"/>
              <a:t>https://www.w3.org/TR/WCAG20-TECHS/H73.html</a:t>
            </a:r>
            <a:endParaRPr lang="en-US"/>
          </a:p>
        </p:txBody>
      </p:sp>
      <p:sp>
        <p:nvSpPr>
          <p:cNvPr id="6" name="Content Placeholder 5"/>
          <p:cNvSpPr>
            <a:spLocks noGrp="1"/>
          </p:cNvSpPr>
          <p:nvPr>
            <p:ph idx="1"/>
          </p:nvPr>
        </p:nvSpPr>
        <p:spPr>
          <a:xfrm>
            <a:off x="809172" y="1342935"/>
            <a:ext cx="10515600" cy="1382032"/>
          </a:xfrm>
        </p:spPr>
        <p:txBody>
          <a:bodyPr/>
          <a:lstStyle/>
          <a:p>
            <a:pPr marL="0" indent="0">
              <a:buNone/>
            </a:pPr>
            <a:r>
              <a:rPr lang="en-US" dirty="0" smtClean="0"/>
              <a:t>1</a:t>
            </a:r>
            <a:r>
              <a:rPr lang="en-US" dirty="0"/>
              <a:t>. Go to the </a:t>
            </a:r>
            <a:r>
              <a:rPr lang="en-US" i="1" dirty="0"/>
              <a:t>Help</a:t>
            </a:r>
            <a:r>
              <a:rPr lang="en-US" dirty="0"/>
              <a:t> tab in the CMS &gt; </a:t>
            </a:r>
            <a:r>
              <a:rPr lang="en-US" i="1" dirty="0"/>
              <a:t>Online Reference</a:t>
            </a:r>
            <a:r>
              <a:rPr lang="en-US" dirty="0"/>
              <a:t> &gt; Search: “iframe” and go to the iframes page.</a:t>
            </a:r>
          </a:p>
          <a:p>
            <a:pPr marL="0" indent="0">
              <a:buNone/>
            </a:pPr>
            <a:endParaRPr lang="en-US" dirty="0"/>
          </a:p>
        </p:txBody>
      </p:sp>
      <p:pic>
        <p:nvPicPr>
          <p:cNvPr id="4098" name="Picture 2" descr="https://insight.visioninternet.com/home/showimage?id=6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2490" y="2335576"/>
            <a:ext cx="10168036" cy="368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491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28" y="9894"/>
            <a:ext cx="10515600" cy="1325563"/>
          </a:xfrm>
        </p:spPr>
        <p:txBody>
          <a:bodyPr>
            <a:normAutofit/>
          </a:bodyPr>
          <a:lstStyle/>
          <a:p>
            <a:pPr algn="ctr"/>
            <a:r>
              <a:rPr lang="en-US" sz="3600" dirty="0"/>
              <a:t>6. iframes: How to create an accessible </a:t>
            </a:r>
            <a:r>
              <a:rPr lang="en-US" sz="3600" dirty="0" smtClean="0"/>
              <a:t>iframe (cont’d)</a:t>
            </a:r>
            <a:endParaRPr lang="en-US" sz="3600" dirty="0"/>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7" name="Footer Placeholder 6"/>
          <p:cNvSpPr>
            <a:spLocks noGrp="1"/>
          </p:cNvSpPr>
          <p:nvPr>
            <p:ph type="ftr" sz="quarter" idx="11"/>
          </p:nvPr>
        </p:nvSpPr>
        <p:spPr>
          <a:xfrm>
            <a:off x="3791857" y="6384814"/>
            <a:ext cx="4114800" cy="365125"/>
          </a:xfrm>
        </p:spPr>
        <p:txBody>
          <a:bodyPr/>
          <a:lstStyle/>
          <a:p>
            <a:r>
              <a:rPr lang="en-US" smtClean="0"/>
              <a:t>https://www.w3.org/TR/WCAG20-TECHS/H73.html</a:t>
            </a:r>
            <a:endParaRPr lang="en-US"/>
          </a:p>
        </p:txBody>
      </p:sp>
      <p:sp>
        <p:nvSpPr>
          <p:cNvPr id="6" name="Content Placeholder 5"/>
          <p:cNvSpPr>
            <a:spLocks noGrp="1"/>
          </p:cNvSpPr>
          <p:nvPr>
            <p:ph idx="1"/>
          </p:nvPr>
        </p:nvSpPr>
        <p:spPr>
          <a:xfrm>
            <a:off x="286440" y="1495741"/>
            <a:ext cx="5486400" cy="4838780"/>
          </a:xfrm>
        </p:spPr>
        <p:txBody>
          <a:bodyPr>
            <a:normAutofit/>
          </a:bodyPr>
          <a:lstStyle/>
          <a:p>
            <a:pPr marL="0" indent="0">
              <a:buNone/>
            </a:pPr>
            <a:r>
              <a:rPr lang="en-US" sz="2400" dirty="0" smtClean="0"/>
              <a:t>2</a:t>
            </a:r>
            <a:r>
              <a:rPr lang="en-US" sz="2400" dirty="0"/>
              <a:t>. Paste the following code into the “HTML View” from the iframe page:</a:t>
            </a:r>
          </a:p>
          <a:p>
            <a:pPr marL="0" indent="0">
              <a:buNone/>
            </a:pPr>
            <a:r>
              <a:rPr lang="en-US" sz="1400" i="1" dirty="0"/>
              <a:t>&lt;IFRAME title</a:t>
            </a:r>
            <a:r>
              <a:rPr lang="en-US" sz="1400" i="1" dirty="0" smtClean="0"/>
              <a:t>=“</a:t>
            </a:r>
            <a:r>
              <a:rPr lang="en-US" sz="1400" i="1" dirty="0">
                <a:solidFill>
                  <a:srgbClr val="FF0000"/>
                </a:solidFill>
              </a:rPr>
              <a:t>i</a:t>
            </a:r>
            <a:r>
              <a:rPr lang="en-US" sz="1400" i="1" dirty="0" smtClean="0">
                <a:solidFill>
                  <a:srgbClr val="FF0000"/>
                </a:solidFill>
              </a:rPr>
              <a:t>nsert title</a:t>
            </a:r>
            <a:r>
              <a:rPr lang="en-US" sz="1400" i="1" dirty="0" smtClean="0"/>
              <a:t>" </a:t>
            </a:r>
            <a:r>
              <a:rPr lang="en-US" sz="1400" i="1" dirty="0"/>
              <a:t>style="width: 100%; height: 1000px; margin: 0; outline: none" </a:t>
            </a:r>
            <a:r>
              <a:rPr lang="en-US" sz="1400" i="1" dirty="0" err="1"/>
              <a:t>src</a:t>
            </a:r>
            <a:r>
              <a:rPr lang="en-US" sz="1400" i="1" dirty="0" smtClean="0"/>
              <a:t>=“</a:t>
            </a:r>
            <a:r>
              <a:rPr lang="en-US" sz="1400" i="1" dirty="0" smtClean="0">
                <a:solidFill>
                  <a:srgbClr val="FF0000"/>
                </a:solidFill>
              </a:rPr>
              <a:t>insert URL here</a:t>
            </a:r>
            <a:r>
              <a:rPr lang="en-US" sz="1400" i="1" dirty="0" smtClean="0"/>
              <a:t>" </a:t>
            </a:r>
            <a:r>
              <a:rPr lang="en-US" sz="1400" i="1" dirty="0"/>
              <a:t>&gt;Your browser does not support inline frames.&lt;</a:t>
            </a:r>
            <a:r>
              <a:rPr lang="en-US" sz="1400" i="1" dirty="0" err="1"/>
              <a:t>br</a:t>
            </a:r>
            <a:r>
              <a:rPr lang="en-US" sz="1400" i="1" dirty="0"/>
              <a:t> /&gt;&lt;</a:t>
            </a:r>
            <a:r>
              <a:rPr lang="en-US" sz="1400" i="1" dirty="0" err="1"/>
              <a:t>br</a:t>
            </a:r>
            <a:r>
              <a:rPr lang="en-US" sz="1400" i="1" dirty="0"/>
              <a:t> /&gt; Please visit &lt;a </a:t>
            </a:r>
            <a:r>
              <a:rPr lang="en-US" sz="1400" i="1" dirty="0" err="1"/>
              <a:t>href</a:t>
            </a:r>
            <a:r>
              <a:rPr lang="en-US" sz="1400" i="1" dirty="0" smtClean="0"/>
              <a:t>="</a:t>
            </a:r>
            <a:r>
              <a:rPr lang="en-US" sz="1400" i="1" dirty="0">
                <a:solidFill>
                  <a:srgbClr val="FF0000"/>
                </a:solidFill>
              </a:rPr>
              <a:t> insert URL here </a:t>
            </a:r>
            <a:r>
              <a:rPr lang="en-US" sz="1400" i="1" dirty="0" smtClean="0"/>
              <a:t>" </a:t>
            </a:r>
            <a:r>
              <a:rPr lang="en-US" sz="1400" i="1" dirty="0"/>
              <a:t>target="_blank"&gt;</a:t>
            </a:r>
            <a:r>
              <a:rPr lang="en-US" sz="1400" i="1" dirty="0">
                <a:solidFill>
                  <a:srgbClr val="FF0000"/>
                </a:solidFill>
              </a:rPr>
              <a:t> </a:t>
            </a:r>
            <a:r>
              <a:rPr lang="en-US" sz="1400" i="1" dirty="0">
                <a:solidFill>
                  <a:srgbClr val="FF0000"/>
                </a:solidFill>
              </a:rPr>
              <a:t> insert URL here </a:t>
            </a:r>
            <a:r>
              <a:rPr lang="en-US" sz="1400" i="1" dirty="0"/>
              <a:t> &lt;/a&gt;&lt;/IFRAME</a:t>
            </a:r>
            <a:r>
              <a:rPr lang="en-US" sz="1400" i="1" dirty="0" smtClean="0"/>
              <a:t>&gt;</a:t>
            </a:r>
          </a:p>
          <a:p>
            <a:pPr marL="0" indent="0">
              <a:buNone/>
            </a:pPr>
            <a:r>
              <a:rPr lang="en-US" sz="2400" dirty="0"/>
              <a:t>2. Replace the </a:t>
            </a:r>
            <a:r>
              <a:rPr lang="en-US" sz="2400" dirty="0">
                <a:solidFill>
                  <a:srgbClr val="FF0000"/>
                </a:solidFill>
              </a:rPr>
              <a:t>red text</a:t>
            </a:r>
            <a:r>
              <a:rPr lang="en-US" sz="2400" dirty="0"/>
              <a:t> with the 3rd Party URL for the iframe, and create a </a:t>
            </a:r>
            <a:r>
              <a:rPr lang="en-US" sz="2400" dirty="0">
                <a:solidFill>
                  <a:srgbClr val="FF0000"/>
                </a:solidFill>
              </a:rPr>
              <a:t>title</a:t>
            </a:r>
            <a:r>
              <a:rPr lang="en-US" sz="2400" dirty="0"/>
              <a:t> for the </a:t>
            </a:r>
            <a:r>
              <a:rPr lang="en-US" sz="2400" dirty="0" err="1"/>
              <a:t>iFrame</a:t>
            </a:r>
            <a:r>
              <a:rPr lang="en-US" sz="2400" dirty="0"/>
              <a:t>.</a:t>
            </a:r>
          </a:p>
          <a:p>
            <a:pPr marL="0" indent="0">
              <a:buNone/>
            </a:pPr>
            <a:r>
              <a:rPr lang="en-US" sz="2400" dirty="0"/>
              <a:t>3. Adjust the "</a:t>
            </a:r>
            <a:r>
              <a:rPr lang="en-US" sz="2400" dirty="0">
                <a:solidFill>
                  <a:srgbClr val="FF0000"/>
                </a:solidFill>
              </a:rPr>
              <a:t>height</a:t>
            </a:r>
            <a:r>
              <a:rPr lang="en-US" sz="2400" dirty="0"/>
              <a:t>" value highlighted in red below to accommodate the size of the integrated frame as needed</a:t>
            </a:r>
          </a:p>
          <a:p>
            <a:pPr marL="0" indent="0">
              <a:buNone/>
            </a:pPr>
            <a:endParaRPr lang="en-US" sz="2000" i="1" dirty="0"/>
          </a:p>
          <a:p>
            <a:pPr marL="0" indent="0">
              <a:buNone/>
            </a:pPr>
            <a:endParaRPr lang="en-US" dirty="0"/>
          </a:p>
        </p:txBody>
      </p:sp>
      <p:pic>
        <p:nvPicPr>
          <p:cNvPr id="5122" name="Picture 2" descr="https://insight.visioninternet.com/home/showimage?id=6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840" y="1823765"/>
            <a:ext cx="6098492" cy="435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139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322263"/>
            <a:ext cx="10515600" cy="1325563"/>
          </a:xfrm>
        </p:spPr>
        <p:txBody>
          <a:bodyPr/>
          <a:lstStyle/>
          <a:p>
            <a:pPr algn="ctr"/>
            <a:r>
              <a:rPr lang="en-US" dirty="0" smtClean="0"/>
              <a:t>7. Page Language</a:t>
            </a:r>
            <a:endParaRPr lang="en-US" dirty="0"/>
          </a:p>
        </p:txBody>
      </p:sp>
      <p:sp>
        <p:nvSpPr>
          <p:cNvPr id="3" name="Content Placeholder 2"/>
          <p:cNvSpPr>
            <a:spLocks noGrp="1"/>
          </p:cNvSpPr>
          <p:nvPr>
            <p:ph idx="1"/>
          </p:nvPr>
        </p:nvSpPr>
        <p:spPr>
          <a:xfrm>
            <a:off x="838200" y="1534118"/>
            <a:ext cx="10515600" cy="4642845"/>
          </a:xfrm>
        </p:spPr>
        <p:txBody>
          <a:bodyPr/>
          <a:lstStyle/>
          <a:p>
            <a:r>
              <a:rPr lang="en-US" dirty="0" smtClean="0"/>
              <a:t>When creating a page in a different language, it’s necessary to change the page language in the page settings:</a:t>
            </a:r>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7" name="Footer Placeholder 6"/>
          <p:cNvSpPr>
            <a:spLocks noGrp="1"/>
          </p:cNvSpPr>
          <p:nvPr>
            <p:ph type="ftr" sz="quarter" idx="11"/>
          </p:nvPr>
        </p:nvSpPr>
        <p:spPr/>
        <p:txBody>
          <a:bodyPr/>
          <a:lstStyle/>
          <a:p>
            <a:r>
              <a:rPr lang="en-US" smtClean="0"/>
              <a:t>https://www.w3.org/TR/WCAG20-TECHS/H73.html</a:t>
            </a:r>
            <a:endParaRPr lang="en-US"/>
          </a:p>
        </p:txBody>
      </p:sp>
      <p:pic>
        <p:nvPicPr>
          <p:cNvPr id="6" name="Picture 5"/>
          <p:cNvPicPr>
            <a:picLocks noChangeAspect="1"/>
          </p:cNvPicPr>
          <p:nvPr/>
        </p:nvPicPr>
        <p:blipFill>
          <a:blip r:embed="rId4"/>
          <a:stretch>
            <a:fillRect/>
          </a:stretch>
        </p:blipFill>
        <p:spPr>
          <a:xfrm>
            <a:off x="1333754" y="2482133"/>
            <a:ext cx="10271776" cy="3694829"/>
          </a:xfrm>
          <a:prstGeom prst="rect">
            <a:avLst/>
          </a:prstGeom>
        </p:spPr>
      </p:pic>
    </p:spTree>
    <p:extLst>
      <p:ext uri="{BB962C8B-B14F-4D97-AF65-F5344CB8AC3E}">
        <p14:creationId xmlns:p14="http://schemas.microsoft.com/office/powerpoint/2010/main" val="1610644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Headings</a:t>
            </a:r>
            <a:endParaRPr lang="en-US" dirty="0"/>
          </a:p>
        </p:txBody>
      </p:sp>
      <p:sp>
        <p:nvSpPr>
          <p:cNvPr id="3" name="Content Placeholder 2"/>
          <p:cNvSpPr>
            <a:spLocks noGrp="1"/>
          </p:cNvSpPr>
          <p:nvPr>
            <p:ph idx="1"/>
          </p:nvPr>
        </p:nvSpPr>
        <p:spPr>
          <a:xfrm>
            <a:off x="838200" y="2646947"/>
            <a:ext cx="10515600" cy="3530016"/>
          </a:xfrm>
        </p:spPr>
        <p:txBody>
          <a:bodyPr/>
          <a:lstStyle/>
          <a:p>
            <a:r>
              <a:rPr lang="en-US" dirty="0" smtClean="0"/>
              <a:t>Help to break up page into sections</a:t>
            </a:r>
          </a:p>
          <a:p>
            <a:r>
              <a:rPr lang="en-US" dirty="0" smtClean="0"/>
              <a:t>Allows screen reader users can skip from section to section</a:t>
            </a:r>
          </a:p>
          <a:p>
            <a:r>
              <a:rPr lang="en-US" dirty="0" smtClean="0"/>
              <a:t>Must be sequential and properly nested</a:t>
            </a:r>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4" name="Footer Placeholder 3"/>
          <p:cNvSpPr>
            <a:spLocks noGrp="1"/>
          </p:cNvSpPr>
          <p:nvPr>
            <p:ph type="ftr" sz="quarter" idx="11"/>
          </p:nvPr>
        </p:nvSpPr>
        <p:spPr/>
        <p:txBody>
          <a:bodyPr/>
          <a:lstStyle/>
          <a:p>
            <a:r>
              <a:rPr lang="en-US" dirty="0" smtClean="0">
                <a:hlinkClick r:id="rId4"/>
              </a:rPr>
              <a:t>https://www.w3.org/TR/WCAG20-TECHS/H42.html</a:t>
            </a:r>
            <a:endParaRPr lang="en-US" dirty="0" smtClean="0"/>
          </a:p>
          <a:p>
            <a:r>
              <a:rPr lang="en-US" dirty="0">
                <a:hlinkClick r:id="rId5"/>
              </a:rPr>
              <a:t>https://</a:t>
            </a:r>
            <a:r>
              <a:rPr lang="en-US" dirty="0" smtClean="0">
                <a:hlinkClick r:id="rId5"/>
              </a:rPr>
              <a:t>www.w3.org/TR/WCAG20-TECHS/G141.html</a:t>
            </a:r>
            <a:r>
              <a:rPr lang="en-US" dirty="0" smtClean="0"/>
              <a:t> </a:t>
            </a:r>
            <a:endParaRPr lang="en-US" dirty="0"/>
          </a:p>
        </p:txBody>
      </p:sp>
    </p:spTree>
    <p:extLst>
      <p:ext uri="{BB962C8B-B14F-4D97-AF65-F5344CB8AC3E}">
        <p14:creationId xmlns:p14="http://schemas.microsoft.com/office/powerpoint/2010/main" val="1156531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Headings: Overusing font formatting</a:t>
            </a:r>
            <a:endParaRPr lang="en-US" dirty="0"/>
          </a:p>
        </p:txBody>
      </p:sp>
      <p:pic>
        <p:nvPicPr>
          <p:cNvPr id="6" name="Picture 5"/>
          <p:cNvPicPr>
            <a:picLocks noChangeAspect="1"/>
          </p:cNvPicPr>
          <p:nvPr/>
        </p:nvPicPr>
        <p:blipFill>
          <a:blip r:embed="rId3"/>
          <a:stretch>
            <a:fillRect/>
          </a:stretch>
        </p:blipFill>
        <p:spPr>
          <a:xfrm>
            <a:off x="415316" y="1493229"/>
            <a:ext cx="5657774" cy="5094858"/>
          </a:xfrm>
          <a:prstGeom prst="rect">
            <a:avLst/>
          </a:prstGeom>
        </p:spPr>
      </p:pic>
      <p:pic>
        <p:nvPicPr>
          <p:cNvPr id="7" name="Picture 6"/>
          <p:cNvPicPr>
            <a:picLocks noChangeAspect="1"/>
          </p:cNvPicPr>
          <p:nvPr/>
        </p:nvPicPr>
        <p:blipFill>
          <a:blip r:embed="rId4"/>
          <a:stretch>
            <a:fillRect/>
          </a:stretch>
        </p:blipFill>
        <p:spPr>
          <a:xfrm>
            <a:off x="6388865" y="1493229"/>
            <a:ext cx="5387819" cy="5097706"/>
          </a:xfrm>
          <a:prstGeom prst="rect">
            <a:avLst/>
          </a:prstGeom>
        </p:spPr>
      </p:pic>
      <p:pic>
        <p:nvPicPr>
          <p:cNvPr id="8" name="Picture 7" descr="C:\Users\nina\AppData\Local\Microsoft\Windows\INetCache\Content.Word\Vision Letterhea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9" name="Right Arrow 8"/>
          <p:cNvSpPr/>
          <p:nvPr/>
        </p:nvSpPr>
        <p:spPr>
          <a:xfrm>
            <a:off x="5574535" y="4054207"/>
            <a:ext cx="1277957" cy="914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945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Headings: Improper </a:t>
            </a:r>
            <a:r>
              <a:rPr lang="en-US" dirty="0"/>
              <a:t>H</a:t>
            </a:r>
            <a:r>
              <a:rPr lang="en-US" dirty="0" smtClean="0"/>
              <a:t>eading Nesting</a:t>
            </a:r>
            <a:endParaRPr lang="en-US" dirty="0"/>
          </a:p>
        </p:txBody>
      </p:sp>
      <p:pic>
        <p:nvPicPr>
          <p:cNvPr id="8" name="Picture 7"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4" name="TextBox 3"/>
          <p:cNvSpPr txBox="1"/>
          <p:nvPr/>
        </p:nvSpPr>
        <p:spPr>
          <a:xfrm>
            <a:off x="664684" y="1576980"/>
            <a:ext cx="10862631" cy="4555093"/>
          </a:xfrm>
          <a:prstGeom prst="rect">
            <a:avLst/>
          </a:prstGeom>
          <a:noFill/>
          <a:ln>
            <a:solidFill>
              <a:schemeClr val="tx1"/>
            </a:solidFill>
          </a:ln>
        </p:spPr>
        <p:txBody>
          <a:bodyPr wrap="square" rtlCol="0">
            <a:spAutoFit/>
          </a:bodyPr>
          <a:lstStyle/>
          <a:p>
            <a:pPr algn="ctr"/>
            <a:r>
              <a:rPr lang="en-US" sz="4800" b="1" dirty="0" smtClean="0">
                <a:solidFill>
                  <a:srgbClr val="FF0000"/>
                </a:solidFill>
              </a:rPr>
              <a:t>&lt;h1&gt;Page title as defined in CMS&lt;/h1&gt;</a:t>
            </a:r>
          </a:p>
          <a:p>
            <a:pPr algn="ctr"/>
            <a:endParaRPr lang="en-US" b="1" dirty="0" smtClean="0">
              <a:solidFill>
                <a:srgbClr val="FF0000"/>
              </a:solidFill>
            </a:endParaRPr>
          </a:p>
          <a:p>
            <a:pPr algn="ctr"/>
            <a:r>
              <a:rPr lang="en-US" sz="4400" b="1" dirty="0" smtClean="0">
                <a:solidFill>
                  <a:schemeClr val="accent2"/>
                </a:solidFill>
              </a:rPr>
              <a:t>&lt;h2&gt; Subtitle/first section &lt;/h2&gt;</a:t>
            </a:r>
          </a:p>
          <a:p>
            <a:pPr algn="ctr"/>
            <a:endParaRPr lang="en-US" b="1" dirty="0" smtClean="0">
              <a:solidFill>
                <a:schemeClr val="accent2"/>
              </a:solidFill>
            </a:endParaRPr>
          </a:p>
          <a:p>
            <a:pPr algn="ctr"/>
            <a:r>
              <a:rPr lang="en-US" sz="4000" b="1" dirty="0" smtClean="0">
                <a:solidFill>
                  <a:schemeClr val="accent4">
                    <a:lumMod val="75000"/>
                  </a:schemeClr>
                </a:solidFill>
              </a:rPr>
              <a:t>&lt;h3&gt;… follows h2&lt;/h3&gt;</a:t>
            </a:r>
          </a:p>
          <a:p>
            <a:pPr algn="ctr"/>
            <a:endParaRPr lang="en-US" b="1" dirty="0" smtClean="0">
              <a:solidFill>
                <a:schemeClr val="accent4">
                  <a:lumMod val="60000"/>
                  <a:lumOff val="40000"/>
                </a:schemeClr>
              </a:solidFill>
            </a:endParaRPr>
          </a:p>
          <a:p>
            <a:pPr algn="ctr"/>
            <a:r>
              <a:rPr lang="en-US" sz="3600" b="1" dirty="0" smtClean="0">
                <a:solidFill>
                  <a:srgbClr val="00B050"/>
                </a:solidFill>
              </a:rPr>
              <a:t>&lt;h4&gt;…follows h3&lt;/h4&gt;</a:t>
            </a:r>
          </a:p>
          <a:p>
            <a:pPr algn="ctr"/>
            <a:endParaRPr lang="en-US" b="1" dirty="0" smtClean="0">
              <a:solidFill>
                <a:srgbClr val="00B050"/>
              </a:solidFill>
            </a:endParaRPr>
          </a:p>
          <a:p>
            <a:pPr algn="ctr"/>
            <a:r>
              <a:rPr lang="en-US" sz="3200" b="1" dirty="0" smtClean="0">
                <a:solidFill>
                  <a:srgbClr val="7030A0"/>
                </a:solidFill>
              </a:rPr>
              <a:t>&lt;h5&gt;…follows h4&lt;/h5&gt;</a:t>
            </a:r>
          </a:p>
          <a:p>
            <a:pPr algn="ctr"/>
            <a:endParaRPr lang="en-US" dirty="0"/>
          </a:p>
        </p:txBody>
      </p:sp>
    </p:spTree>
    <p:extLst>
      <p:ext uri="{BB962C8B-B14F-4D97-AF65-F5344CB8AC3E}">
        <p14:creationId xmlns:p14="http://schemas.microsoft.com/office/powerpoint/2010/main" val="3632680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09" y="236537"/>
            <a:ext cx="10515600" cy="1325563"/>
          </a:xfrm>
        </p:spPr>
        <p:txBody>
          <a:bodyPr/>
          <a:lstStyle/>
          <a:p>
            <a:r>
              <a:rPr lang="en-US" dirty="0" smtClean="0"/>
              <a:t>1. Headings: Not Accessible</a:t>
            </a:r>
            <a:endParaRPr lang="en-US" dirty="0"/>
          </a:p>
        </p:txBody>
      </p:sp>
      <p:pic>
        <p:nvPicPr>
          <p:cNvPr id="8" name="Picture 7"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4" name="TextBox 3"/>
          <p:cNvSpPr txBox="1"/>
          <p:nvPr/>
        </p:nvSpPr>
        <p:spPr>
          <a:xfrm>
            <a:off x="300038" y="1448392"/>
            <a:ext cx="11658600" cy="5663089"/>
          </a:xfrm>
          <a:prstGeom prst="rect">
            <a:avLst/>
          </a:prstGeom>
          <a:noFill/>
          <a:ln>
            <a:solidFill>
              <a:schemeClr val="tx1"/>
            </a:solidFill>
          </a:ln>
        </p:spPr>
        <p:txBody>
          <a:bodyPr wrap="square" rtlCol="0">
            <a:spAutoFit/>
          </a:bodyPr>
          <a:lstStyle/>
          <a:p>
            <a:r>
              <a:rPr lang="en-US" sz="4000" b="1" dirty="0" smtClean="0">
                <a:solidFill>
                  <a:schemeClr val="accent2"/>
                </a:solidFill>
              </a:rPr>
              <a:t>&lt;h2&gt; Grants and Scholarships</a:t>
            </a:r>
          </a:p>
          <a:p>
            <a:r>
              <a:rPr lang="en-US" sz="4800" b="1" dirty="0" smtClean="0">
                <a:solidFill>
                  <a:srgbClr val="FF0000"/>
                </a:solidFill>
              </a:rPr>
              <a:t>&lt;h1&gt; How can I apply?</a:t>
            </a:r>
          </a:p>
          <a:p>
            <a:r>
              <a:rPr lang="en-US" sz="1400" dirty="0" smtClean="0"/>
              <a:t>Lorem </a:t>
            </a:r>
            <a:r>
              <a:rPr lang="en-US" sz="1400" dirty="0"/>
              <a:t>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sed</a:t>
            </a:r>
            <a:r>
              <a:rPr lang="en-US" sz="1400" dirty="0"/>
              <a:t> do </a:t>
            </a:r>
            <a:r>
              <a:rPr lang="en-US" sz="1400" dirty="0" err="1"/>
              <a:t>eiusmod</a:t>
            </a:r>
            <a:r>
              <a:rPr lang="en-US" sz="1400" dirty="0"/>
              <a:t> </a:t>
            </a:r>
            <a:r>
              <a:rPr lang="en-US" sz="1400" dirty="0" err="1"/>
              <a:t>tempor</a:t>
            </a:r>
            <a:r>
              <a:rPr lang="en-US" sz="1400" dirty="0"/>
              <a:t> </a:t>
            </a:r>
            <a:r>
              <a:rPr lang="en-US" sz="1400" dirty="0" err="1"/>
              <a:t>incididunt</a:t>
            </a:r>
            <a:r>
              <a:rPr lang="en-US" sz="1400" dirty="0"/>
              <a:t> </a:t>
            </a:r>
            <a:r>
              <a:rPr lang="en-US" sz="1400" dirty="0" err="1"/>
              <a:t>ut</a:t>
            </a:r>
            <a:r>
              <a:rPr lang="en-US" sz="1400" dirty="0"/>
              <a:t> </a:t>
            </a:r>
            <a:r>
              <a:rPr lang="en-US" sz="1400" dirty="0" err="1"/>
              <a:t>labore</a:t>
            </a:r>
            <a:r>
              <a:rPr lang="en-US" sz="1400" dirty="0"/>
              <a:t> et </a:t>
            </a:r>
            <a:r>
              <a:rPr lang="en-US" sz="1400" dirty="0" err="1"/>
              <a:t>dolore</a:t>
            </a:r>
            <a:r>
              <a:rPr lang="en-US" sz="1400" dirty="0"/>
              <a:t> magna </a:t>
            </a:r>
            <a:r>
              <a:rPr lang="en-US" sz="1400" dirty="0" err="1"/>
              <a:t>aliqua</a:t>
            </a:r>
            <a:r>
              <a:rPr lang="en-US" sz="1400" dirty="0"/>
              <a:t>. </a:t>
            </a:r>
            <a:r>
              <a:rPr lang="en-US" sz="1400" dirty="0" err="1"/>
              <a:t>Ut</a:t>
            </a:r>
            <a:r>
              <a:rPr lang="en-US" sz="1400" dirty="0"/>
              <a:t> </a:t>
            </a:r>
            <a:r>
              <a:rPr lang="en-US" sz="1400" dirty="0" err="1"/>
              <a:t>enim</a:t>
            </a:r>
            <a:r>
              <a:rPr lang="en-US" sz="1400" dirty="0"/>
              <a:t> ad minim </a:t>
            </a:r>
            <a:r>
              <a:rPr lang="en-US" sz="1400" dirty="0" err="1"/>
              <a:t>veniam</a:t>
            </a:r>
            <a:r>
              <a:rPr lang="en-US" sz="1400" dirty="0"/>
              <a:t>, </a:t>
            </a:r>
            <a:r>
              <a:rPr lang="en-US" sz="1400" dirty="0" err="1"/>
              <a:t>quis</a:t>
            </a:r>
            <a:r>
              <a:rPr lang="en-US" sz="1400" dirty="0"/>
              <a:t> </a:t>
            </a:r>
            <a:r>
              <a:rPr lang="en-US" sz="1400" dirty="0" err="1"/>
              <a:t>nostrud</a:t>
            </a:r>
            <a:r>
              <a:rPr lang="en-US" sz="1400" dirty="0"/>
              <a:t> exercitation </a:t>
            </a:r>
            <a:r>
              <a:rPr lang="en-US" sz="1400" dirty="0" err="1"/>
              <a:t>ullamco</a:t>
            </a:r>
            <a:r>
              <a:rPr lang="en-US" sz="1400" dirty="0"/>
              <a:t> </a:t>
            </a:r>
            <a:r>
              <a:rPr lang="en-US" sz="1400" dirty="0" err="1"/>
              <a:t>laboris</a:t>
            </a:r>
            <a:r>
              <a:rPr lang="en-US" sz="1400" dirty="0"/>
              <a:t> nisi </a:t>
            </a:r>
            <a:r>
              <a:rPr lang="en-US" sz="1400" dirty="0" err="1"/>
              <a:t>ut</a:t>
            </a:r>
            <a:r>
              <a:rPr lang="en-US" sz="1400" dirty="0"/>
              <a:t> </a:t>
            </a:r>
            <a:r>
              <a:rPr lang="en-US" sz="1400" dirty="0" err="1"/>
              <a:t>aliquip</a:t>
            </a:r>
            <a:r>
              <a:rPr lang="en-US" sz="1400" dirty="0"/>
              <a:t> ex </a:t>
            </a:r>
            <a:r>
              <a:rPr lang="en-US" sz="1400" dirty="0" err="1"/>
              <a:t>ea</a:t>
            </a:r>
            <a:r>
              <a:rPr lang="en-US" sz="1400" dirty="0"/>
              <a:t> </a:t>
            </a:r>
            <a:r>
              <a:rPr lang="en-US" sz="1400" dirty="0" err="1"/>
              <a:t>commodo</a:t>
            </a:r>
            <a:r>
              <a:rPr lang="en-US" sz="1400" dirty="0"/>
              <a:t> </a:t>
            </a:r>
            <a:r>
              <a:rPr lang="en-US" sz="1400" dirty="0" err="1"/>
              <a:t>consequat</a:t>
            </a:r>
            <a:r>
              <a:rPr lang="en-US" sz="1400" dirty="0"/>
              <a:t>. </a:t>
            </a:r>
            <a:r>
              <a:rPr lang="en-US" sz="1400" dirty="0" err="1"/>
              <a:t>Duis</a:t>
            </a:r>
            <a:r>
              <a:rPr lang="en-US" sz="1400" dirty="0"/>
              <a:t> </a:t>
            </a:r>
            <a:r>
              <a:rPr lang="en-US" sz="1400" dirty="0" err="1"/>
              <a:t>aute</a:t>
            </a:r>
            <a:r>
              <a:rPr lang="en-US" sz="1400" dirty="0"/>
              <a:t> </a:t>
            </a:r>
            <a:r>
              <a:rPr lang="en-US" sz="1400" dirty="0" err="1"/>
              <a:t>irure</a:t>
            </a:r>
            <a:r>
              <a:rPr lang="en-US" sz="1400" dirty="0"/>
              <a:t> dolor in </a:t>
            </a:r>
            <a:r>
              <a:rPr lang="en-US" sz="1400" dirty="0" err="1"/>
              <a:t>reprehenderit</a:t>
            </a:r>
            <a:r>
              <a:rPr lang="en-US" sz="1400" dirty="0"/>
              <a:t> in </a:t>
            </a:r>
            <a:r>
              <a:rPr lang="en-US" sz="1400" dirty="0" err="1"/>
              <a:t>voluptate</a:t>
            </a:r>
            <a:r>
              <a:rPr lang="en-US" sz="1400" dirty="0"/>
              <a:t> </a:t>
            </a:r>
            <a:r>
              <a:rPr lang="en-US" sz="1400" dirty="0" err="1"/>
              <a:t>velit</a:t>
            </a:r>
            <a:r>
              <a:rPr lang="en-US" sz="1400" dirty="0"/>
              <a:t> </a:t>
            </a:r>
            <a:r>
              <a:rPr lang="en-US" sz="1400" dirty="0" err="1"/>
              <a:t>esse</a:t>
            </a:r>
            <a:r>
              <a:rPr lang="en-US" sz="1400" dirty="0"/>
              <a:t> </a:t>
            </a:r>
            <a:r>
              <a:rPr lang="en-US" sz="1400" dirty="0" err="1"/>
              <a:t>cillum</a:t>
            </a:r>
            <a:r>
              <a:rPr lang="en-US" sz="1400" dirty="0"/>
              <a:t> </a:t>
            </a:r>
            <a:r>
              <a:rPr lang="en-US" sz="1400" dirty="0" err="1"/>
              <a:t>dolore</a:t>
            </a:r>
            <a:r>
              <a:rPr lang="en-US" sz="1400" dirty="0"/>
              <a:t> </a:t>
            </a:r>
            <a:r>
              <a:rPr lang="en-US" sz="1400" dirty="0" err="1"/>
              <a:t>eu</a:t>
            </a:r>
            <a:r>
              <a:rPr lang="en-US" sz="1400" dirty="0"/>
              <a:t> </a:t>
            </a:r>
            <a:r>
              <a:rPr lang="en-US" sz="1400" dirty="0" err="1"/>
              <a:t>fugiat</a:t>
            </a:r>
            <a:r>
              <a:rPr lang="en-US" sz="1400" dirty="0"/>
              <a:t> </a:t>
            </a:r>
            <a:r>
              <a:rPr lang="en-US" sz="1400" dirty="0" err="1"/>
              <a:t>nulla</a:t>
            </a:r>
            <a:r>
              <a:rPr lang="en-US" sz="1400" dirty="0"/>
              <a:t> </a:t>
            </a:r>
            <a:r>
              <a:rPr lang="en-US" sz="1400" dirty="0" err="1"/>
              <a:t>pariatur</a:t>
            </a:r>
            <a:r>
              <a:rPr lang="en-US" sz="1400" dirty="0"/>
              <a:t>. </a:t>
            </a:r>
            <a:r>
              <a:rPr lang="en-US" sz="1400" dirty="0" err="1"/>
              <a:t>Excepteur</a:t>
            </a:r>
            <a:r>
              <a:rPr lang="en-US" sz="1400" dirty="0"/>
              <a:t> </a:t>
            </a:r>
            <a:r>
              <a:rPr lang="en-US" sz="1400" dirty="0" err="1"/>
              <a:t>sint</a:t>
            </a:r>
            <a:r>
              <a:rPr lang="en-US" sz="1400" dirty="0"/>
              <a:t> </a:t>
            </a:r>
            <a:r>
              <a:rPr lang="en-US" sz="1400" dirty="0" err="1"/>
              <a:t>occaecat</a:t>
            </a:r>
            <a:r>
              <a:rPr lang="en-US" sz="1400" dirty="0"/>
              <a:t> </a:t>
            </a:r>
            <a:r>
              <a:rPr lang="en-US" sz="1400" dirty="0" err="1"/>
              <a:t>cupidatat</a:t>
            </a:r>
            <a:r>
              <a:rPr lang="en-US" sz="1400" dirty="0"/>
              <a:t> non </a:t>
            </a:r>
            <a:r>
              <a:rPr lang="en-US" sz="1400" dirty="0" err="1"/>
              <a:t>proident</a:t>
            </a:r>
            <a:r>
              <a:rPr lang="en-US" sz="1400" dirty="0"/>
              <a:t>, </a:t>
            </a:r>
            <a:r>
              <a:rPr lang="en-US" sz="1400" dirty="0" err="1"/>
              <a:t>sunt</a:t>
            </a:r>
            <a:r>
              <a:rPr lang="en-US" sz="1400" dirty="0"/>
              <a:t> in culpa qui </a:t>
            </a:r>
            <a:r>
              <a:rPr lang="en-US" sz="1400" dirty="0" err="1"/>
              <a:t>officia</a:t>
            </a:r>
            <a:r>
              <a:rPr lang="en-US" sz="1400" dirty="0"/>
              <a:t> </a:t>
            </a:r>
            <a:r>
              <a:rPr lang="en-US" sz="1400" dirty="0" err="1"/>
              <a:t>deserunt</a:t>
            </a:r>
            <a:r>
              <a:rPr lang="en-US" sz="1400" dirty="0"/>
              <a:t> </a:t>
            </a:r>
            <a:r>
              <a:rPr lang="en-US" sz="1400" dirty="0" err="1"/>
              <a:t>mollit</a:t>
            </a:r>
            <a:r>
              <a:rPr lang="en-US" sz="1400" dirty="0"/>
              <a:t> </a:t>
            </a:r>
            <a:r>
              <a:rPr lang="en-US" sz="1400" dirty="0" err="1"/>
              <a:t>anim</a:t>
            </a:r>
            <a:r>
              <a:rPr lang="en-US" sz="1400" dirty="0"/>
              <a:t> id </a:t>
            </a:r>
            <a:r>
              <a:rPr lang="en-US" sz="1400" dirty="0" err="1"/>
              <a:t>est</a:t>
            </a:r>
            <a:r>
              <a:rPr lang="en-US" sz="1400" dirty="0"/>
              <a:t> </a:t>
            </a:r>
            <a:r>
              <a:rPr lang="en-US" sz="1400" dirty="0" err="1"/>
              <a:t>laborum</a:t>
            </a:r>
            <a:r>
              <a:rPr lang="en-US" sz="1400" dirty="0" smtClean="0"/>
              <a:t>.</a:t>
            </a:r>
          </a:p>
          <a:p>
            <a:endParaRPr lang="en-US" sz="1400" dirty="0" smtClean="0"/>
          </a:p>
          <a:p>
            <a:r>
              <a:rPr lang="en-US" sz="2800" b="1" dirty="0">
                <a:solidFill>
                  <a:schemeClr val="accent4">
                    <a:lumMod val="75000"/>
                  </a:schemeClr>
                </a:solidFill>
              </a:rPr>
              <a:t>&lt;h3</a:t>
            </a:r>
            <a:r>
              <a:rPr lang="en-US" sz="2800" b="1" dirty="0" smtClean="0">
                <a:solidFill>
                  <a:schemeClr val="accent4">
                    <a:lumMod val="75000"/>
                  </a:schemeClr>
                </a:solidFill>
              </a:rPr>
              <a:t>&gt; Eligibility </a:t>
            </a:r>
            <a:r>
              <a:rPr lang="en-US" sz="2800" b="1" dirty="0">
                <a:solidFill>
                  <a:schemeClr val="accent4">
                    <a:lumMod val="75000"/>
                  </a:schemeClr>
                </a:solidFill>
              </a:rPr>
              <a:t>Requirements</a:t>
            </a:r>
          </a:p>
          <a:p>
            <a:r>
              <a:rPr lang="en-US" sz="1400" dirty="0" err="1" smtClean="0"/>
              <a:t>aliquip</a:t>
            </a:r>
            <a:r>
              <a:rPr lang="en-US" sz="1400" dirty="0" smtClean="0"/>
              <a:t> </a:t>
            </a:r>
            <a:r>
              <a:rPr lang="en-US" sz="1400" dirty="0"/>
              <a:t>ex </a:t>
            </a:r>
            <a:r>
              <a:rPr lang="en-US" sz="1400" dirty="0" err="1"/>
              <a:t>ea</a:t>
            </a:r>
            <a:r>
              <a:rPr lang="en-US" sz="1400" dirty="0"/>
              <a:t> </a:t>
            </a:r>
            <a:r>
              <a:rPr lang="en-US" sz="1400" dirty="0" err="1"/>
              <a:t>commodo</a:t>
            </a:r>
            <a:r>
              <a:rPr lang="en-US" sz="1400" dirty="0"/>
              <a:t> </a:t>
            </a:r>
            <a:r>
              <a:rPr lang="en-US" sz="1400" dirty="0" err="1"/>
              <a:t>consequat</a:t>
            </a:r>
            <a:r>
              <a:rPr lang="en-US" sz="1400" dirty="0"/>
              <a:t>. </a:t>
            </a:r>
            <a:r>
              <a:rPr lang="en-US" sz="1400" dirty="0" err="1"/>
              <a:t>Duis</a:t>
            </a:r>
            <a:r>
              <a:rPr lang="en-US" sz="1400" dirty="0"/>
              <a:t> </a:t>
            </a:r>
            <a:r>
              <a:rPr lang="en-US" sz="1400" dirty="0" err="1"/>
              <a:t>aute</a:t>
            </a:r>
            <a:r>
              <a:rPr lang="en-US" sz="1400" dirty="0"/>
              <a:t> </a:t>
            </a:r>
            <a:r>
              <a:rPr lang="en-US" sz="1400" dirty="0" err="1"/>
              <a:t>irure</a:t>
            </a:r>
            <a:r>
              <a:rPr lang="en-US" sz="1400" dirty="0"/>
              <a:t> dolor in </a:t>
            </a:r>
            <a:r>
              <a:rPr lang="en-US" sz="1400" dirty="0" err="1"/>
              <a:t>reprehenderit</a:t>
            </a:r>
            <a:r>
              <a:rPr lang="en-US" sz="1400" dirty="0"/>
              <a:t> in </a:t>
            </a:r>
            <a:r>
              <a:rPr lang="en-US" sz="1400" dirty="0" err="1"/>
              <a:t>voluptate</a:t>
            </a:r>
            <a:r>
              <a:rPr lang="en-US" sz="1400" dirty="0"/>
              <a:t> </a:t>
            </a:r>
            <a:r>
              <a:rPr lang="en-US" sz="1400" dirty="0" err="1"/>
              <a:t>velit</a:t>
            </a:r>
            <a:r>
              <a:rPr lang="en-US" sz="1400" dirty="0"/>
              <a:t> </a:t>
            </a:r>
            <a:r>
              <a:rPr lang="en-US" sz="1400" dirty="0" err="1"/>
              <a:t>esse</a:t>
            </a:r>
            <a:r>
              <a:rPr lang="en-US" sz="1400" dirty="0"/>
              <a:t> </a:t>
            </a:r>
            <a:r>
              <a:rPr lang="en-US" sz="1400" dirty="0" err="1"/>
              <a:t>cillum</a:t>
            </a:r>
            <a:r>
              <a:rPr lang="en-US" sz="1400" dirty="0"/>
              <a:t> </a:t>
            </a:r>
            <a:r>
              <a:rPr lang="en-US" sz="1400" dirty="0" err="1"/>
              <a:t>dolore</a:t>
            </a:r>
            <a:r>
              <a:rPr lang="en-US" sz="1400" dirty="0"/>
              <a:t> </a:t>
            </a:r>
            <a:r>
              <a:rPr lang="en-US" sz="1400" dirty="0" err="1"/>
              <a:t>eu</a:t>
            </a:r>
            <a:r>
              <a:rPr lang="en-US" sz="1400" dirty="0"/>
              <a:t> </a:t>
            </a:r>
            <a:r>
              <a:rPr lang="en-US" sz="1400" dirty="0" err="1"/>
              <a:t>fugiat</a:t>
            </a:r>
            <a:r>
              <a:rPr lang="en-US" sz="1400" dirty="0"/>
              <a:t> </a:t>
            </a:r>
            <a:r>
              <a:rPr lang="en-US" sz="1400" dirty="0" err="1"/>
              <a:t>nulla</a:t>
            </a:r>
            <a:r>
              <a:rPr lang="en-US" sz="1400" dirty="0"/>
              <a:t> </a:t>
            </a:r>
            <a:r>
              <a:rPr lang="en-US" sz="1400" dirty="0" err="1"/>
              <a:t>pariatur</a:t>
            </a:r>
            <a:r>
              <a:rPr lang="en-US" sz="1400" dirty="0"/>
              <a:t>. </a:t>
            </a:r>
            <a:r>
              <a:rPr lang="en-US" sz="1400" dirty="0" err="1"/>
              <a:t>Excepteur</a:t>
            </a:r>
            <a:r>
              <a:rPr lang="en-US" sz="1400" dirty="0"/>
              <a:t> </a:t>
            </a:r>
            <a:r>
              <a:rPr lang="en-US" sz="1400" dirty="0" err="1"/>
              <a:t>sint</a:t>
            </a:r>
            <a:r>
              <a:rPr lang="en-US" sz="1400" dirty="0"/>
              <a:t> </a:t>
            </a:r>
            <a:r>
              <a:rPr lang="en-US" sz="1400" dirty="0" err="1"/>
              <a:t>occaecat</a:t>
            </a:r>
            <a:r>
              <a:rPr lang="en-US" sz="1400" dirty="0"/>
              <a:t> </a:t>
            </a:r>
            <a:r>
              <a:rPr lang="en-US" sz="1400" dirty="0" err="1"/>
              <a:t>cupidatat</a:t>
            </a:r>
            <a:r>
              <a:rPr lang="en-US" sz="1400" dirty="0"/>
              <a:t> non </a:t>
            </a:r>
            <a:r>
              <a:rPr lang="en-US" sz="1400" dirty="0" err="1"/>
              <a:t>proident</a:t>
            </a:r>
            <a:r>
              <a:rPr lang="en-US" sz="1400" dirty="0"/>
              <a:t>, </a:t>
            </a:r>
            <a:r>
              <a:rPr lang="en-US" sz="1400" dirty="0" err="1"/>
              <a:t>sunt</a:t>
            </a:r>
            <a:r>
              <a:rPr lang="en-US" sz="1400" dirty="0"/>
              <a:t> in culpa qui </a:t>
            </a:r>
            <a:r>
              <a:rPr lang="en-US" sz="1400" dirty="0" err="1"/>
              <a:t>officia</a:t>
            </a:r>
            <a:r>
              <a:rPr lang="en-US" sz="1400" dirty="0"/>
              <a:t> </a:t>
            </a:r>
            <a:r>
              <a:rPr lang="en-US" sz="1400" dirty="0" err="1"/>
              <a:t>deserunt</a:t>
            </a:r>
            <a:r>
              <a:rPr lang="en-US" sz="1400" dirty="0"/>
              <a:t> </a:t>
            </a:r>
            <a:r>
              <a:rPr lang="en-US" sz="1400" dirty="0" err="1"/>
              <a:t>mollit</a:t>
            </a:r>
            <a:r>
              <a:rPr lang="en-US" sz="1400" dirty="0"/>
              <a:t> </a:t>
            </a:r>
            <a:r>
              <a:rPr lang="en-US" sz="1400" dirty="0" err="1"/>
              <a:t>anim</a:t>
            </a:r>
            <a:r>
              <a:rPr lang="en-US" sz="1400" dirty="0"/>
              <a:t> id </a:t>
            </a:r>
            <a:r>
              <a:rPr lang="en-US" sz="1400" dirty="0" err="1"/>
              <a:t>est</a:t>
            </a:r>
            <a:r>
              <a:rPr lang="en-US" sz="1400" dirty="0"/>
              <a:t> </a:t>
            </a:r>
            <a:r>
              <a:rPr lang="en-US" sz="1400" dirty="0" err="1"/>
              <a:t>laborum</a:t>
            </a:r>
            <a:r>
              <a:rPr lang="en-US" sz="1400" dirty="0" smtClean="0"/>
              <a:t>.</a:t>
            </a:r>
          </a:p>
          <a:p>
            <a:endParaRPr lang="en-US" sz="1400" dirty="0" smtClean="0"/>
          </a:p>
          <a:p>
            <a:r>
              <a:rPr lang="en-US" sz="2400" b="1" dirty="0">
                <a:solidFill>
                  <a:srgbClr val="7030A0"/>
                </a:solidFill>
              </a:rPr>
              <a:t>&lt;</a:t>
            </a:r>
            <a:r>
              <a:rPr lang="en-US" sz="2400" b="1" dirty="0" smtClean="0">
                <a:solidFill>
                  <a:srgbClr val="7030A0"/>
                </a:solidFill>
              </a:rPr>
              <a:t>h5&gt; For </a:t>
            </a:r>
            <a:r>
              <a:rPr lang="en-US" sz="2400" b="1" dirty="0">
                <a:solidFill>
                  <a:srgbClr val="7030A0"/>
                </a:solidFill>
              </a:rPr>
              <a:t>High School Students</a:t>
            </a:r>
          </a:p>
          <a:p>
            <a:r>
              <a:rPr lang="en-US" sz="1400" dirty="0" err="1"/>
              <a:t>consequat</a:t>
            </a:r>
            <a:r>
              <a:rPr lang="en-US" sz="1400" dirty="0"/>
              <a:t>. </a:t>
            </a:r>
            <a:r>
              <a:rPr lang="en-US" sz="1400" dirty="0" err="1"/>
              <a:t>Duis</a:t>
            </a:r>
            <a:r>
              <a:rPr lang="en-US" sz="1400" dirty="0"/>
              <a:t> </a:t>
            </a:r>
            <a:r>
              <a:rPr lang="en-US" sz="1400" dirty="0" err="1"/>
              <a:t>aute</a:t>
            </a:r>
            <a:r>
              <a:rPr lang="en-US" sz="1400" dirty="0"/>
              <a:t> </a:t>
            </a:r>
            <a:r>
              <a:rPr lang="en-US" sz="1400" dirty="0" err="1"/>
              <a:t>irure</a:t>
            </a:r>
            <a:r>
              <a:rPr lang="en-US" sz="1400" dirty="0"/>
              <a:t> dolor in </a:t>
            </a:r>
            <a:r>
              <a:rPr lang="en-US" sz="1400" dirty="0" err="1"/>
              <a:t>reprehenderit</a:t>
            </a:r>
            <a:r>
              <a:rPr lang="en-US" sz="1400" dirty="0"/>
              <a:t> in </a:t>
            </a:r>
            <a:r>
              <a:rPr lang="en-US" sz="1400" dirty="0" err="1"/>
              <a:t>voluptate</a:t>
            </a:r>
            <a:r>
              <a:rPr lang="en-US" sz="1400" dirty="0"/>
              <a:t> </a:t>
            </a:r>
            <a:r>
              <a:rPr lang="en-US" sz="1400" dirty="0" err="1"/>
              <a:t>velit</a:t>
            </a:r>
            <a:r>
              <a:rPr lang="en-US" sz="1400" dirty="0"/>
              <a:t> </a:t>
            </a:r>
            <a:r>
              <a:rPr lang="en-US" sz="1400" dirty="0" err="1"/>
              <a:t>esse</a:t>
            </a:r>
            <a:r>
              <a:rPr lang="en-US" sz="1400" dirty="0"/>
              <a:t> </a:t>
            </a:r>
            <a:r>
              <a:rPr lang="en-US" sz="1400" dirty="0" err="1"/>
              <a:t>cillum</a:t>
            </a:r>
            <a:r>
              <a:rPr lang="en-US" sz="1400" dirty="0"/>
              <a:t> </a:t>
            </a:r>
            <a:r>
              <a:rPr lang="en-US" sz="1400" dirty="0" err="1"/>
              <a:t>dolore</a:t>
            </a:r>
            <a:r>
              <a:rPr lang="en-US" sz="1400" dirty="0"/>
              <a:t> </a:t>
            </a:r>
            <a:r>
              <a:rPr lang="en-US" sz="1400" dirty="0" err="1"/>
              <a:t>eu</a:t>
            </a:r>
            <a:r>
              <a:rPr lang="en-US" sz="1400" dirty="0"/>
              <a:t> </a:t>
            </a:r>
            <a:r>
              <a:rPr lang="en-US" sz="1400" dirty="0" err="1"/>
              <a:t>fugiat</a:t>
            </a:r>
            <a:r>
              <a:rPr lang="en-US" sz="1400" dirty="0"/>
              <a:t> </a:t>
            </a:r>
            <a:r>
              <a:rPr lang="en-US" sz="1400" dirty="0" err="1"/>
              <a:t>nulla</a:t>
            </a:r>
            <a:r>
              <a:rPr lang="en-US" sz="1400" dirty="0"/>
              <a:t> </a:t>
            </a:r>
            <a:r>
              <a:rPr lang="en-US" sz="1400" dirty="0" err="1"/>
              <a:t>pariatur</a:t>
            </a:r>
            <a:r>
              <a:rPr lang="en-US" sz="1400" dirty="0"/>
              <a:t>. </a:t>
            </a:r>
            <a:r>
              <a:rPr lang="en-US" sz="1400" dirty="0" err="1"/>
              <a:t>Excepteur</a:t>
            </a:r>
            <a:r>
              <a:rPr lang="en-US" sz="1400" dirty="0"/>
              <a:t> </a:t>
            </a:r>
            <a:r>
              <a:rPr lang="en-US" sz="1400" dirty="0" err="1"/>
              <a:t>sint</a:t>
            </a:r>
            <a:r>
              <a:rPr lang="en-US" sz="1400" dirty="0"/>
              <a:t> </a:t>
            </a:r>
            <a:r>
              <a:rPr lang="en-US" sz="1400" dirty="0" err="1"/>
              <a:t>occaecat</a:t>
            </a:r>
            <a:r>
              <a:rPr lang="en-US" sz="1400" dirty="0"/>
              <a:t> </a:t>
            </a:r>
            <a:r>
              <a:rPr lang="en-US" sz="1400" dirty="0" err="1"/>
              <a:t>cupidatat</a:t>
            </a:r>
            <a:r>
              <a:rPr lang="en-US" sz="1400" dirty="0"/>
              <a:t> non </a:t>
            </a:r>
            <a:r>
              <a:rPr lang="en-US" sz="1400" dirty="0" err="1"/>
              <a:t>proident</a:t>
            </a:r>
            <a:r>
              <a:rPr lang="en-US" sz="1400" dirty="0"/>
              <a:t>, </a:t>
            </a:r>
            <a:r>
              <a:rPr lang="en-US" sz="1400" dirty="0" err="1"/>
              <a:t>sunt</a:t>
            </a:r>
            <a:r>
              <a:rPr lang="en-US" sz="1400" dirty="0"/>
              <a:t> in culpa qui </a:t>
            </a:r>
            <a:r>
              <a:rPr lang="en-US" sz="1400" dirty="0" err="1"/>
              <a:t>officia</a:t>
            </a:r>
            <a:r>
              <a:rPr lang="en-US" sz="1400" dirty="0"/>
              <a:t> </a:t>
            </a:r>
            <a:r>
              <a:rPr lang="en-US" sz="1400" dirty="0" err="1"/>
              <a:t>deserunt</a:t>
            </a:r>
            <a:r>
              <a:rPr lang="en-US" sz="1400" dirty="0"/>
              <a:t> </a:t>
            </a:r>
            <a:r>
              <a:rPr lang="en-US" sz="1400" dirty="0" err="1"/>
              <a:t>mollit</a:t>
            </a:r>
            <a:r>
              <a:rPr lang="en-US" sz="1400" dirty="0"/>
              <a:t> </a:t>
            </a:r>
            <a:r>
              <a:rPr lang="en-US" sz="1400" dirty="0" err="1"/>
              <a:t>anim</a:t>
            </a:r>
            <a:r>
              <a:rPr lang="en-US" sz="1400" dirty="0"/>
              <a:t> id </a:t>
            </a:r>
            <a:r>
              <a:rPr lang="en-US" sz="1400" dirty="0" err="1"/>
              <a:t>est</a:t>
            </a:r>
            <a:r>
              <a:rPr lang="en-US" sz="1400" dirty="0"/>
              <a:t> </a:t>
            </a:r>
            <a:r>
              <a:rPr lang="en-US" sz="1400" dirty="0" err="1"/>
              <a:t>laborum</a:t>
            </a:r>
            <a:r>
              <a:rPr lang="en-US" sz="1400" dirty="0" smtClean="0"/>
              <a:t>.</a:t>
            </a:r>
          </a:p>
          <a:p>
            <a:endParaRPr lang="en-US" sz="1400" dirty="0"/>
          </a:p>
          <a:p>
            <a:r>
              <a:rPr lang="en-US" sz="2400" b="1" dirty="0">
                <a:solidFill>
                  <a:srgbClr val="7030A0"/>
                </a:solidFill>
              </a:rPr>
              <a:t>&lt;</a:t>
            </a:r>
            <a:r>
              <a:rPr lang="en-US" sz="2400" b="1" dirty="0" smtClean="0">
                <a:solidFill>
                  <a:srgbClr val="7030A0"/>
                </a:solidFill>
              </a:rPr>
              <a:t>h5&gt; For </a:t>
            </a:r>
            <a:r>
              <a:rPr lang="en-US" sz="2400" b="1" dirty="0">
                <a:solidFill>
                  <a:srgbClr val="7030A0"/>
                </a:solidFill>
              </a:rPr>
              <a:t>College Students</a:t>
            </a:r>
          </a:p>
          <a:p>
            <a:r>
              <a:rPr lang="en-US" sz="1200" dirty="0" err="1"/>
              <a:t>consequat</a:t>
            </a:r>
            <a:r>
              <a:rPr lang="en-US" sz="1200" dirty="0"/>
              <a:t>. </a:t>
            </a:r>
            <a:r>
              <a:rPr lang="en-US" sz="1200" dirty="0" err="1"/>
              <a:t>Duis</a:t>
            </a:r>
            <a:r>
              <a:rPr lang="en-US" sz="1200" dirty="0"/>
              <a:t> </a:t>
            </a:r>
            <a:r>
              <a:rPr lang="en-US" sz="1200" dirty="0" err="1"/>
              <a:t>aute</a:t>
            </a:r>
            <a:r>
              <a:rPr lang="en-US" sz="1200" dirty="0"/>
              <a:t> </a:t>
            </a:r>
            <a:r>
              <a:rPr lang="en-US" sz="1200" dirty="0" err="1"/>
              <a:t>irure</a:t>
            </a:r>
            <a:r>
              <a:rPr lang="en-US" sz="1200" dirty="0"/>
              <a:t> dolor in </a:t>
            </a:r>
            <a:r>
              <a:rPr lang="en-US" sz="1200" dirty="0" err="1"/>
              <a:t>reprehenderit</a:t>
            </a:r>
            <a:r>
              <a:rPr lang="en-US" sz="1200" dirty="0"/>
              <a:t> in </a:t>
            </a:r>
            <a:r>
              <a:rPr lang="en-US" sz="1200" dirty="0" err="1"/>
              <a:t>voluptate</a:t>
            </a:r>
            <a:r>
              <a:rPr lang="en-US" sz="1200" dirty="0"/>
              <a:t> </a:t>
            </a:r>
            <a:r>
              <a:rPr lang="en-US" sz="1200" dirty="0" err="1"/>
              <a:t>velit</a:t>
            </a:r>
            <a:r>
              <a:rPr lang="en-US" sz="1200" dirty="0"/>
              <a:t> </a:t>
            </a:r>
            <a:r>
              <a:rPr lang="en-US" sz="1200" dirty="0" err="1"/>
              <a:t>esse</a:t>
            </a:r>
            <a:r>
              <a:rPr lang="en-US" sz="1200" dirty="0"/>
              <a:t> </a:t>
            </a:r>
            <a:r>
              <a:rPr lang="en-US" sz="1200" dirty="0" err="1"/>
              <a:t>cillum</a:t>
            </a:r>
            <a:r>
              <a:rPr lang="en-US" sz="1200" dirty="0"/>
              <a:t> </a:t>
            </a:r>
            <a:r>
              <a:rPr lang="en-US" sz="1200" dirty="0" err="1"/>
              <a:t>dolore</a:t>
            </a:r>
            <a:r>
              <a:rPr lang="en-US" sz="1200" dirty="0"/>
              <a:t> </a:t>
            </a:r>
            <a:r>
              <a:rPr lang="en-US" sz="1200" dirty="0" err="1"/>
              <a:t>eu</a:t>
            </a:r>
            <a:r>
              <a:rPr lang="en-US" sz="1200" dirty="0"/>
              <a:t> </a:t>
            </a:r>
            <a:r>
              <a:rPr lang="en-US" sz="1200" dirty="0" err="1"/>
              <a:t>fugiat</a:t>
            </a:r>
            <a:r>
              <a:rPr lang="en-US" sz="1200" dirty="0"/>
              <a:t> </a:t>
            </a:r>
            <a:r>
              <a:rPr lang="en-US" sz="1200" dirty="0" err="1"/>
              <a:t>nulla</a:t>
            </a:r>
            <a:r>
              <a:rPr lang="en-US" sz="1200" dirty="0"/>
              <a:t> </a:t>
            </a:r>
            <a:r>
              <a:rPr lang="en-US" sz="1200" dirty="0" err="1"/>
              <a:t>pariatur</a:t>
            </a:r>
            <a:r>
              <a:rPr lang="en-US" sz="1200" dirty="0"/>
              <a:t>. </a:t>
            </a:r>
            <a:r>
              <a:rPr lang="en-US" sz="1200" dirty="0" err="1"/>
              <a:t>Excepteur</a:t>
            </a:r>
            <a:r>
              <a:rPr lang="en-US" sz="1200" dirty="0"/>
              <a:t> </a:t>
            </a:r>
            <a:r>
              <a:rPr lang="en-US" sz="1200" dirty="0" err="1"/>
              <a:t>sint</a:t>
            </a:r>
            <a:r>
              <a:rPr lang="en-US" sz="1200" dirty="0"/>
              <a:t> </a:t>
            </a:r>
            <a:r>
              <a:rPr lang="en-US" sz="1200" dirty="0" err="1"/>
              <a:t>occaecat</a:t>
            </a:r>
            <a:r>
              <a:rPr lang="en-US" sz="1200" dirty="0"/>
              <a:t> </a:t>
            </a:r>
            <a:r>
              <a:rPr lang="en-US" sz="1200" dirty="0" err="1"/>
              <a:t>cupidatat</a:t>
            </a:r>
            <a:r>
              <a:rPr lang="en-US" sz="1200" dirty="0"/>
              <a:t> non </a:t>
            </a:r>
            <a:r>
              <a:rPr lang="en-US" sz="1200" dirty="0" err="1"/>
              <a:t>proident</a:t>
            </a:r>
            <a:r>
              <a:rPr lang="en-US" sz="1200" dirty="0"/>
              <a:t>, </a:t>
            </a:r>
            <a:r>
              <a:rPr lang="en-US" sz="1200" dirty="0" err="1"/>
              <a:t>sunt</a:t>
            </a:r>
            <a:r>
              <a:rPr lang="en-US" sz="1200" dirty="0"/>
              <a:t> in culpa qui </a:t>
            </a:r>
            <a:r>
              <a:rPr lang="en-US" sz="1200" dirty="0" err="1"/>
              <a:t>officia</a:t>
            </a:r>
            <a:r>
              <a:rPr lang="en-US" sz="1200" dirty="0"/>
              <a:t> </a:t>
            </a:r>
            <a:r>
              <a:rPr lang="en-US" sz="1200" dirty="0" err="1"/>
              <a:t>deserunt</a:t>
            </a:r>
            <a:r>
              <a:rPr lang="en-US" sz="1200" dirty="0"/>
              <a:t> </a:t>
            </a:r>
            <a:r>
              <a:rPr lang="en-US" sz="1200" dirty="0" err="1"/>
              <a:t>mollit</a:t>
            </a:r>
            <a:r>
              <a:rPr lang="en-US" sz="1200" dirty="0"/>
              <a:t> </a:t>
            </a:r>
            <a:r>
              <a:rPr lang="en-US" sz="1200" dirty="0" err="1"/>
              <a:t>anim</a:t>
            </a:r>
            <a:r>
              <a:rPr lang="en-US" sz="1200" dirty="0"/>
              <a:t> id </a:t>
            </a:r>
            <a:r>
              <a:rPr lang="en-US" sz="1200" dirty="0" err="1"/>
              <a:t>est</a:t>
            </a:r>
            <a:r>
              <a:rPr lang="en-US" sz="1200" dirty="0"/>
              <a:t> </a:t>
            </a:r>
            <a:r>
              <a:rPr lang="en-US" sz="1200" dirty="0" err="1"/>
              <a:t>laborum</a:t>
            </a:r>
            <a:r>
              <a:rPr lang="en-US" sz="1200" dirty="0"/>
              <a:t>.</a:t>
            </a:r>
          </a:p>
          <a:p>
            <a:endParaRPr lang="en-US" sz="1400" dirty="0"/>
          </a:p>
          <a:p>
            <a:endParaRPr lang="en-US" sz="1200" dirty="0"/>
          </a:p>
        </p:txBody>
      </p:sp>
    </p:spTree>
    <p:extLst>
      <p:ext uri="{BB962C8B-B14F-4D97-AF65-F5344CB8AC3E}">
        <p14:creationId xmlns:p14="http://schemas.microsoft.com/office/powerpoint/2010/main" val="2284282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Headings</a:t>
            </a:r>
            <a:r>
              <a:rPr lang="en-US" dirty="0" smtClean="0"/>
              <a:t>: Accessible</a:t>
            </a:r>
            <a:endParaRPr lang="en-US" dirty="0"/>
          </a:p>
        </p:txBody>
      </p:sp>
      <p:pic>
        <p:nvPicPr>
          <p:cNvPr id="8" name="Picture 7"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4" name="TextBox 3"/>
          <p:cNvSpPr txBox="1"/>
          <p:nvPr/>
        </p:nvSpPr>
        <p:spPr>
          <a:xfrm>
            <a:off x="664684" y="1576980"/>
            <a:ext cx="10862631" cy="5416868"/>
          </a:xfrm>
          <a:prstGeom prst="rect">
            <a:avLst/>
          </a:prstGeom>
          <a:noFill/>
          <a:ln>
            <a:solidFill>
              <a:schemeClr val="tx1"/>
            </a:solidFill>
          </a:ln>
        </p:spPr>
        <p:txBody>
          <a:bodyPr wrap="square" rtlCol="0">
            <a:spAutoFit/>
          </a:bodyPr>
          <a:lstStyle/>
          <a:p>
            <a:r>
              <a:rPr lang="en-US" sz="4400" b="1" dirty="0">
                <a:solidFill>
                  <a:srgbClr val="FF0000"/>
                </a:solidFill>
              </a:rPr>
              <a:t>&lt;</a:t>
            </a:r>
            <a:r>
              <a:rPr lang="en-US" sz="4400" b="1" dirty="0" smtClean="0">
                <a:solidFill>
                  <a:srgbClr val="FF0000"/>
                </a:solidFill>
              </a:rPr>
              <a:t>h1&gt; Grants </a:t>
            </a:r>
            <a:r>
              <a:rPr lang="en-US" sz="4400" b="1" dirty="0">
                <a:solidFill>
                  <a:srgbClr val="FF0000"/>
                </a:solidFill>
              </a:rPr>
              <a:t>and Scholarships</a:t>
            </a:r>
          </a:p>
          <a:p>
            <a:r>
              <a:rPr lang="en-US" sz="3600" b="1" dirty="0">
                <a:solidFill>
                  <a:schemeClr val="accent2"/>
                </a:solidFill>
              </a:rPr>
              <a:t>&lt;</a:t>
            </a:r>
            <a:r>
              <a:rPr lang="en-US" sz="3600" b="1" dirty="0" smtClean="0">
                <a:solidFill>
                  <a:schemeClr val="accent2"/>
                </a:solidFill>
              </a:rPr>
              <a:t>h2&gt; How </a:t>
            </a:r>
            <a:r>
              <a:rPr lang="en-US" sz="3600" b="1" dirty="0">
                <a:solidFill>
                  <a:schemeClr val="accent2"/>
                </a:solidFill>
              </a:rPr>
              <a:t>can I apply?</a:t>
            </a:r>
          </a:p>
          <a:p>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a:t>
            </a:r>
            <a:r>
              <a:rPr lang="en-US" sz="1200" dirty="0" err="1"/>
              <a:t>sed</a:t>
            </a:r>
            <a:r>
              <a:rPr lang="en-US" sz="1200" dirty="0"/>
              <a:t>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a:t>
            </a:r>
            <a:r>
              <a:rPr lang="en-US" sz="1200" dirty="0" err="1"/>
              <a:t>labore</a:t>
            </a:r>
            <a:r>
              <a:rPr lang="en-US" sz="1200" dirty="0"/>
              <a:t> et </a:t>
            </a:r>
            <a:r>
              <a:rPr lang="en-US" sz="1200" dirty="0" err="1"/>
              <a:t>dolore</a:t>
            </a:r>
            <a:r>
              <a:rPr lang="en-US" sz="1200" dirty="0"/>
              <a:t> magna </a:t>
            </a:r>
            <a:r>
              <a:rPr lang="en-US" sz="1200" dirty="0" err="1"/>
              <a:t>aliqua</a:t>
            </a:r>
            <a:r>
              <a:rPr lang="en-US" sz="1200" dirty="0"/>
              <a:t>. </a:t>
            </a:r>
            <a:r>
              <a:rPr lang="en-US" sz="1200" dirty="0" err="1"/>
              <a:t>Ut</a:t>
            </a:r>
            <a:r>
              <a:rPr lang="en-US" sz="1200" dirty="0"/>
              <a:t> </a:t>
            </a:r>
            <a:r>
              <a:rPr lang="en-US" sz="1200" dirty="0" err="1"/>
              <a:t>enim</a:t>
            </a:r>
            <a:r>
              <a:rPr lang="en-US" sz="1200" dirty="0"/>
              <a:t> ad minim </a:t>
            </a:r>
            <a:r>
              <a:rPr lang="en-US" sz="1200" dirty="0" err="1"/>
              <a:t>veniam</a:t>
            </a:r>
            <a:r>
              <a:rPr lang="en-US" sz="1200" dirty="0"/>
              <a:t>, </a:t>
            </a:r>
            <a:r>
              <a:rPr lang="en-US" sz="1200" dirty="0" err="1"/>
              <a:t>quis</a:t>
            </a:r>
            <a:r>
              <a:rPr lang="en-US" sz="1200" dirty="0"/>
              <a:t> </a:t>
            </a:r>
            <a:r>
              <a:rPr lang="en-US" sz="1200" dirty="0" err="1"/>
              <a:t>nostrud</a:t>
            </a:r>
            <a:r>
              <a:rPr lang="en-US" sz="1200" dirty="0"/>
              <a:t> exercitation </a:t>
            </a:r>
            <a:r>
              <a:rPr lang="en-US" sz="1200" dirty="0" err="1"/>
              <a:t>ullamco</a:t>
            </a:r>
            <a:r>
              <a:rPr lang="en-US" sz="1200" dirty="0"/>
              <a:t> </a:t>
            </a:r>
            <a:r>
              <a:rPr lang="en-US" sz="1200" dirty="0" err="1"/>
              <a:t>laboris</a:t>
            </a:r>
            <a:r>
              <a:rPr lang="en-US" sz="1200" dirty="0"/>
              <a:t> nisi </a:t>
            </a:r>
            <a:r>
              <a:rPr lang="en-US" sz="1200" dirty="0" err="1"/>
              <a:t>ut</a:t>
            </a:r>
            <a:r>
              <a:rPr lang="en-US" sz="1200" dirty="0"/>
              <a:t> </a:t>
            </a:r>
            <a:r>
              <a:rPr lang="en-US" sz="1200" dirty="0" err="1"/>
              <a:t>aliquip</a:t>
            </a:r>
            <a:r>
              <a:rPr lang="en-US" sz="1200" dirty="0"/>
              <a:t> ex </a:t>
            </a:r>
            <a:r>
              <a:rPr lang="en-US" sz="1200" dirty="0" err="1"/>
              <a:t>ea</a:t>
            </a:r>
            <a:r>
              <a:rPr lang="en-US" sz="1200" dirty="0"/>
              <a:t> </a:t>
            </a:r>
            <a:r>
              <a:rPr lang="en-US" sz="1200" dirty="0" err="1"/>
              <a:t>commodo</a:t>
            </a:r>
            <a:r>
              <a:rPr lang="en-US" sz="1200" dirty="0"/>
              <a:t> </a:t>
            </a:r>
            <a:r>
              <a:rPr lang="en-US" sz="1200" dirty="0" err="1"/>
              <a:t>consequat</a:t>
            </a:r>
            <a:r>
              <a:rPr lang="en-US" sz="1200" dirty="0"/>
              <a:t>. </a:t>
            </a:r>
            <a:r>
              <a:rPr lang="en-US" sz="1200" dirty="0" err="1"/>
              <a:t>Duis</a:t>
            </a:r>
            <a:r>
              <a:rPr lang="en-US" sz="1200" dirty="0"/>
              <a:t> </a:t>
            </a:r>
            <a:r>
              <a:rPr lang="en-US" sz="1200" dirty="0" err="1"/>
              <a:t>aute</a:t>
            </a:r>
            <a:r>
              <a:rPr lang="en-US" sz="1200" dirty="0"/>
              <a:t> </a:t>
            </a:r>
            <a:r>
              <a:rPr lang="en-US" sz="1200" dirty="0" err="1"/>
              <a:t>irure</a:t>
            </a:r>
            <a:r>
              <a:rPr lang="en-US" sz="1200" dirty="0"/>
              <a:t> dolor in </a:t>
            </a:r>
            <a:r>
              <a:rPr lang="en-US" sz="1200" dirty="0" err="1"/>
              <a:t>reprehenderit</a:t>
            </a:r>
            <a:r>
              <a:rPr lang="en-US" sz="1200" dirty="0"/>
              <a:t> in </a:t>
            </a:r>
            <a:r>
              <a:rPr lang="en-US" sz="1200" dirty="0" err="1"/>
              <a:t>voluptate</a:t>
            </a:r>
            <a:r>
              <a:rPr lang="en-US" sz="1200" dirty="0"/>
              <a:t> </a:t>
            </a:r>
            <a:r>
              <a:rPr lang="en-US" sz="1200" dirty="0" err="1"/>
              <a:t>velit</a:t>
            </a:r>
            <a:r>
              <a:rPr lang="en-US" sz="1200" dirty="0"/>
              <a:t> </a:t>
            </a:r>
            <a:r>
              <a:rPr lang="en-US" sz="1200" dirty="0" err="1"/>
              <a:t>esse</a:t>
            </a:r>
            <a:r>
              <a:rPr lang="en-US" sz="1200" dirty="0"/>
              <a:t> </a:t>
            </a:r>
            <a:r>
              <a:rPr lang="en-US" sz="1200" dirty="0" err="1"/>
              <a:t>cillum</a:t>
            </a:r>
            <a:r>
              <a:rPr lang="en-US" sz="1200" dirty="0"/>
              <a:t> </a:t>
            </a:r>
            <a:r>
              <a:rPr lang="en-US" sz="1200" dirty="0" err="1"/>
              <a:t>dolore</a:t>
            </a:r>
            <a:r>
              <a:rPr lang="en-US" sz="1200" dirty="0"/>
              <a:t> </a:t>
            </a:r>
            <a:r>
              <a:rPr lang="en-US" sz="1200" dirty="0" err="1"/>
              <a:t>eu</a:t>
            </a:r>
            <a:r>
              <a:rPr lang="en-US" sz="1200" dirty="0"/>
              <a:t> </a:t>
            </a:r>
            <a:r>
              <a:rPr lang="en-US" sz="1200" dirty="0" err="1"/>
              <a:t>fugiat</a:t>
            </a:r>
            <a:r>
              <a:rPr lang="en-US" sz="1200" dirty="0"/>
              <a:t> </a:t>
            </a:r>
            <a:r>
              <a:rPr lang="en-US" sz="1200" dirty="0" err="1"/>
              <a:t>nulla</a:t>
            </a:r>
            <a:r>
              <a:rPr lang="en-US" sz="1200" dirty="0"/>
              <a:t> </a:t>
            </a:r>
            <a:r>
              <a:rPr lang="en-US" sz="1200" dirty="0" err="1"/>
              <a:t>pariatur</a:t>
            </a:r>
            <a:r>
              <a:rPr lang="en-US" sz="1200" dirty="0"/>
              <a:t>. </a:t>
            </a:r>
            <a:r>
              <a:rPr lang="en-US" sz="1200" dirty="0" err="1"/>
              <a:t>Excepteur</a:t>
            </a:r>
            <a:r>
              <a:rPr lang="en-US" sz="1200" dirty="0"/>
              <a:t> </a:t>
            </a:r>
            <a:r>
              <a:rPr lang="en-US" sz="1200" dirty="0" err="1"/>
              <a:t>sint</a:t>
            </a:r>
            <a:r>
              <a:rPr lang="en-US" sz="1200" dirty="0"/>
              <a:t> </a:t>
            </a:r>
            <a:r>
              <a:rPr lang="en-US" sz="1200" dirty="0" err="1"/>
              <a:t>occaecat</a:t>
            </a:r>
            <a:r>
              <a:rPr lang="en-US" sz="1200" dirty="0"/>
              <a:t> </a:t>
            </a:r>
            <a:r>
              <a:rPr lang="en-US" sz="1200" dirty="0" err="1"/>
              <a:t>cupidatat</a:t>
            </a:r>
            <a:r>
              <a:rPr lang="en-US" sz="1200" dirty="0"/>
              <a:t> non </a:t>
            </a:r>
            <a:r>
              <a:rPr lang="en-US" sz="1200" dirty="0" err="1"/>
              <a:t>proident</a:t>
            </a:r>
            <a:r>
              <a:rPr lang="en-US" sz="1200" dirty="0"/>
              <a:t>, </a:t>
            </a:r>
            <a:r>
              <a:rPr lang="en-US" sz="1200" dirty="0" err="1"/>
              <a:t>sunt</a:t>
            </a:r>
            <a:r>
              <a:rPr lang="en-US" sz="1200" dirty="0"/>
              <a:t> in culpa qui </a:t>
            </a:r>
            <a:r>
              <a:rPr lang="en-US" sz="1200" dirty="0" err="1"/>
              <a:t>officia</a:t>
            </a:r>
            <a:r>
              <a:rPr lang="en-US" sz="1200" dirty="0"/>
              <a:t> </a:t>
            </a:r>
            <a:r>
              <a:rPr lang="en-US" sz="1200" dirty="0" err="1"/>
              <a:t>deserunt</a:t>
            </a:r>
            <a:r>
              <a:rPr lang="en-US" sz="1200" dirty="0"/>
              <a:t> </a:t>
            </a:r>
            <a:r>
              <a:rPr lang="en-US" sz="1200" dirty="0" err="1"/>
              <a:t>mollit</a:t>
            </a:r>
            <a:r>
              <a:rPr lang="en-US" sz="1200" dirty="0"/>
              <a:t> </a:t>
            </a:r>
            <a:r>
              <a:rPr lang="en-US" sz="1200" dirty="0" err="1"/>
              <a:t>anim</a:t>
            </a:r>
            <a:r>
              <a:rPr lang="en-US" sz="1200" dirty="0"/>
              <a:t> id </a:t>
            </a:r>
            <a:r>
              <a:rPr lang="en-US" sz="1200" dirty="0" err="1"/>
              <a:t>est</a:t>
            </a:r>
            <a:r>
              <a:rPr lang="en-US" sz="1200" dirty="0"/>
              <a:t> </a:t>
            </a:r>
            <a:r>
              <a:rPr lang="en-US" sz="1200" dirty="0" err="1"/>
              <a:t>laborum</a:t>
            </a:r>
            <a:r>
              <a:rPr lang="en-US" sz="1200" dirty="0" smtClean="0"/>
              <a:t>.</a:t>
            </a:r>
          </a:p>
          <a:p>
            <a:endParaRPr lang="en-US" sz="1200" dirty="0"/>
          </a:p>
          <a:p>
            <a:r>
              <a:rPr lang="en-US" sz="3600" b="1" dirty="0" smtClean="0">
                <a:solidFill>
                  <a:schemeClr val="accent2"/>
                </a:solidFill>
              </a:rPr>
              <a:t>&lt;h2&gt; Eligibility Requirements</a:t>
            </a:r>
          </a:p>
          <a:p>
            <a:r>
              <a:rPr lang="en-US" sz="1200" dirty="0" err="1" smtClean="0"/>
              <a:t>aliquip</a:t>
            </a:r>
            <a:r>
              <a:rPr lang="en-US" sz="1200" dirty="0" smtClean="0"/>
              <a:t> ex </a:t>
            </a:r>
            <a:r>
              <a:rPr lang="en-US" sz="1200" dirty="0" err="1" smtClean="0"/>
              <a:t>ea</a:t>
            </a:r>
            <a:r>
              <a:rPr lang="en-US" sz="1200" dirty="0" smtClean="0"/>
              <a:t> </a:t>
            </a:r>
            <a:r>
              <a:rPr lang="en-US" sz="1200" dirty="0" err="1" smtClean="0"/>
              <a:t>commodo</a:t>
            </a:r>
            <a:r>
              <a:rPr lang="en-US" sz="1200" dirty="0" smtClean="0"/>
              <a:t> </a:t>
            </a:r>
            <a:r>
              <a:rPr lang="en-US" sz="1200" dirty="0" err="1" smtClean="0"/>
              <a:t>consequat</a:t>
            </a:r>
            <a:r>
              <a:rPr lang="en-US" sz="1200" dirty="0" smtClean="0"/>
              <a:t>. </a:t>
            </a:r>
            <a:r>
              <a:rPr lang="en-US" sz="1200" dirty="0" err="1" smtClean="0"/>
              <a:t>Duis</a:t>
            </a:r>
            <a:r>
              <a:rPr lang="en-US" sz="1200" dirty="0" smtClean="0"/>
              <a:t> </a:t>
            </a:r>
            <a:r>
              <a:rPr lang="en-US" sz="1200" dirty="0" err="1" smtClean="0"/>
              <a:t>aute</a:t>
            </a:r>
            <a:r>
              <a:rPr lang="en-US" sz="1200" dirty="0" smtClean="0"/>
              <a:t> </a:t>
            </a:r>
            <a:r>
              <a:rPr lang="en-US" sz="1200" dirty="0" err="1" smtClean="0"/>
              <a:t>irure</a:t>
            </a:r>
            <a:r>
              <a:rPr lang="en-US" sz="1200" dirty="0" smtClean="0"/>
              <a:t> dolor in </a:t>
            </a:r>
            <a:r>
              <a:rPr lang="en-US" sz="1200" dirty="0" err="1" smtClean="0"/>
              <a:t>reprehenderit</a:t>
            </a:r>
            <a:r>
              <a:rPr lang="en-US" sz="1200" dirty="0" smtClean="0"/>
              <a:t> in </a:t>
            </a:r>
            <a:r>
              <a:rPr lang="en-US" sz="1200" dirty="0" err="1" smtClean="0"/>
              <a:t>voluptate</a:t>
            </a:r>
            <a:r>
              <a:rPr lang="en-US" sz="1200" dirty="0" smtClean="0"/>
              <a:t> </a:t>
            </a:r>
            <a:r>
              <a:rPr lang="en-US" sz="1200" dirty="0" err="1" smtClean="0"/>
              <a:t>velit</a:t>
            </a:r>
            <a:r>
              <a:rPr lang="en-US" sz="1200" dirty="0" smtClean="0"/>
              <a:t> </a:t>
            </a:r>
            <a:r>
              <a:rPr lang="en-US" sz="1200" dirty="0" err="1" smtClean="0"/>
              <a:t>esse</a:t>
            </a:r>
            <a:r>
              <a:rPr lang="en-US" sz="1200" dirty="0" smtClean="0"/>
              <a:t> </a:t>
            </a:r>
            <a:r>
              <a:rPr lang="en-US" sz="1200" dirty="0" err="1" smtClean="0"/>
              <a:t>cillum</a:t>
            </a:r>
            <a:r>
              <a:rPr lang="en-US" sz="1200" dirty="0" smtClean="0"/>
              <a:t> </a:t>
            </a:r>
            <a:r>
              <a:rPr lang="en-US" sz="1200" dirty="0" err="1" smtClean="0"/>
              <a:t>dolore</a:t>
            </a:r>
            <a:r>
              <a:rPr lang="en-US" sz="1200" dirty="0" smtClean="0"/>
              <a:t> </a:t>
            </a:r>
            <a:r>
              <a:rPr lang="en-US" sz="1200" dirty="0" err="1" smtClean="0"/>
              <a:t>eu</a:t>
            </a:r>
            <a:r>
              <a:rPr lang="en-US" sz="1200" dirty="0" smtClean="0"/>
              <a:t> </a:t>
            </a:r>
            <a:r>
              <a:rPr lang="en-US" sz="1200" dirty="0" err="1" smtClean="0"/>
              <a:t>fugiat</a:t>
            </a:r>
            <a:r>
              <a:rPr lang="en-US" sz="1200" dirty="0" smtClean="0"/>
              <a:t> </a:t>
            </a:r>
            <a:r>
              <a:rPr lang="en-US" sz="1200" dirty="0" err="1" smtClean="0"/>
              <a:t>nulla</a:t>
            </a:r>
            <a:r>
              <a:rPr lang="en-US" sz="1200" dirty="0" smtClean="0"/>
              <a:t> </a:t>
            </a:r>
            <a:r>
              <a:rPr lang="en-US" sz="1200" dirty="0" err="1" smtClean="0"/>
              <a:t>pariatur</a:t>
            </a:r>
            <a:r>
              <a:rPr lang="en-US" sz="1200" dirty="0" smtClean="0"/>
              <a:t>. </a:t>
            </a:r>
            <a:r>
              <a:rPr lang="en-US" sz="1200" dirty="0" err="1" smtClean="0"/>
              <a:t>Excepteur</a:t>
            </a:r>
            <a:r>
              <a:rPr lang="en-US" sz="1200" dirty="0" smtClean="0"/>
              <a:t> </a:t>
            </a:r>
            <a:r>
              <a:rPr lang="en-US" sz="1200" dirty="0" err="1" smtClean="0"/>
              <a:t>sint</a:t>
            </a:r>
            <a:r>
              <a:rPr lang="en-US" sz="1200" dirty="0" smtClean="0"/>
              <a:t> </a:t>
            </a:r>
            <a:r>
              <a:rPr lang="en-US" sz="1200" dirty="0" err="1" smtClean="0"/>
              <a:t>occaecat</a:t>
            </a:r>
            <a:r>
              <a:rPr lang="en-US" sz="1200" dirty="0" smtClean="0"/>
              <a:t> </a:t>
            </a:r>
            <a:r>
              <a:rPr lang="en-US" sz="1200" dirty="0" err="1" smtClean="0"/>
              <a:t>cupidatat</a:t>
            </a:r>
            <a:r>
              <a:rPr lang="en-US" sz="1200" dirty="0" smtClean="0"/>
              <a:t> non </a:t>
            </a:r>
            <a:r>
              <a:rPr lang="en-US" sz="1200" dirty="0" err="1" smtClean="0"/>
              <a:t>proident</a:t>
            </a:r>
            <a:r>
              <a:rPr lang="en-US" sz="1200" dirty="0" smtClean="0"/>
              <a:t>, </a:t>
            </a:r>
            <a:r>
              <a:rPr lang="en-US" sz="1200" dirty="0" err="1" smtClean="0"/>
              <a:t>sunt</a:t>
            </a:r>
            <a:r>
              <a:rPr lang="en-US" sz="1200" dirty="0" smtClean="0"/>
              <a:t> in culpa qui </a:t>
            </a:r>
            <a:r>
              <a:rPr lang="en-US" sz="1200" dirty="0" err="1" smtClean="0"/>
              <a:t>officia</a:t>
            </a:r>
            <a:r>
              <a:rPr lang="en-US" sz="1200" dirty="0" smtClean="0"/>
              <a:t> </a:t>
            </a:r>
            <a:r>
              <a:rPr lang="en-US" sz="1200" dirty="0" err="1" smtClean="0"/>
              <a:t>deserunt</a:t>
            </a:r>
            <a:r>
              <a:rPr lang="en-US" sz="1200" dirty="0" smtClean="0"/>
              <a:t> </a:t>
            </a:r>
            <a:r>
              <a:rPr lang="en-US" sz="1200" dirty="0" err="1" smtClean="0"/>
              <a:t>mollit</a:t>
            </a:r>
            <a:r>
              <a:rPr lang="en-US" sz="1200" dirty="0" smtClean="0"/>
              <a:t> </a:t>
            </a:r>
            <a:r>
              <a:rPr lang="en-US" sz="1200" dirty="0" err="1" smtClean="0"/>
              <a:t>anim</a:t>
            </a:r>
            <a:r>
              <a:rPr lang="en-US" sz="1200" dirty="0" smtClean="0"/>
              <a:t> id </a:t>
            </a:r>
            <a:r>
              <a:rPr lang="en-US" sz="1200" dirty="0" err="1" smtClean="0"/>
              <a:t>est</a:t>
            </a:r>
            <a:r>
              <a:rPr lang="en-US" sz="1200" dirty="0" smtClean="0"/>
              <a:t> </a:t>
            </a:r>
            <a:r>
              <a:rPr lang="en-US" sz="1200" dirty="0" err="1" smtClean="0"/>
              <a:t>laborum</a:t>
            </a:r>
            <a:r>
              <a:rPr lang="en-US" sz="1200" dirty="0" smtClean="0"/>
              <a:t>.</a:t>
            </a:r>
          </a:p>
          <a:p>
            <a:endParaRPr lang="en-US" sz="1200" dirty="0" smtClean="0"/>
          </a:p>
          <a:p>
            <a:r>
              <a:rPr lang="en-US" sz="2800" b="1" dirty="0">
                <a:solidFill>
                  <a:schemeClr val="accent4">
                    <a:lumMod val="75000"/>
                  </a:schemeClr>
                </a:solidFill>
              </a:rPr>
              <a:t>&lt;h3</a:t>
            </a:r>
            <a:r>
              <a:rPr lang="en-US" sz="2800" b="1" dirty="0" smtClean="0">
                <a:solidFill>
                  <a:schemeClr val="accent4">
                    <a:lumMod val="75000"/>
                  </a:schemeClr>
                </a:solidFill>
              </a:rPr>
              <a:t>&gt; For </a:t>
            </a:r>
            <a:r>
              <a:rPr lang="en-US" sz="2800" b="1" dirty="0">
                <a:solidFill>
                  <a:schemeClr val="accent4">
                    <a:lumMod val="75000"/>
                  </a:schemeClr>
                </a:solidFill>
              </a:rPr>
              <a:t>High School </a:t>
            </a:r>
            <a:r>
              <a:rPr lang="en-US" sz="2800" b="1" dirty="0" smtClean="0">
                <a:solidFill>
                  <a:schemeClr val="accent4">
                    <a:lumMod val="75000"/>
                  </a:schemeClr>
                </a:solidFill>
              </a:rPr>
              <a:t>Students</a:t>
            </a:r>
          </a:p>
          <a:p>
            <a:r>
              <a:rPr lang="en-US" sz="1400" dirty="0" err="1" smtClean="0"/>
              <a:t>consequat</a:t>
            </a:r>
            <a:r>
              <a:rPr lang="en-US" sz="1400" dirty="0" smtClean="0"/>
              <a:t>. </a:t>
            </a:r>
            <a:r>
              <a:rPr lang="en-US" sz="1400" dirty="0" err="1" smtClean="0"/>
              <a:t>Duis</a:t>
            </a:r>
            <a:r>
              <a:rPr lang="en-US" sz="1400" dirty="0" smtClean="0"/>
              <a:t> </a:t>
            </a:r>
            <a:r>
              <a:rPr lang="en-US" sz="1400" dirty="0" err="1" smtClean="0"/>
              <a:t>aute</a:t>
            </a:r>
            <a:r>
              <a:rPr lang="en-US" sz="1400" dirty="0" smtClean="0"/>
              <a:t> </a:t>
            </a:r>
            <a:r>
              <a:rPr lang="en-US" sz="1400" dirty="0" err="1" smtClean="0"/>
              <a:t>irure</a:t>
            </a:r>
            <a:r>
              <a:rPr lang="en-US" sz="1400" dirty="0" smtClean="0"/>
              <a:t> dolor in </a:t>
            </a:r>
            <a:r>
              <a:rPr lang="en-US" sz="1400" dirty="0" err="1" smtClean="0"/>
              <a:t>reprehenderit</a:t>
            </a:r>
            <a:r>
              <a:rPr lang="en-US" sz="1400" dirty="0" smtClean="0"/>
              <a:t> in </a:t>
            </a:r>
            <a:r>
              <a:rPr lang="en-US" sz="1400" dirty="0" err="1" smtClean="0"/>
              <a:t>voluptate</a:t>
            </a:r>
            <a:r>
              <a:rPr lang="en-US" sz="1400" dirty="0" smtClean="0"/>
              <a:t> </a:t>
            </a:r>
            <a:r>
              <a:rPr lang="en-US" sz="1400" dirty="0" err="1" smtClean="0"/>
              <a:t>velit</a:t>
            </a:r>
            <a:r>
              <a:rPr lang="en-US" sz="1400" dirty="0" smtClean="0"/>
              <a:t> </a:t>
            </a:r>
            <a:r>
              <a:rPr lang="en-US" sz="1400" dirty="0" err="1" smtClean="0"/>
              <a:t>esse</a:t>
            </a:r>
            <a:r>
              <a:rPr lang="en-US" sz="1400" dirty="0" smtClean="0"/>
              <a:t> </a:t>
            </a:r>
            <a:r>
              <a:rPr lang="en-US" sz="1400" dirty="0" err="1" smtClean="0"/>
              <a:t>cillum</a:t>
            </a:r>
            <a:r>
              <a:rPr lang="en-US" sz="1400" dirty="0" smtClean="0"/>
              <a:t> </a:t>
            </a:r>
            <a:r>
              <a:rPr lang="en-US" sz="1400" dirty="0" err="1" smtClean="0"/>
              <a:t>dolore</a:t>
            </a:r>
            <a:r>
              <a:rPr lang="en-US" sz="1400" dirty="0" smtClean="0"/>
              <a:t> </a:t>
            </a:r>
            <a:r>
              <a:rPr lang="en-US" sz="1400" dirty="0" err="1" smtClean="0"/>
              <a:t>eu</a:t>
            </a:r>
            <a:r>
              <a:rPr lang="en-US" sz="1400" dirty="0" smtClean="0"/>
              <a:t> </a:t>
            </a:r>
            <a:r>
              <a:rPr lang="en-US" sz="1400" dirty="0" err="1" smtClean="0"/>
              <a:t>fugiat</a:t>
            </a:r>
            <a:r>
              <a:rPr lang="en-US" sz="1400" dirty="0" smtClean="0"/>
              <a:t> </a:t>
            </a:r>
            <a:r>
              <a:rPr lang="en-US" sz="1400" dirty="0" err="1" smtClean="0"/>
              <a:t>nulla</a:t>
            </a:r>
            <a:r>
              <a:rPr lang="en-US" sz="1400" dirty="0" smtClean="0"/>
              <a:t> </a:t>
            </a:r>
            <a:r>
              <a:rPr lang="en-US" sz="1400" dirty="0" err="1" smtClean="0"/>
              <a:t>pariatur</a:t>
            </a:r>
            <a:r>
              <a:rPr lang="en-US" sz="1400" dirty="0" smtClean="0"/>
              <a:t>. </a:t>
            </a:r>
            <a:r>
              <a:rPr lang="en-US" sz="1400" dirty="0" err="1" smtClean="0"/>
              <a:t>Excepteur</a:t>
            </a:r>
            <a:r>
              <a:rPr lang="en-US" sz="1400" dirty="0" smtClean="0"/>
              <a:t> </a:t>
            </a:r>
            <a:r>
              <a:rPr lang="en-US" sz="1400" dirty="0" err="1" smtClean="0"/>
              <a:t>sint</a:t>
            </a:r>
            <a:r>
              <a:rPr lang="en-US" sz="1400" dirty="0" smtClean="0"/>
              <a:t> </a:t>
            </a:r>
            <a:r>
              <a:rPr lang="en-US" sz="1400" dirty="0" err="1" smtClean="0"/>
              <a:t>occaecat</a:t>
            </a:r>
            <a:r>
              <a:rPr lang="en-US" sz="1400" dirty="0" smtClean="0"/>
              <a:t> </a:t>
            </a:r>
            <a:r>
              <a:rPr lang="en-US" sz="1400" dirty="0" err="1" smtClean="0"/>
              <a:t>cupidatat</a:t>
            </a:r>
            <a:r>
              <a:rPr lang="en-US" sz="1400" dirty="0" smtClean="0"/>
              <a:t> non </a:t>
            </a:r>
            <a:r>
              <a:rPr lang="en-US" sz="1400" dirty="0" err="1" smtClean="0"/>
              <a:t>proident</a:t>
            </a:r>
            <a:r>
              <a:rPr lang="en-US" sz="1400" dirty="0" smtClean="0"/>
              <a:t>, </a:t>
            </a:r>
            <a:r>
              <a:rPr lang="en-US" sz="1400" dirty="0" err="1" smtClean="0"/>
              <a:t>sunt</a:t>
            </a:r>
            <a:r>
              <a:rPr lang="en-US" sz="1400" dirty="0" smtClean="0"/>
              <a:t> in culpa qui </a:t>
            </a:r>
            <a:r>
              <a:rPr lang="en-US" sz="1400" dirty="0" err="1" smtClean="0"/>
              <a:t>officia</a:t>
            </a:r>
            <a:r>
              <a:rPr lang="en-US" sz="1400" dirty="0" smtClean="0"/>
              <a:t> </a:t>
            </a:r>
            <a:r>
              <a:rPr lang="en-US" sz="1400" dirty="0" err="1" smtClean="0"/>
              <a:t>deserunt</a:t>
            </a:r>
            <a:r>
              <a:rPr lang="en-US" sz="1400" dirty="0" smtClean="0"/>
              <a:t> </a:t>
            </a:r>
            <a:r>
              <a:rPr lang="en-US" sz="1400" dirty="0" err="1" smtClean="0"/>
              <a:t>mollit</a:t>
            </a:r>
            <a:r>
              <a:rPr lang="en-US" sz="1400" dirty="0" smtClean="0"/>
              <a:t> </a:t>
            </a:r>
            <a:r>
              <a:rPr lang="en-US" sz="1400" dirty="0" err="1" smtClean="0"/>
              <a:t>anim</a:t>
            </a:r>
            <a:r>
              <a:rPr lang="en-US" sz="1400" dirty="0" smtClean="0"/>
              <a:t> id </a:t>
            </a:r>
            <a:r>
              <a:rPr lang="en-US" sz="1400" dirty="0" err="1" smtClean="0"/>
              <a:t>est</a:t>
            </a:r>
            <a:r>
              <a:rPr lang="en-US" sz="1400" dirty="0" smtClean="0"/>
              <a:t> </a:t>
            </a:r>
            <a:r>
              <a:rPr lang="en-US" sz="1400" dirty="0" err="1" smtClean="0"/>
              <a:t>laborum</a:t>
            </a:r>
            <a:r>
              <a:rPr lang="en-US" sz="1400" dirty="0" smtClean="0"/>
              <a:t>.</a:t>
            </a:r>
          </a:p>
          <a:p>
            <a:endParaRPr lang="en-US" sz="1400" dirty="0" smtClean="0"/>
          </a:p>
          <a:p>
            <a:r>
              <a:rPr lang="en-US" sz="2800" b="1" dirty="0">
                <a:solidFill>
                  <a:schemeClr val="accent4">
                    <a:lumMod val="75000"/>
                  </a:schemeClr>
                </a:solidFill>
              </a:rPr>
              <a:t>&lt;h3&gt; For College Students</a:t>
            </a:r>
          </a:p>
          <a:p>
            <a:r>
              <a:rPr lang="en-US" sz="1200" dirty="0" err="1" smtClean="0"/>
              <a:t>consequat</a:t>
            </a:r>
            <a:r>
              <a:rPr lang="en-US" sz="1200" dirty="0"/>
              <a:t>. </a:t>
            </a:r>
            <a:r>
              <a:rPr lang="en-US" sz="1200" dirty="0" err="1"/>
              <a:t>Duis</a:t>
            </a:r>
            <a:r>
              <a:rPr lang="en-US" sz="1200" dirty="0"/>
              <a:t> </a:t>
            </a:r>
            <a:r>
              <a:rPr lang="en-US" sz="1200" dirty="0" err="1"/>
              <a:t>aute</a:t>
            </a:r>
            <a:r>
              <a:rPr lang="en-US" sz="1200" dirty="0"/>
              <a:t> </a:t>
            </a:r>
            <a:r>
              <a:rPr lang="en-US" sz="1200" dirty="0" err="1"/>
              <a:t>irure</a:t>
            </a:r>
            <a:r>
              <a:rPr lang="en-US" sz="1200" dirty="0"/>
              <a:t> dolor in </a:t>
            </a:r>
            <a:r>
              <a:rPr lang="en-US" sz="1200" dirty="0" err="1"/>
              <a:t>reprehenderit</a:t>
            </a:r>
            <a:r>
              <a:rPr lang="en-US" sz="1200" dirty="0"/>
              <a:t> in </a:t>
            </a:r>
            <a:r>
              <a:rPr lang="en-US" sz="1200" dirty="0" err="1"/>
              <a:t>voluptate</a:t>
            </a:r>
            <a:r>
              <a:rPr lang="en-US" sz="1200" dirty="0"/>
              <a:t> </a:t>
            </a:r>
            <a:r>
              <a:rPr lang="en-US" sz="1200" dirty="0" err="1"/>
              <a:t>velit</a:t>
            </a:r>
            <a:r>
              <a:rPr lang="en-US" sz="1200" dirty="0"/>
              <a:t> </a:t>
            </a:r>
            <a:r>
              <a:rPr lang="en-US" sz="1200" dirty="0" err="1"/>
              <a:t>esse</a:t>
            </a:r>
            <a:r>
              <a:rPr lang="en-US" sz="1200" dirty="0"/>
              <a:t> </a:t>
            </a:r>
            <a:r>
              <a:rPr lang="en-US" sz="1200" dirty="0" err="1"/>
              <a:t>cillum</a:t>
            </a:r>
            <a:r>
              <a:rPr lang="en-US" sz="1200" dirty="0"/>
              <a:t> </a:t>
            </a:r>
            <a:r>
              <a:rPr lang="en-US" sz="1200" dirty="0" err="1"/>
              <a:t>dolore</a:t>
            </a:r>
            <a:r>
              <a:rPr lang="en-US" sz="1200" dirty="0"/>
              <a:t> </a:t>
            </a:r>
            <a:r>
              <a:rPr lang="en-US" sz="1200" dirty="0" err="1"/>
              <a:t>eu</a:t>
            </a:r>
            <a:r>
              <a:rPr lang="en-US" sz="1200" dirty="0"/>
              <a:t> </a:t>
            </a:r>
            <a:r>
              <a:rPr lang="en-US" sz="1200" dirty="0" err="1"/>
              <a:t>fugiat</a:t>
            </a:r>
            <a:r>
              <a:rPr lang="en-US" sz="1200" dirty="0"/>
              <a:t> </a:t>
            </a:r>
            <a:r>
              <a:rPr lang="en-US" sz="1200" dirty="0" err="1"/>
              <a:t>nulla</a:t>
            </a:r>
            <a:r>
              <a:rPr lang="en-US" sz="1200" dirty="0"/>
              <a:t> </a:t>
            </a:r>
            <a:r>
              <a:rPr lang="en-US" sz="1200" dirty="0" err="1"/>
              <a:t>pariatur</a:t>
            </a:r>
            <a:r>
              <a:rPr lang="en-US" sz="1200" dirty="0"/>
              <a:t>. </a:t>
            </a:r>
            <a:r>
              <a:rPr lang="en-US" sz="1200" dirty="0" err="1"/>
              <a:t>Excepteur</a:t>
            </a:r>
            <a:r>
              <a:rPr lang="en-US" sz="1200" dirty="0"/>
              <a:t> </a:t>
            </a:r>
            <a:r>
              <a:rPr lang="en-US" sz="1200" dirty="0" err="1"/>
              <a:t>sint</a:t>
            </a:r>
            <a:r>
              <a:rPr lang="en-US" sz="1200" dirty="0"/>
              <a:t> </a:t>
            </a:r>
            <a:r>
              <a:rPr lang="en-US" sz="1200" dirty="0" err="1"/>
              <a:t>occaecat</a:t>
            </a:r>
            <a:r>
              <a:rPr lang="en-US" sz="1200" dirty="0"/>
              <a:t> </a:t>
            </a:r>
            <a:r>
              <a:rPr lang="en-US" sz="1200" dirty="0" err="1"/>
              <a:t>cupidatat</a:t>
            </a:r>
            <a:r>
              <a:rPr lang="en-US" sz="1200" dirty="0"/>
              <a:t> non </a:t>
            </a:r>
            <a:r>
              <a:rPr lang="en-US" sz="1200" dirty="0" err="1"/>
              <a:t>proident</a:t>
            </a:r>
            <a:r>
              <a:rPr lang="en-US" sz="1200" dirty="0"/>
              <a:t>, </a:t>
            </a:r>
            <a:r>
              <a:rPr lang="en-US" sz="1200" dirty="0" err="1"/>
              <a:t>sunt</a:t>
            </a:r>
            <a:r>
              <a:rPr lang="en-US" sz="1200" dirty="0"/>
              <a:t> in culpa qui </a:t>
            </a:r>
            <a:r>
              <a:rPr lang="en-US" sz="1200" dirty="0" err="1"/>
              <a:t>officia</a:t>
            </a:r>
            <a:r>
              <a:rPr lang="en-US" sz="1200" dirty="0"/>
              <a:t> </a:t>
            </a:r>
            <a:r>
              <a:rPr lang="en-US" sz="1200" dirty="0" err="1"/>
              <a:t>deserunt</a:t>
            </a:r>
            <a:r>
              <a:rPr lang="en-US" sz="1200" dirty="0"/>
              <a:t> </a:t>
            </a:r>
            <a:r>
              <a:rPr lang="en-US" sz="1200" dirty="0" err="1"/>
              <a:t>mollit</a:t>
            </a:r>
            <a:r>
              <a:rPr lang="en-US" sz="1200" dirty="0"/>
              <a:t> </a:t>
            </a:r>
            <a:r>
              <a:rPr lang="en-US" sz="1200" dirty="0" err="1"/>
              <a:t>anim</a:t>
            </a:r>
            <a:r>
              <a:rPr lang="en-US" sz="1200" dirty="0"/>
              <a:t> id </a:t>
            </a:r>
            <a:r>
              <a:rPr lang="en-US" sz="1200" dirty="0" err="1"/>
              <a:t>est</a:t>
            </a:r>
            <a:r>
              <a:rPr lang="en-US" sz="1200" dirty="0"/>
              <a:t> </a:t>
            </a:r>
            <a:r>
              <a:rPr lang="en-US" sz="1200" dirty="0" err="1"/>
              <a:t>laborum</a:t>
            </a:r>
            <a:r>
              <a:rPr lang="en-US" sz="1200" dirty="0"/>
              <a:t>.</a:t>
            </a:r>
          </a:p>
          <a:p>
            <a:endParaRPr lang="en-US" sz="1200" dirty="0" smtClean="0"/>
          </a:p>
          <a:p>
            <a:pPr algn="ctr"/>
            <a:endParaRPr lang="en-US" sz="1200" dirty="0"/>
          </a:p>
        </p:txBody>
      </p:sp>
    </p:spTree>
    <p:extLst>
      <p:ext uri="{BB962C8B-B14F-4D97-AF65-F5344CB8AC3E}">
        <p14:creationId xmlns:p14="http://schemas.microsoft.com/office/powerpoint/2010/main" val="2937863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a:t>
            </a:r>
            <a:r>
              <a:rPr lang="en-US" dirty="0"/>
              <a:t>Links</a:t>
            </a:r>
          </a:p>
        </p:txBody>
      </p:sp>
      <p:sp>
        <p:nvSpPr>
          <p:cNvPr id="3" name="Content Placeholder 2"/>
          <p:cNvSpPr>
            <a:spLocks noGrp="1"/>
          </p:cNvSpPr>
          <p:nvPr>
            <p:ph idx="1"/>
          </p:nvPr>
        </p:nvSpPr>
        <p:spPr>
          <a:xfrm>
            <a:off x="838200" y="2646947"/>
            <a:ext cx="10515600" cy="3530016"/>
          </a:xfrm>
        </p:spPr>
        <p:txBody>
          <a:bodyPr/>
          <a:lstStyle/>
          <a:p>
            <a:r>
              <a:rPr lang="en-US" dirty="0" smtClean="0"/>
              <a:t>Need to provide context and purpose for the link</a:t>
            </a:r>
          </a:p>
          <a:p>
            <a:r>
              <a:rPr lang="en-US" dirty="0" smtClean="0"/>
              <a:t>Screen readers can scan all of the links in the page before reading out content for user convenience</a:t>
            </a:r>
          </a:p>
          <a:p>
            <a:r>
              <a:rPr lang="en-US" dirty="0" smtClean="0"/>
              <a:t>Accessible attributes</a:t>
            </a:r>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4" name="Footer Placeholder 3"/>
          <p:cNvSpPr>
            <a:spLocks noGrp="1"/>
          </p:cNvSpPr>
          <p:nvPr>
            <p:ph type="ftr" sz="quarter" idx="11"/>
          </p:nvPr>
        </p:nvSpPr>
        <p:spPr/>
        <p:txBody>
          <a:bodyPr/>
          <a:lstStyle/>
          <a:p>
            <a:r>
              <a:rPr lang="en-US" dirty="0" smtClean="0">
                <a:hlinkClick r:id="rId4"/>
              </a:rPr>
              <a:t>https://www.w3.org/TR/WCAG20-TECHS/H30.html</a:t>
            </a:r>
            <a:r>
              <a:rPr lang="en-US" dirty="0" smtClean="0"/>
              <a:t> </a:t>
            </a:r>
            <a:endParaRPr lang="en-US" dirty="0"/>
          </a:p>
        </p:txBody>
      </p:sp>
    </p:spTree>
    <p:extLst>
      <p:ext uri="{BB962C8B-B14F-4D97-AF65-F5344CB8AC3E}">
        <p14:creationId xmlns:p14="http://schemas.microsoft.com/office/powerpoint/2010/main" val="713896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 Links</a:t>
            </a:r>
            <a:r>
              <a:rPr lang="en-US" dirty="0" smtClean="0"/>
              <a:t>: Context and Purpose</a:t>
            </a:r>
            <a:endParaRPr lang="en-US" dirty="0"/>
          </a:p>
        </p:txBody>
      </p:sp>
      <p:pic>
        <p:nvPicPr>
          <p:cNvPr id="5" name="Picture 4" descr="C:\Users\nina\AppData\Local\Microsoft\Windows\INetCache\Content.Word\Vision Letterhea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219" y="0"/>
            <a:ext cx="2245781" cy="1211855"/>
          </a:xfrm>
          <a:prstGeom prst="rect">
            <a:avLst/>
          </a:prstGeom>
          <a:noFill/>
          <a:ln>
            <a:noFill/>
          </a:ln>
        </p:spPr>
      </p:pic>
      <p:sp>
        <p:nvSpPr>
          <p:cNvPr id="4" name="Footer Placeholder 3"/>
          <p:cNvSpPr>
            <a:spLocks noGrp="1"/>
          </p:cNvSpPr>
          <p:nvPr>
            <p:ph type="ftr" sz="quarter" idx="11"/>
          </p:nvPr>
        </p:nvSpPr>
        <p:spPr>
          <a:xfrm>
            <a:off x="3378199" y="6247224"/>
            <a:ext cx="5907619" cy="365125"/>
          </a:xfrm>
        </p:spPr>
        <p:txBody>
          <a:bodyPr/>
          <a:lstStyle/>
          <a:p>
            <a:r>
              <a:rPr lang="en-US" dirty="0" smtClean="0">
                <a:hlinkClick r:id="rId4"/>
              </a:rPr>
              <a:t>https://www.w3.org/TR/2016/NOTE-WCAG20-TECHS-20160317/H30.html</a:t>
            </a:r>
            <a:r>
              <a:rPr lang="en-US" dirty="0" smtClean="0"/>
              <a:t> </a:t>
            </a:r>
          </a:p>
          <a:p>
            <a:r>
              <a:rPr lang="en-US" dirty="0">
                <a:hlinkClick r:id="rId5"/>
              </a:rPr>
              <a:t>https://</a:t>
            </a:r>
            <a:r>
              <a:rPr lang="en-US" dirty="0" smtClean="0">
                <a:hlinkClick r:id="rId5"/>
              </a:rPr>
              <a:t>www.w3.org/TR/UNDERSTANDING-WCAG20/navigation-mechanisms-refs.html</a:t>
            </a:r>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4872856"/>
              </p:ext>
            </p:extLst>
          </p:nvPr>
        </p:nvGraphicFramePr>
        <p:xfrm>
          <a:off x="743579" y="2454354"/>
          <a:ext cx="10835148" cy="1581150"/>
        </p:xfrm>
        <a:graphic>
          <a:graphicData uri="http://schemas.openxmlformats.org/drawingml/2006/table">
            <a:tbl>
              <a:tblPr/>
              <a:tblGrid>
                <a:gridCol w="5417574"/>
                <a:gridCol w="5417574"/>
              </a:tblGrid>
              <a:tr h="206838">
                <a:tc>
                  <a:txBody>
                    <a:bodyPr/>
                    <a:lstStyle/>
                    <a:p>
                      <a:pPr algn="l"/>
                      <a:r>
                        <a:rPr lang="en-US" b="1" cap="all" dirty="0">
                          <a:solidFill>
                            <a:srgbClr val="FFFFFF"/>
                          </a:solidFill>
                          <a:effectLst/>
                        </a:rPr>
                        <a:t>NOT ACCESSIBLE</a:t>
                      </a:r>
                    </a:p>
                  </a:txBody>
                  <a:tcPr marL="85725" marR="85725" marT="57150" marB="57150" anchor="ctr">
                    <a:lnL w="9525" cap="flat" cmpd="sng" algn="ctr">
                      <a:solidFill>
                        <a:srgbClr val="371F6B"/>
                      </a:solidFill>
                      <a:prstDash val="solid"/>
                      <a:round/>
                      <a:headEnd type="none" w="med" len="med"/>
                      <a:tailEnd type="none" w="med" len="med"/>
                    </a:lnL>
                    <a:lnR w="9525" cap="flat" cmpd="sng" algn="ctr">
                      <a:solidFill>
                        <a:srgbClr val="371F6B"/>
                      </a:solidFill>
                      <a:prstDash val="solid"/>
                      <a:round/>
                      <a:headEnd type="none" w="med" len="med"/>
                      <a:tailEnd type="none" w="med" len="med"/>
                    </a:lnR>
                    <a:lnT>
                      <a:noFill/>
                    </a:lnT>
                    <a:lnB>
                      <a:noFill/>
                    </a:lnB>
                    <a:solidFill>
                      <a:srgbClr val="371F6B"/>
                    </a:solidFill>
                  </a:tcPr>
                </a:tc>
                <a:tc>
                  <a:txBody>
                    <a:bodyPr/>
                    <a:lstStyle/>
                    <a:p>
                      <a:pPr algn="l"/>
                      <a:r>
                        <a:rPr lang="en-US" b="1" cap="all">
                          <a:solidFill>
                            <a:srgbClr val="FFFFFF"/>
                          </a:solidFill>
                          <a:effectLst/>
                        </a:rPr>
                        <a:t>ACCESSIBLE</a:t>
                      </a:r>
                    </a:p>
                  </a:txBody>
                  <a:tcPr marL="85725" marR="85725" marT="57150" marB="57150" anchor="ctr">
                    <a:lnL w="9525" cap="flat" cmpd="sng" algn="ctr">
                      <a:solidFill>
                        <a:srgbClr val="371F6B"/>
                      </a:solidFill>
                      <a:prstDash val="solid"/>
                      <a:round/>
                      <a:headEnd type="none" w="med" len="med"/>
                      <a:tailEnd type="none" w="med" len="med"/>
                    </a:lnL>
                    <a:lnR>
                      <a:noFill/>
                    </a:lnR>
                    <a:lnT>
                      <a:noFill/>
                    </a:lnT>
                    <a:lnB>
                      <a:noFill/>
                    </a:lnB>
                    <a:solidFill>
                      <a:srgbClr val="371F6B"/>
                    </a:solidFill>
                  </a:tcPr>
                </a:tc>
              </a:tr>
              <a:tr h="238379">
                <a:tc>
                  <a:txBody>
                    <a:bodyPr/>
                    <a:lstStyle/>
                    <a:p>
                      <a:r>
                        <a:rPr lang="en-US" u="sng" dirty="0">
                          <a:solidFill>
                            <a:srgbClr val="0070C0"/>
                          </a:solidFill>
                          <a:effectLst/>
                        </a:rPr>
                        <a:t>Click Here</a:t>
                      </a:r>
                      <a:r>
                        <a:rPr lang="en-US" dirty="0">
                          <a:solidFill>
                            <a:srgbClr val="363636"/>
                          </a:solidFill>
                          <a:effectLst/>
                        </a:rPr>
                        <a:t> to see more information on water restrictions</a:t>
                      </a:r>
                      <a:br>
                        <a:rPr lang="en-US" dirty="0">
                          <a:solidFill>
                            <a:srgbClr val="363636"/>
                          </a:solidFill>
                          <a:effectLst/>
                        </a:rPr>
                      </a:br>
                      <a:endParaRPr lang="en-US" dirty="0">
                        <a:solidFill>
                          <a:srgbClr val="363636"/>
                        </a:solidFill>
                        <a:effectLst/>
                      </a:endParaRPr>
                    </a:p>
                  </a:txBody>
                  <a:tcPr marL="85725" marR="85725" marT="28575" marB="19050" anchor="ctr">
                    <a:lnL w="9525" cap="flat" cmpd="sng" algn="ctr">
                      <a:solidFill>
                        <a:srgbClr val="D6D6C8"/>
                      </a:solidFill>
                      <a:prstDash val="solid"/>
                      <a:round/>
                      <a:headEnd type="none" w="med" len="med"/>
                      <a:tailEnd type="none" w="med" len="med"/>
                    </a:lnL>
                    <a:lnR w="9525" cap="flat" cmpd="sng" algn="ctr">
                      <a:solidFill>
                        <a:srgbClr val="D6D6C8"/>
                      </a:solidFill>
                      <a:prstDash val="solid"/>
                      <a:round/>
                      <a:headEnd type="none" w="med" len="med"/>
                      <a:tailEnd type="none" w="med" len="med"/>
                    </a:lnR>
                    <a:lnT>
                      <a:noFill/>
                    </a:lnT>
                    <a:lnB w="9525" cap="flat" cmpd="sng" algn="ctr">
                      <a:solidFill>
                        <a:srgbClr val="D6D6C8"/>
                      </a:solidFill>
                      <a:prstDash val="solid"/>
                      <a:round/>
                      <a:headEnd type="none" w="med" len="med"/>
                      <a:tailEnd type="none" w="med" len="med"/>
                    </a:lnB>
                    <a:solidFill>
                      <a:srgbClr val="FFFFFF"/>
                    </a:solidFill>
                  </a:tcPr>
                </a:tc>
                <a:tc>
                  <a:txBody>
                    <a:bodyPr/>
                    <a:lstStyle/>
                    <a:p>
                      <a:r>
                        <a:rPr lang="en-US" u="sng" dirty="0">
                          <a:solidFill>
                            <a:srgbClr val="0070C0"/>
                          </a:solidFill>
                          <a:effectLst/>
                        </a:rPr>
                        <a:t>Click Here for more information on water restrictions</a:t>
                      </a:r>
                      <a:r>
                        <a:rPr lang="en-US" dirty="0">
                          <a:solidFill>
                            <a:srgbClr val="363636"/>
                          </a:solidFill>
                          <a:effectLst/>
                        </a:rPr>
                        <a:t/>
                      </a:r>
                      <a:br>
                        <a:rPr lang="en-US" dirty="0">
                          <a:solidFill>
                            <a:srgbClr val="363636"/>
                          </a:solidFill>
                          <a:effectLst/>
                        </a:rPr>
                      </a:br>
                      <a:endParaRPr lang="en-US" dirty="0">
                        <a:solidFill>
                          <a:srgbClr val="363636"/>
                        </a:solidFill>
                        <a:effectLst/>
                      </a:endParaRPr>
                    </a:p>
                  </a:txBody>
                  <a:tcPr marL="85725" marR="85725" marT="28575" marB="19050" anchor="ctr">
                    <a:lnL w="9525" cap="flat" cmpd="sng" algn="ctr">
                      <a:solidFill>
                        <a:srgbClr val="D6D6C8"/>
                      </a:solidFill>
                      <a:prstDash val="solid"/>
                      <a:round/>
                      <a:headEnd type="none" w="med" len="med"/>
                      <a:tailEnd type="none" w="med" len="med"/>
                    </a:lnL>
                    <a:lnR w="9525" cap="flat" cmpd="sng" algn="ctr">
                      <a:solidFill>
                        <a:srgbClr val="D6D6C8"/>
                      </a:solidFill>
                      <a:prstDash val="solid"/>
                      <a:round/>
                      <a:headEnd type="none" w="med" len="med"/>
                      <a:tailEnd type="none" w="med" len="med"/>
                    </a:lnR>
                    <a:lnT>
                      <a:noFill/>
                    </a:lnT>
                    <a:lnB w="9525" cap="flat" cmpd="sng" algn="ctr">
                      <a:solidFill>
                        <a:srgbClr val="D6D6C8"/>
                      </a:solidFill>
                      <a:prstDash val="solid"/>
                      <a:round/>
                      <a:headEnd type="none" w="med" len="med"/>
                      <a:tailEnd type="none" w="med" len="med"/>
                    </a:lnB>
                    <a:solidFill>
                      <a:srgbClr val="FFFFFF"/>
                    </a:solidFill>
                  </a:tcPr>
                </a:tc>
              </a:tr>
              <a:tr h="317354">
                <a:tc>
                  <a:txBody>
                    <a:bodyPr/>
                    <a:lstStyle/>
                    <a:p>
                      <a:r>
                        <a:rPr lang="en-US" u="sng" dirty="0">
                          <a:solidFill>
                            <a:srgbClr val="0070C0"/>
                          </a:solidFill>
                          <a:effectLst/>
                        </a:rPr>
                        <a:t>Learn more</a:t>
                      </a:r>
                      <a:r>
                        <a:rPr lang="en-US" dirty="0">
                          <a:solidFill>
                            <a:srgbClr val="363636"/>
                          </a:solidFill>
                          <a:effectLst/>
                        </a:rPr>
                        <a:t> about our town history.</a:t>
                      </a:r>
                      <a:br>
                        <a:rPr lang="en-US" dirty="0">
                          <a:solidFill>
                            <a:srgbClr val="363636"/>
                          </a:solidFill>
                          <a:effectLst/>
                        </a:rPr>
                      </a:br>
                      <a:endParaRPr lang="en-US" dirty="0">
                        <a:solidFill>
                          <a:srgbClr val="363636"/>
                        </a:solidFill>
                        <a:effectLst/>
                      </a:endParaRPr>
                    </a:p>
                  </a:txBody>
                  <a:tcPr marL="85725" marR="85725" marT="28575" marB="19050" anchor="ctr">
                    <a:lnL w="9525" cap="flat" cmpd="sng" algn="ctr">
                      <a:solidFill>
                        <a:srgbClr val="D6D6C8"/>
                      </a:solidFill>
                      <a:prstDash val="solid"/>
                      <a:round/>
                      <a:headEnd type="none" w="med" len="med"/>
                      <a:tailEnd type="none" w="med" len="med"/>
                    </a:lnL>
                    <a:lnR w="9525" cap="flat" cmpd="sng" algn="ctr">
                      <a:solidFill>
                        <a:srgbClr val="D6D6C8"/>
                      </a:solidFill>
                      <a:prstDash val="solid"/>
                      <a:round/>
                      <a:headEnd type="none" w="med" len="med"/>
                      <a:tailEnd type="none" w="med" len="med"/>
                    </a:lnR>
                    <a:lnT w="9525" cap="flat" cmpd="sng" algn="ctr">
                      <a:solidFill>
                        <a:srgbClr val="D6D6C8"/>
                      </a:solidFill>
                      <a:prstDash val="solid"/>
                      <a:round/>
                      <a:headEnd type="none" w="med" len="med"/>
                      <a:tailEnd type="none" w="med" len="med"/>
                    </a:lnT>
                    <a:lnB w="9525" cap="flat" cmpd="sng" algn="ctr">
                      <a:solidFill>
                        <a:srgbClr val="D6D6C8"/>
                      </a:solidFill>
                      <a:prstDash val="solid"/>
                      <a:round/>
                      <a:headEnd type="none" w="med" len="med"/>
                      <a:tailEnd type="none" w="med" len="med"/>
                    </a:lnB>
                    <a:solidFill>
                      <a:srgbClr val="FFFFFF"/>
                    </a:solidFill>
                  </a:tcPr>
                </a:tc>
                <a:tc>
                  <a:txBody>
                    <a:bodyPr/>
                    <a:lstStyle/>
                    <a:p>
                      <a:r>
                        <a:rPr lang="en-US" u="sng" dirty="0">
                          <a:solidFill>
                            <a:srgbClr val="0070C0"/>
                          </a:solidFill>
                          <a:effectLst/>
                        </a:rPr>
                        <a:t>Learn more about our town history</a:t>
                      </a:r>
                      <a:r>
                        <a:rPr lang="en-US" dirty="0">
                          <a:solidFill>
                            <a:srgbClr val="363636"/>
                          </a:solidFill>
                          <a:effectLst/>
                        </a:rPr>
                        <a:t>.</a:t>
                      </a:r>
                    </a:p>
                  </a:txBody>
                  <a:tcPr marL="85725" marR="85725" marT="28575" marB="19050" anchor="ctr">
                    <a:lnL w="9525" cap="flat" cmpd="sng" algn="ctr">
                      <a:solidFill>
                        <a:srgbClr val="D6D6C8"/>
                      </a:solidFill>
                      <a:prstDash val="solid"/>
                      <a:round/>
                      <a:headEnd type="none" w="med" len="med"/>
                      <a:tailEnd type="none" w="med" len="med"/>
                    </a:lnL>
                    <a:lnR w="9525" cap="flat" cmpd="sng" algn="ctr">
                      <a:solidFill>
                        <a:srgbClr val="D6D6C8"/>
                      </a:solidFill>
                      <a:prstDash val="solid"/>
                      <a:round/>
                      <a:headEnd type="none" w="med" len="med"/>
                      <a:tailEnd type="none" w="med" len="med"/>
                    </a:lnR>
                    <a:lnT w="9525" cap="flat" cmpd="sng" algn="ctr">
                      <a:solidFill>
                        <a:srgbClr val="D6D6C8"/>
                      </a:solidFill>
                      <a:prstDash val="solid"/>
                      <a:round/>
                      <a:headEnd type="none" w="med" len="med"/>
                      <a:tailEnd type="none" w="med" len="med"/>
                    </a:lnT>
                    <a:lnB w="9525" cap="flat" cmpd="sng" algn="ctr">
                      <a:solidFill>
                        <a:srgbClr val="D6D6C8"/>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375830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2758</Words>
  <Application>Microsoft Office PowerPoint</Application>
  <PresentationFormat>Widescreen</PresentationFormat>
  <Paragraphs>242</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Creating Content:  Accessibility Basics</vt:lpstr>
      <vt:lpstr>Contents</vt:lpstr>
      <vt:lpstr>1. Headings</vt:lpstr>
      <vt:lpstr>1. Headings: Overusing font formatting</vt:lpstr>
      <vt:lpstr>1. Headings: Improper Heading Nesting</vt:lpstr>
      <vt:lpstr>1. Headings: Not Accessible</vt:lpstr>
      <vt:lpstr>1. Headings: Accessible</vt:lpstr>
      <vt:lpstr>2. Links</vt:lpstr>
      <vt:lpstr>2. Links: Context and Purpose</vt:lpstr>
      <vt:lpstr>2. Links: Title Attribute</vt:lpstr>
      <vt:lpstr>3. Bullet Points</vt:lpstr>
      <vt:lpstr>3. Bullet Points: Example 1</vt:lpstr>
      <vt:lpstr>3. Bullet Points: Example 2</vt:lpstr>
      <vt:lpstr>4. Images</vt:lpstr>
      <vt:lpstr>4. Images: How to Add an Alt tag</vt:lpstr>
      <vt:lpstr>4. Images: Add an Empty Alt Tag</vt:lpstr>
      <vt:lpstr>4. Images with Text</vt:lpstr>
      <vt:lpstr>5. Tables</vt:lpstr>
      <vt:lpstr>5. Tables: Data vs. Layout</vt:lpstr>
      <vt:lpstr>5. Tables: Data vs. Layout</vt:lpstr>
      <vt:lpstr>5. Tables: Headers + Cell Associations</vt:lpstr>
      <vt:lpstr>5. Tables: Headers + Cell Associations (Cont’d)</vt:lpstr>
      <vt:lpstr>5. Tables: Summary Attribute</vt:lpstr>
      <vt:lpstr>5. Tables: Summary Attribute</vt:lpstr>
      <vt:lpstr>6. iframes</vt:lpstr>
      <vt:lpstr>6. iframes: How to create an accessible iframe</vt:lpstr>
      <vt:lpstr>6. iframes: How to create an accessible iframe (cont’d)</vt:lpstr>
      <vt:lpstr>7. Page Language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Content:  Accessibility Basics</dc:title>
  <dc:creator>Serafina Smith</dc:creator>
  <cp:lastModifiedBy>Serafina Smith</cp:lastModifiedBy>
  <cp:revision>52</cp:revision>
  <dcterms:created xsi:type="dcterms:W3CDTF">2016-06-20T23:37:37Z</dcterms:created>
  <dcterms:modified xsi:type="dcterms:W3CDTF">2016-07-22T18:06:06Z</dcterms:modified>
</cp:coreProperties>
</file>