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59" r:id="rId3"/>
    <p:sldMasterId id="2147483663" r:id="rId4"/>
    <p:sldMasterId id="2147483667" r:id="rId5"/>
  </p:sldMasterIdLst>
  <p:notesMasterIdLst>
    <p:notesMasterId r:id="rId31"/>
  </p:notesMasterIdLst>
  <p:handoutMasterIdLst>
    <p:handoutMasterId r:id="rId32"/>
  </p:handoutMasterIdLst>
  <p:sldIdLst>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02" r:id="rId22"/>
    <p:sldId id="274" r:id="rId23"/>
    <p:sldId id="275" r:id="rId24"/>
    <p:sldId id="276" r:id="rId25"/>
    <p:sldId id="277" r:id="rId26"/>
    <p:sldId id="292" r:id="rId27"/>
    <p:sldId id="298" r:id="rId28"/>
    <p:sldId id="300" r:id="rId29"/>
    <p:sldId id="30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61B"/>
    <a:srgbClr val="50B432"/>
    <a:srgbClr val="058DC7"/>
    <a:srgbClr val="26105C"/>
    <a:srgbClr val="381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4235" autoAdjust="0"/>
  </p:normalViewPr>
  <p:slideViewPr>
    <p:cSldViewPr snapToGrid="0" snapToObjects="1">
      <p:cViewPr varScale="1">
        <p:scale>
          <a:sx n="63" d="100"/>
          <a:sy n="63" d="100"/>
        </p:scale>
        <p:origin x="16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092B37-64D0-C248-BE68-AE990967768F}" type="datetimeFigureOut">
              <a:rPr lang="en-US" smtClean="0"/>
              <a:pPr/>
              <a:t>8/15/2016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3CEBED-FC1C-264D-A920-2A8AEF22FAD1}" type="slidenum">
              <a:rPr lang="en-US" smtClean="0"/>
              <a:pPr/>
              <a:t>‹#›</a:t>
            </a:fld>
            <a:endParaRPr lang="en-US"/>
          </a:p>
        </p:txBody>
      </p:sp>
    </p:spTree>
    <p:extLst>
      <p:ext uri="{BB962C8B-B14F-4D97-AF65-F5344CB8AC3E}">
        <p14:creationId xmlns:p14="http://schemas.microsoft.com/office/powerpoint/2010/main" val="3122554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8F8CD-D28B-9342-A786-443E0EC46AC8}" type="datetimeFigureOut">
              <a:rPr lang="en-US" smtClean="0"/>
              <a:pPr/>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7F8D8-23A3-CD43-89FE-0B856731D031}" type="slidenum">
              <a:rPr lang="en-US" smtClean="0"/>
              <a:pPr/>
              <a:t>‹#›</a:t>
            </a:fld>
            <a:endParaRPr lang="en-US"/>
          </a:p>
        </p:txBody>
      </p:sp>
    </p:spTree>
    <p:extLst>
      <p:ext uri="{BB962C8B-B14F-4D97-AF65-F5344CB8AC3E}">
        <p14:creationId xmlns:p14="http://schemas.microsoft.com/office/powerpoint/2010/main" val="23272669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1A63EF17-3496-405C-90AF-10AB884538C5}" type="slidenum">
              <a:rPr lang="en-US" altLang="en-US" sz="1200" smtClean="0"/>
              <a:pPr>
                <a:spcBef>
                  <a:spcPct val="0"/>
                </a:spcBef>
              </a:pPr>
              <a:t>2</a:t>
            </a:fld>
            <a:endParaRPr lang="en-US" altLang="en-US" sz="1200" smtClean="0"/>
          </a:p>
        </p:txBody>
      </p:sp>
      <p:sp>
        <p:nvSpPr>
          <p:cNvPr id="35843" name="Rectangle 2"/>
          <p:cNvSpPr>
            <a:spLocks noGrp="1" noRot="1" noChangeAspect="1" noChangeArrowheads="1" noTextEdit="1"/>
          </p:cNvSpPr>
          <p:nvPr>
            <p:ph type="sldImg"/>
          </p:nvPr>
        </p:nvSpPr>
        <p:spPr>
          <a:xfrm>
            <a:off x="1181100" y="698500"/>
            <a:ext cx="4648200" cy="3486150"/>
          </a:xfrm>
          <a:ln/>
        </p:spPr>
      </p:sp>
      <p:sp>
        <p:nvSpPr>
          <p:cNvPr id="35844"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Refers to how well users can learn and use a product to achieve their goals</a:t>
            </a:r>
          </a:p>
          <a:p>
            <a:pPr eaLnBrk="1" hangingPunct="1"/>
            <a:r>
              <a:rPr lang="en-US" altLang="en-US" smtClean="0"/>
              <a:t>Refers to how satisfied users are with that process</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377422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35477B72-F499-48D3-A44D-5D35F63099C5}" type="slidenum">
              <a:rPr lang="en-US" altLang="en-US" sz="1200" smtClean="0"/>
              <a:pPr>
                <a:spcBef>
                  <a:spcPct val="0"/>
                </a:spcBef>
              </a:pPr>
              <a:t>11</a:t>
            </a:fld>
            <a:endParaRPr lang="en-US" altLang="en-US" sz="1200" smtClean="0"/>
          </a:p>
        </p:txBody>
      </p:sp>
      <p:sp>
        <p:nvSpPr>
          <p:cNvPr id="54275" name="Rectangle 2"/>
          <p:cNvSpPr>
            <a:spLocks noGrp="1" noRot="1" noChangeAspect="1" noChangeArrowheads="1" noTextEdit="1"/>
          </p:cNvSpPr>
          <p:nvPr>
            <p:ph type="sldImg"/>
          </p:nvPr>
        </p:nvSpPr>
        <p:spPr>
          <a:xfrm>
            <a:off x="1181100" y="698500"/>
            <a:ext cx="4648200" cy="3486150"/>
          </a:xfrm>
          <a:ln/>
        </p:spPr>
      </p:sp>
      <p:sp>
        <p:nvSpPr>
          <p:cNvPr id="54276"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Bigger is not necessarily better all the time, fitts’ law is non-linear, fitt’s law runs along a curve, it is a binary logarithm</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19808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0FBBEB9D-74D4-4081-9705-75DAAADF256D}" type="slidenum">
              <a:rPr lang="en-US" altLang="en-US" sz="1200" smtClean="0"/>
              <a:pPr>
                <a:spcBef>
                  <a:spcPct val="0"/>
                </a:spcBef>
              </a:pPr>
              <a:t>12</a:t>
            </a:fld>
            <a:endParaRPr lang="en-US" altLang="en-US" sz="1200" smtClean="0"/>
          </a:p>
        </p:txBody>
      </p:sp>
      <p:sp>
        <p:nvSpPr>
          <p:cNvPr id="56323" name="Rectangle 2"/>
          <p:cNvSpPr>
            <a:spLocks noGrp="1" noRot="1" noChangeAspect="1" noChangeArrowheads="1" noTextEdit="1"/>
          </p:cNvSpPr>
          <p:nvPr>
            <p:ph type="sldImg"/>
          </p:nvPr>
        </p:nvSpPr>
        <p:spPr>
          <a:xfrm>
            <a:off x="1181100" y="698500"/>
            <a:ext cx="4648200" cy="3486150"/>
          </a:xfrm>
          <a:ln/>
        </p:spPr>
      </p:sp>
      <p:sp>
        <p:nvSpPr>
          <p:cNvPr id="56324"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253111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57200" indent="-457200">
              <a:defRPr/>
            </a:pPr>
            <a:r>
              <a:rPr lang="en-US" dirty="0" smtClean="0">
                <a:solidFill>
                  <a:schemeClr val="bg1"/>
                </a:solidFill>
              </a:rPr>
              <a:t>Usability Facts</a:t>
            </a:r>
          </a:p>
          <a:p>
            <a:pPr marL="457200" indent="-457200">
              <a:buFontTx/>
              <a:buAutoNum type="arabicPeriod"/>
              <a:defRPr/>
            </a:pPr>
            <a:endParaRPr lang="en-US" dirty="0" smtClean="0">
              <a:solidFill>
                <a:schemeClr val="bg1"/>
              </a:solidFill>
            </a:endParaRPr>
          </a:p>
          <a:p>
            <a:pPr marL="457200" indent="-457200">
              <a:buFontTx/>
              <a:buAutoNum type="arabicPeriod"/>
              <a:defRPr/>
            </a:pPr>
            <a:r>
              <a:rPr lang="en-US" dirty="0" smtClean="0">
                <a:solidFill>
                  <a:schemeClr val="bg1"/>
                </a:solidFill>
              </a:rPr>
              <a:t> Users don’t read, they scan in a non-linear fashion (F Pattern)</a:t>
            </a:r>
            <a:br>
              <a:rPr lang="en-US" dirty="0" smtClean="0">
                <a:solidFill>
                  <a:schemeClr val="bg1"/>
                </a:solidFill>
              </a:rPr>
            </a:br>
            <a:endParaRPr lang="en-US" dirty="0" smtClean="0">
              <a:solidFill>
                <a:schemeClr val="bg1"/>
              </a:solidFill>
            </a:endParaRPr>
          </a:p>
          <a:p>
            <a:pPr marL="457200" indent="-457200">
              <a:buFontTx/>
              <a:buAutoNum type="arabicPeriod"/>
              <a:defRPr/>
            </a:pPr>
            <a:r>
              <a:rPr lang="en-US" dirty="0" smtClean="0">
                <a:solidFill>
                  <a:schemeClr val="bg1"/>
                </a:solidFill>
              </a:rPr>
              <a:t> Users like content: Develop rich content, link to pages, create related images but keep it concise</a:t>
            </a:r>
            <a:br>
              <a:rPr lang="en-US" dirty="0" smtClean="0">
                <a:solidFill>
                  <a:schemeClr val="bg1"/>
                </a:solidFill>
              </a:rPr>
            </a:br>
            <a:endParaRPr lang="en-US" dirty="0" smtClean="0">
              <a:solidFill>
                <a:schemeClr val="bg1"/>
              </a:solidFill>
            </a:endParaRPr>
          </a:p>
          <a:p>
            <a:pPr marL="457200" indent="-457200">
              <a:buFontTx/>
              <a:buAutoNum type="arabicPeriod"/>
              <a:defRPr/>
            </a:pPr>
            <a:r>
              <a:rPr lang="en-US" dirty="0" smtClean="0">
                <a:solidFill>
                  <a:schemeClr val="bg1"/>
                </a:solidFill>
              </a:rPr>
              <a:t> Users have limited patience: They will only be from a fraction of a seconds to a few seconds looking at your pages (create easy and clear paths to content)</a:t>
            </a:r>
            <a:br>
              <a:rPr lang="en-US" dirty="0" smtClean="0">
                <a:solidFill>
                  <a:schemeClr val="bg1"/>
                </a:solidFill>
              </a:rPr>
            </a:br>
            <a:endParaRPr lang="en-US" dirty="0" smtClean="0">
              <a:solidFill>
                <a:schemeClr val="bg1"/>
              </a:solidFill>
            </a:endParaRPr>
          </a:p>
          <a:p>
            <a:pPr marL="457200" indent="-457200">
              <a:buFontTx/>
              <a:buAutoNum type="arabicPeriod"/>
              <a:defRPr/>
            </a:pPr>
            <a:r>
              <a:rPr lang="en-US" dirty="0" smtClean="0">
                <a:solidFill>
                  <a:schemeClr val="bg1"/>
                </a:solidFill>
              </a:rPr>
              <a:t> Users don’t make great decisions: As a result of having limited patience, users will click on the first thing that remotely makes sense to them, they will satisfy but this does not mean that their actions are precise (create clear naming conventions with good size and limit elements on pages)</a:t>
            </a:r>
          </a:p>
          <a:p>
            <a:pPr>
              <a:defRPr/>
            </a:pPr>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CA48B83B-B09B-4442-9490-A9E6A22C80DE}" type="slidenum">
              <a:rPr lang="en-US" altLang="en-US" sz="1200" smtClean="0"/>
              <a:pPr>
                <a:spcBef>
                  <a:spcPct val="0"/>
                </a:spcBef>
              </a:pPr>
              <a:t>13</a:t>
            </a:fld>
            <a:endParaRPr lang="en-US" altLang="en-US" sz="1200" smtClean="0"/>
          </a:p>
        </p:txBody>
      </p:sp>
    </p:spTree>
    <p:extLst>
      <p:ext uri="{BB962C8B-B14F-4D97-AF65-F5344CB8AC3E}">
        <p14:creationId xmlns:p14="http://schemas.microsoft.com/office/powerpoint/2010/main" val="25344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Plan your navigation and main features in a way that is intuitive</a:t>
            </a:r>
          </a:p>
          <a:p>
            <a:pPr>
              <a:buFontTx/>
              <a:buChar char="-"/>
            </a:pPr>
            <a:endParaRPr lang="en-US" altLang="en-US" smtClean="0"/>
          </a:p>
          <a:p>
            <a:pPr>
              <a:buFontTx/>
              <a:buChar char="-"/>
            </a:pPr>
            <a:r>
              <a:rPr lang="en-US" altLang="en-US" smtClean="0"/>
              <a:t> Organize: Clear structure</a:t>
            </a:r>
          </a:p>
          <a:p>
            <a:pPr>
              <a:buFontTx/>
              <a:buChar char="-"/>
            </a:pPr>
            <a:r>
              <a:rPr lang="en-US" altLang="en-US" smtClean="0"/>
              <a:t> Economize: Do more with less (visual cues, less elements)</a:t>
            </a:r>
          </a:p>
          <a:p>
            <a:pPr>
              <a:buFontTx/>
              <a:buChar char="-"/>
            </a:pPr>
            <a:r>
              <a:rPr lang="en-US" altLang="en-US" smtClean="0"/>
              <a:t> Communicate: Combination of readability, colors, contrast, texture, etc (luckily for you most of this stuff will be taken care by Vision </a:t>
            </a:r>
            <a:r>
              <a:rPr lang="en-US" altLang="en-US" smtClean="0">
                <a:sym typeface="Wingdings" panose="05000000000000000000" pitchFamily="2" charset="2"/>
              </a:rPr>
              <a:t></a:t>
            </a:r>
            <a:r>
              <a:rPr lang="en-US" altLang="en-US" smtClean="0"/>
              <a:t>)</a:t>
            </a:r>
          </a:p>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E9589122-1F2E-432E-9716-A76C08F369B7}" type="slidenum">
              <a:rPr lang="en-US" altLang="en-US" sz="1200" smtClean="0"/>
              <a:pPr>
                <a:spcBef>
                  <a:spcPct val="0"/>
                </a:spcBef>
              </a:pPr>
              <a:t>14</a:t>
            </a:fld>
            <a:endParaRPr lang="en-US" altLang="en-US" sz="1200" smtClean="0"/>
          </a:p>
        </p:txBody>
      </p:sp>
    </p:spTree>
    <p:extLst>
      <p:ext uri="{BB962C8B-B14F-4D97-AF65-F5344CB8AC3E}">
        <p14:creationId xmlns:p14="http://schemas.microsoft.com/office/powerpoint/2010/main" val="65908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Stakeholder missed airport, which appears to be a top 10 task on this website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baseline="-25000">
                <a:solidFill>
                  <a:schemeClr val="tx1"/>
                </a:solidFill>
                <a:latin typeface="Avenir 55 Roman" pitchFamily="34" charset="0"/>
              </a:defRPr>
            </a:lvl1pPr>
            <a:lvl2pPr marL="742950" indent="-285750" defTabSz="931863">
              <a:defRPr sz="2400" b="1" baseline="-25000">
                <a:solidFill>
                  <a:schemeClr val="tx1"/>
                </a:solidFill>
                <a:latin typeface="Avenir 55 Roman" pitchFamily="34" charset="0"/>
              </a:defRPr>
            </a:lvl2pPr>
            <a:lvl3pPr marL="1143000" indent="-228600" defTabSz="931863">
              <a:defRPr sz="2400" b="1" baseline="-25000">
                <a:solidFill>
                  <a:schemeClr val="tx1"/>
                </a:solidFill>
                <a:latin typeface="Avenir 55 Roman" pitchFamily="34" charset="0"/>
              </a:defRPr>
            </a:lvl3pPr>
            <a:lvl4pPr marL="1600200" indent="-228600" defTabSz="931863">
              <a:defRPr sz="2400" b="1" baseline="-25000">
                <a:solidFill>
                  <a:schemeClr val="tx1"/>
                </a:solidFill>
                <a:latin typeface="Avenir 55 Roman" pitchFamily="34" charset="0"/>
              </a:defRPr>
            </a:lvl4pPr>
            <a:lvl5pPr marL="2057400" indent="-228600" defTabSz="931863">
              <a:defRPr sz="2400" b="1" baseline="-25000">
                <a:solidFill>
                  <a:schemeClr val="tx1"/>
                </a:solidFill>
                <a:latin typeface="Avenir 55 Roman" pitchFamily="34" charset="0"/>
              </a:defRPr>
            </a:lvl5pPr>
            <a:lvl6pPr marL="2514600" indent="-228600" defTabSz="931863" eaLnBrk="0" fontAlgn="base" hangingPunct="0">
              <a:spcBef>
                <a:spcPct val="0"/>
              </a:spcBef>
              <a:spcAft>
                <a:spcPct val="0"/>
              </a:spcAft>
              <a:defRPr sz="2400" b="1" baseline="-25000">
                <a:solidFill>
                  <a:schemeClr val="tx1"/>
                </a:solidFill>
                <a:latin typeface="Avenir 55 Roman" pitchFamily="34" charset="0"/>
              </a:defRPr>
            </a:lvl6pPr>
            <a:lvl7pPr marL="2971800" indent="-228600" defTabSz="931863" eaLnBrk="0" fontAlgn="base" hangingPunct="0">
              <a:spcBef>
                <a:spcPct val="0"/>
              </a:spcBef>
              <a:spcAft>
                <a:spcPct val="0"/>
              </a:spcAft>
              <a:defRPr sz="2400" b="1" baseline="-25000">
                <a:solidFill>
                  <a:schemeClr val="tx1"/>
                </a:solidFill>
                <a:latin typeface="Avenir 55 Roman" pitchFamily="34" charset="0"/>
              </a:defRPr>
            </a:lvl7pPr>
            <a:lvl8pPr marL="3429000" indent="-228600" defTabSz="931863" eaLnBrk="0" fontAlgn="base" hangingPunct="0">
              <a:spcBef>
                <a:spcPct val="0"/>
              </a:spcBef>
              <a:spcAft>
                <a:spcPct val="0"/>
              </a:spcAft>
              <a:defRPr sz="2400" b="1" baseline="-25000">
                <a:solidFill>
                  <a:schemeClr val="tx1"/>
                </a:solidFill>
                <a:latin typeface="Avenir 55 Roman" pitchFamily="34" charset="0"/>
              </a:defRPr>
            </a:lvl8pPr>
            <a:lvl9pPr marL="3886200" indent="-228600" defTabSz="931863" eaLnBrk="0" fontAlgn="base" hangingPunct="0">
              <a:spcBef>
                <a:spcPct val="0"/>
              </a:spcBef>
              <a:spcAft>
                <a:spcPct val="0"/>
              </a:spcAft>
              <a:defRPr sz="2400" b="1" baseline="-25000">
                <a:solidFill>
                  <a:schemeClr val="tx1"/>
                </a:solidFill>
                <a:latin typeface="Avenir 55 Roman" pitchFamily="34" charset="0"/>
              </a:defRPr>
            </a:lvl9pPr>
          </a:lstStyle>
          <a:p>
            <a:fld id="{CE88CB71-54FD-4C60-9475-4CF2371A8B24}" type="slidenum">
              <a:rPr lang="en-US" altLang="en-US" sz="1200" b="0" baseline="0" smtClean="0">
                <a:latin typeface="Times New Roman" panose="02020603050405020304" pitchFamily="18" charset="0"/>
              </a:rPr>
              <a:pPr/>
              <a:t>18</a:t>
            </a:fld>
            <a:endParaRPr lang="en-US" altLang="en-US" sz="1200" b="0" baseline="0" smtClean="0">
              <a:latin typeface="Times New Roman" panose="02020603050405020304" pitchFamily="18" charset="0"/>
            </a:endParaRPr>
          </a:p>
        </p:txBody>
      </p:sp>
    </p:spTree>
    <p:extLst>
      <p:ext uri="{BB962C8B-B14F-4D97-AF65-F5344CB8AC3E}">
        <p14:creationId xmlns:p14="http://schemas.microsoft.com/office/powerpoint/2010/main" val="15259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baseline="-25000">
                <a:solidFill>
                  <a:schemeClr val="tx1"/>
                </a:solidFill>
                <a:latin typeface="Avenir 55 Roman" pitchFamily="34" charset="0"/>
              </a:defRPr>
            </a:lvl1pPr>
            <a:lvl2pPr marL="742950" indent="-285750" defTabSz="931863">
              <a:defRPr sz="2400" b="1" baseline="-25000">
                <a:solidFill>
                  <a:schemeClr val="tx1"/>
                </a:solidFill>
                <a:latin typeface="Avenir 55 Roman" pitchFamily="34" charset="0"/>
              </a:defRPr>
            </a:lvl2pPr>
            <a:lvl3pPr marL="1143000" indent="-228600" defTabSz="931863">
              <a:defRPr sz="2400" b="1" baseline="-25000">
                <a:solidFill>
                  <a:schemeClr val="tx1"/>
                </a:solidFill>
                <a:latin typeface="Avenir 55 Roman" pitchFamily="34" charset="0"/>
              </a:defRPr>
            </a:lvl3pPr>
            <a:lvl4pPr marL="1600200" indent="-228600" defTabSz="931863">
              <a:defRPr sz="2400" b="1" baseline="-25000">
                <a:solidFill>
                  <a:schemeClr val="tx1"/>
                </a:solidFill>
                <a:latin typeface="Avenir 55 Roman" pitchFamily="34" charset="0"/>
              </a:defRPr>
            </a:lvl4pPr>
            <a:lvl5pPr marL="2057400" indent="-228600" defTabSz="931863">
              <a:defRPr sz="2400" b="1" baseline="-25000">
                <a:solidFill>
                  <a:schemeClr val="tx1"/>
                </a:solidFill>
                <a:latin typeface="Avenir 55 Roman" pitchFamily="34" charset="0"/>
              </a:defRPr>
            </a:lvl5pPr>
            <a:lvl6pPr marL="2514600" indent="-228600" defTabSz="931863" eaLnBrk="0" fontAlgn="base" hangingPunct="0">
              <a:spcBef>
                <a:spcPct val="0"/>
              </a:spcBef>
              <a:spcAft>
                <a:spcPct val="0"/>
              </a:spcAft>
              <a:defRPr sz="2400" b="1" baseline="-25000">
                <a:solidFill>
                  <a:schemeClr val="tx1"/>
                </a:solidFill>
                <a:latin typeface="Avenir 55 Roman" pitchFamily="34" charset="0"/>
              </a:defRPr>
            </a:lvl6pPr>
            <a:lvl7pPr marL="2971800" indent="-228600" defTabSz="931863" eaLnBrk="0" fontAlgn="base" hangingPunct="0">
              <a:spcBef>
                <a:spcPct val="0"/>
              </a:spcBef>
              <a:spcAft>
                <a:spcPct val="0"/>
              </a:spcAft>
              <a:defRPr sz="2400" b="1" baseline="-25000">
                <a:solidFill>
                  <a:schemeClr val="tx1"/>
                </a:solidFill>
                <a:latin typeface="Avenir 55 Roman" pitchFamily="34" charset="0"/>
              </a:defRPr>
            </a:lvl7pPr>
            <a:lvl8pPr marL="3429000" indent="-228600" defTabSz="931863" eaLnBrk="0" fontAlgn="base" hangingPunct="0">
              <a:spcBef>
                <a:spcPct val="0"/>
              </a:spcBef>
              <a:spcAft>
                <a:spcPct val="0"/>
              </a:spcAft>
              <a:defRPr sz="2400" b="1" baseline="-25000">
                <a:solidFill>
                  <a:schemeClr val="tx1"/>
                </a:solidFill>
                <a:latin typeface="Avenir 55 Roman" pitchFamily="34" charset="0"/>
              </a:defRPr>
            </a:lvl8pPr>
            <a:lvl9pPr marL="3886200" indent="-228600" defTabSz="931863" eaLnBrk="0" fontAlgn="base" hangingPunct="0">
              <a:spcBef>
                <a:spcPct val="0"/>
              </a:spcBef>
              <a:spcAft>
                <a:spcPct val="0"/>
              </a:spcAft>
              <a:defRPr sz="2400" b="1" baseline="-25000">
                <a:solidFill>
                  <a:schemeClr val="tx1"/>
                </a:solidFill>
                <a:latin typeface="Avenir 55 Roman" pitchFamily="34" charset="0"/>
              </a:defRPr>
            </a:lvl9pPr>
          </a:lstStyle>
          <a:p>
            <a:fld id="{ACB99756-EE69-440B-9986-2831BE931AB6}" type="slidenum">
              <a:rPr lang="en-US" altLang="en-US" sz="1200" b="0" baseline="0" smtClean="0">
                <a:solidFill>
                  <a:srgbClr val="000000"/>
                </a:solidFill>
                <a:latin typeface="Times New Roman" panose="02020603050405020304" pitchFamily="18" charset="0"/>
              </a:rPr>
              <a:pPr/>
              <a:t>21</a:t>
            </a:fld>
            <a:endParaRPr lang="en-US" altLang="en-US" sz="1200" b="0" baseline="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8938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To measure usability on your current site Vision &amp; the IT department analyzed two main factors:</a:t>
            </a:r>
          </a:p>
          <a:p>
            <a:pPr>
              <a:defRPr/>
            </a:pPr>
            <a:endParaRPr lang="en-US" dirty="0" smtClean="0"/>
          </a:p>
          <a:p>
            <a:pPr marL="228600" indent="-228600">
              <a:buFontTx/>
              <a:buAutoNum type="arabicPeriod"/>
              <a:defRPr/>
            </a:pPr>
            <a:r>
              <a:rPr lang="en-US" dirty="0" smtClean="0"/>
              <a:t>Google Analytics – What are the most visited pages</a:t>
            </a:r>
          </a:p>
          <a:p>
            <a:pPr marL="228600" indent="-228600">
              <a:buFontTx/>
              <a:buAutoNum type="arabicPeriod"/>
              <a:defRPr/>
            </a:pPr>
            <a:r>
              <a:rPr lang="en-US" dirty="0" smtClean="0"/>
              <a:t>Usability Software – How is the current homepage being used? (what is working great, what can be improved?)</a:t>
            </a:r>
          </a:p>
          <a:p>
            <a:pPr>
              <a:defRPr/>
            </a:pPr>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41E791D7-3FED-4A4A-B412-AD6640EA8B0A}" type="slidenum">
              <a:rPr lang="en-US" altLang="en-US" sz="1200" smtClean="0"/>
              <a:pPr>
                <a:spcBef>
                  <a:spcPct val="0"/>
                </a:spcBef>
              </a:pPr>
              <a:t>22</a:t>
            </a:fld>
            <a:endParaRPr lang="en-US" altLang="en-US" sz="1200" smtClean="0"/>
          </a:p>
        </p:txBody>
      </p:sp>
    </p:spTree>
    <p:extLst>
      <p:ext uri="{BB962C8B-B14F-4D97-AF65-F5344CB8AC3E}">
        <p14:creationId xmlns:p14="http://schemas.microsoft.com/office/powerpoint/2010/main" val="262605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Tx/>
              <a:buChar char="-"/>
              <a:defRPr/>
            </a:pPr>
            <a:r>
              <a:rPr lang="en-US" dirty="0" smtClean="0"/>
              <a:t>A Web wireframe is a simple visual guide to show you what a Web page would look like</a:t>
            </a:r>
          </a:p>
          <a:p>
            <a:pPr marL="171450" indent="-171450">
              <a:buFontTx/>
              <a:buChar char="-"/>
              <a:defRPr/>
            </a:pPr>
            <a:r>
              <a:rPr lang="en-US" kern="0" dirty="0" smtClean="0">
                <a:solidFill>
                  <a:schemeClr val="bg2">
                    <a:lumMod val="75000"/>
                  </a:schemeClr>
                </a:solidFill>
                <a:latin typeface="Avenir-Light" pitchFamily="34" charset="0"/>
              </a:rPr>
              <a:t>Suggest Structure of a Page without using any design</a:t>
            </a:r>
          </a:p>
          <a:p>
            <a:pPr marL="171450" indent="-171450">
              <a:buFontTx/>
              <a:buChar char="-"/>
              <a:defRPr/>
            </a:pPr>
            <a:r>
              <a:rPr lang="en-US" dirty="0" smtClean="0"/>
              <a:t>A wireframe in web design is equivalent to the a house blueprint, you want to take into consideration:</a:t>
            </a:r>
          </a:p>
          <a:p>
            <a:pPr marL="628650" lvl="1" indent="-171450">
              <a:buFontTx/>
              <a:buChar char="-"/>
              <a:defRPr/>
            </a:pPr>
            <a:r>
              <a:rPr lang="en-US" dirty="0" smtClean="0"/>
              <a:t>Information to be Displayed</a:t>
            </a:r>
          </a:p>
          <a:p>
            <a:pPr marL="628650" lvl="1" indent="-171450">
              <a:buFontTx/>
              <a:buChar char="-"/>
              <a:defRPr/>
            </a:pPr>
            <a:r>
              <a:rPr lang="en-US" dirty="0" smtClean="0"/>
              <a:t>Hierarchy (size and placement)</a:t>
            </a:r>
          </a:p>
          <a:p>
            <a:pPr marL="628650" lvl="1" indent="-171450">
              <a:buFontTx/>
              <a:buChar char="-"/>
              <a:defRPr/>
            </a:pPr>
            <a:r>
              <a:rPr lang="en-US" dirty="0" smtClean="0"/>
              <a:t>Basic layout</a:t>
            </a:r>
          </a:p>
          <a:p>
            <a:pPr marL="171450" indent="-171450">
              <a:buFontTx/>
              <a:buChar char="-"/>
              <a:defRPr/>
            </a:pPr>
            <a:r>
              <a:rPr lang="en-US" dirty="0" smtClean="0"/>
              <a:t>Design will be incorporated at a later stage, for now, we just need to take into consideration the overall layout and functionality</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baseline="-25000">
                <a:solidFill>
                  <a:schemeClr val="tx1"/>
                </a:solidFill>
                <a:latin typeface="Avenir 55 Roman" pitchFamily="34" charset="0"/>
              </a:defRPr>
            </a:lvl1pPr>
            <a:lvl2pPr marL="742950" indent="-285750" defTabSz="931863">
              <a:defRPr sz="2400" b="1" baseline="-25000">
                <a:solidFill>
                  <a:schemeClr val="tx1"/>
                </a:solidFill>
                <a:latin typeface="Avenir 55 Roman" pitchFamily="34" charset="0"/>
              </a:defRPr>
            </a:lvl2pPr>
            <a:lvl3pPr marL="1143000" indent="-228600" defTabSz="931863">
              <a:defRPr sz="2400" b="1" baseline="-25000">
                <a:solidFill>
                  <a:schemeClr val="tx1"/>
                </a:solidFill>
                <a:latin typeface="Avenir 55 Roman" pitchFamily="34" charset="0"/>
              </a:defRPr>
            </a:lvl3pPr>
            <a:lvl4pPr marL="1600200" indent="-228600" defTabSz="931863">
              <a:defRPr sz="2400" b="1" baseline="-25000">
                <a:solidFill>
                  <a:schemeClr val="tx1"/>
                </a:solidFill>
                <a:latin typeface="Avenir 55 Roman" pitchFamily="34" charset="0"/>
              </a:defRPr>
            </a:lvl4pPr>
            <a:lvl5pPr marL="2057400" indent="-228600" defTabSz="931863">
              <a:defRPr sz="2400" b="1" baseline="-25000">
                <a:solidFill>
                  <a:schemeClr val="tx1"/>
                </a:solidFill>
                <a:latin typeface="Avenir 55 Roman" pitchFamily="34" charset="0"/>
              </a:defRPr>
            </a:lvl5pPr>
            <a:lvl6pPr marL="2514600" indent="-228600" defTabSz="931863" eaLnBrk="0" fontAlgn="base" hangingPunct="0">
              <a:spcBef>
                <a:spcPct val="0"/>
              </a:spcBef>
              <a:spcAft>
                <a:spcPct val="0"/>
              </a:spcAft>
              <a:defRPr sz="2400" b="1" baseline="-25000">
                <a:solidFill>
                  <a:schemeClr val="tx1"/>
                </a:solidFill>
                <a:latin typeface="Avenir 55 Roman" pitchFamily="34" charset="0"/>
              </a:defRPr>
            </a:lvl6pPr>
            <a:lvl7pPr marL="2971800" indent="-228600" defTabSz="931863" eaLnBrk="0" fontAlgn="base" hangingPunct="0">
              <a:spcBef>
                <a:spcPct val="0"/>
              </a:spcBef>
              <a:spcAft>
                <a:spcPct val="0"/>
              </a:spcAft>
              <a:defRPr sz="2400" b="1" baseline="-25000">
                <a:solidFill>
                  <a:schemeClr val="tx1"/>
                </a:solidFill>
                <a:latin typeface="Avenir 55 Roman" pitchFamily="34" charset="0"/>
              </a:defRPr>
            </a:lvl7pPr>
            <a:lvl8pPr marL="3429000" indent="-228600" defTabSz="931863" eaLnBrk="0" fontAlgn="base" hangingPunct="0">
              <a:spcBef>
                <a:spcPct val="0"/>
              </a:spcBef>
              <a:spcAft>
                <a:spcPct val="0"/>
              </a:spcAft>
              <a:defRPr sz="2400" b="1" baseline="-25000">
                <a:solidFill>
                  <a:schemeClr val="tx1"/>
                </a:solidFill>
                <a:latin typeface="Avenir 55 Roman" pitchFamily="34" charset="0"/>
              </a:defRPr>
            </a:lvl8pPr>
            <a:lvl9pPr marL="3886200" indent="-228600" defTabSz="931863" eaLnBrk="0" fontAlgn="base" hangingPunct="0">
              <a:spcBef>
                <a:spcPct val="0"/>
              </a:spcBef>
              <a:spcAft>
                <a:spcPct val="0"/>
              </a:spcAft>
              <a:defRPr sz="2400" b="1" baseline="-25000">
                <a:solidFill>
                  <a:schemeClr val="tx1"/>
                </a:solidFill>
                <a:latin typeface="Avenir 55 Roman" pitchFamily="34" charset="0"/>
              </a:defRPr>
            </a:lvl9pPr>
          </a:lstStyle>
          <a:p>
            <a:fld id="{D551C8F4-DF3D-4358-AB36-9D67C7B003F8}" type="slidenum">
              <a:rPr lang="en-US" altLang="en-US" sz="1200" b="0" baseline="0" smtClean="0">
                <a:latin typeface="Times New Roman" panose="02020603050405020304" pitchFamily="18" charset="0"/>
              </a:rPr>
              <a:pPr/>
              <a:t>24</a:t>
            </a:fld>
            <a:endParaRPr lang="en-US" altLang="en-US" sz="1200" b="0" baseline="0" smtClean="0">
              <a:latin typeface="Times New Roman" panose="02020603050405020304" pitchFamily="18" charset="0"/>
            </a:endParaRPr>
          </a:p>
        </p:txBody>
      </p:sp>
    </p:spTree>
    <p:extLst>
      <p:ext uri="{BB962C8B-B14F-4D97-AF65-F5344CB8AC3E}">
        <p14:creationId xmlns:p14="http://schemas.microsoft.com/office/powerpoint/2010/main" val="274426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7DB42A98-D585-4D32-BDB7-05FCA0077F53}" type="slidenum">
              <a:rPr lang="en-US" altLang="en-US" sz="1200" smtClean="0"/>
              <a:pPr>
                <a:spcBef>
                  <a:spcPct val="0"/>
                </a:spcBef>
              </a:pPr>
              <a:t>3</a:t>
            </a:fld>
            <a:endParaRPr lang="en-US" altLang="en-US" sz="1200" smtClean="0"/>
          </a:p>
        </p:txBody>
      </p:sp>
      <p:sp>
        <p:nvSpPr>
          <p:cNvPr id="37891" name="Rectangle 2"/>
          <p:cNvSpPr>
            <a:spLocks noGrp="1" noRot="1" noChangeAspect="1" noChangeArrowheads="1" noTextEdit="1"/>
          </p:cNvSpPr>
          <p:nvPr>
            <p:ph type="sldImg"/>
          </p:nvPr>
        </p:nvSpPr>
        <p:spPr>
          <a:xfrm>
            <a:off x="1181100" y="698500"/>
            <a:ext cx="4648200" cy="3486150"/>
          </a:xfrm>
          <a:ln/>
        </p:spPr>
      </p:sp>
      <p:sp>
        <p:nvSpPr>
          <p:cNvPr id="37892"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Users cannot find what they are looking for 60% of the time</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269804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B4CC3C23-C00A-4687-8C1E-F56EC735BB9F}" type="slidenum">
              <a:rPr lang="en-US" altLang="en-US" sz="1200" smtClean="0"/>
              <a:pPr>
                <a:spcBef>
                  <a:spcPct val="0"/>
                </a:spcBef>
              </a:pPr>
              <a:t>4</a:t>
            </a:fld>
            <a:endParaRPr lang="en-US" altLang="en-US" sz="1200" smtClean="0"/>
          </a:p>
        </p:txBody>
      </p:sp>
      <p:sp>
        <p:nvSpPr>
          <p:cNvPr id="39939" name="Rectangle 2"/>
          <p:cNvSpPr>
            <a:spLocks noGrp="1" noRot="1" noChangeAspect="1" noChangeArrowheads="1" noTextEdit="1"/>
          </p:cNvSpPr>
          <p:nvPr>
            <p:ph type="sldImg"/>
          </p:nvPr>
        </p:nvSpPr>
        <p:spPr>
          <a:xfrm>
            <a:off x="1181100" y="698500"/>
            <a:ext cx="4648200" cy="3486150"/>
          </a:xfrm>
          <a:ln/>
        </p:spPr>
      </p:sp>
      <p:sp>
        <p:nvSpPr>
          <p:cNvPr id="39940"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Combination of factors</a:t>
            </a:r>
          </a:p>
          <a:p>
            <a:pPr eaLnBrk="1" hangingPunct="1">
              <a:buFontTx/>
              <a:buChar char="-"/>
            </a:pPr>
            <a:r>
              <a:rPr lang="en-US" altLang="en-US" smtClean="0"/>
              <a:t> Intuitive Design: A nearly effortless understanding of the architecture and navigation of the site</a:t>
            </a:r>
          </a:p>
          <a:p>
            <a:pPr eaLnBrk="1" hangingPunct="1">
              <a:buFontTx/>
              <a:buChar char="-"/>
            </a:pPr>
            <a:r>
              <a:rPr lang="en-US" altLang="en-US" smtClean="0"/>
              <a:t> Ease of Learning: How fast a user who has never seen the user interface can accomplish basic tasks</a:t>
            </a:r>
          </a:p>
          <a:p>
            <a:pPr eaLnBrk="1" hangingPunct="1">
              <a:buFontTx/>
              <a:buChar char="-"/>
            </a:pPr>
            <a:r>
              <a:rPr lang="en-US" altLang="en-US" smtClean="0"/>
              <a:t> Efficiency of Use: How fast an experienced user can accomplish tasks</a:t>
            </a:r>
          </a:p>
          <a:p>
            <a:pPr eaLnBrk="1" hangingPunct="1">
              <a:buFontTx/>
              <a:buChar char="-"/>
            </a:pPr>
            <a:r>
              <a:rPr lang="en-US" altLang="en-US" smtClean="0"/>
              <a:t> Memorability: After visiting the site, if a user remember enough to use it effectively in future visits</a:t>
            </a:r>
          </a:p>
          <a:p>
            <a:pPr eaLnBrk="1" hangingPunct="1">
              <a:buFontTx/>
              <a:buChar char="-"/>
            </a:pPr>
            <a:r>
              <a:rPr lang="en-US" altLang="en-US" smtClean="0"/>
              <a:t> Error Frequency and Severity: How often users make errors while using the system, how serious these errors are and how users recover from the errors</a:t>
            </a:r>
          </a:p>
          <a:p>
            <a:pPr eaLnBrk="1" hangingPunct="1">
              <a:buFontTx/>
              <a:buChar char="-"/>
            </a:pPr>
            <a:r>
              <a:rPr lang="en-US" altLang="en-US" smtClean="0"/>
              <a:t> Subjective Satisfaction: If the user likes using the system</a:t>
            </a:r>
          </a:p>
          <a:p>
            <a:pPr eaLnBrk="1" hangingPunct="1"/>
            <a:endParaRPr lang="en-US" altLang="en-US" smtClean="0"/>
          </a:p>
        </p:txBody>
      </p:sp>
    </p:spTree>
    <p:extLst>
      <p:ext uri="{BB962C8B-B14F-4D97-AF65-F5344CB8AC3E}">
        <p14:creationId xmlns:p14="http://schemas.microsoft.com/office/powerpoint/2010/main" val="229101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93F414A4-B212-421B-A1B8-4D1139456877}" type="slidenum">
              <a:rPr lang="en-US" altLang="en-US" sz="1200" smtClean="0"/>
              <a:pPr>
                <a:spcBef>
                  <a:spcPct val="0"/>
                </a:spcBef>
              </a:pPr>
              <a:t>5</a:t>
            </a:fld>
            <a:endParaRPr lang="en-US" altLang="en-US" sz="1200" smtClean="0"/>
          </a:p>
        </p:txBody>
      </p:sp>
      <p:sp>
        <p:nvSpPr>
          <p:cNvPr id="41987" name="Rectangle 2"/>
          <p:cNvSpPr>
            <a:spLocks noGrp="1" noRot="1" noChangeAspect="1" noChangeArrowheads="1" noTextEdit="1"/>
          </p:cNvSpPr>
          <p:nvPr>
            <p:ph type="sldImg"/>
          </p:nvPr>
        </p:nvSpPr>
        <p:spPr>
          <a:xfrm>
            <a:off x="1181100" y="698500"/>
            <a:ext cx="4648200" cy="3486150"/>
          </a:xfrm>
          <a:ln/>
        </p:spPr>
      </p:sp>
      <p:sp>
        <p:nvSpPr>
          <p:cNvPr id="41988"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RT = Reaction time</a:t>
            </a:r>
          </a:p>
          <a:p>
            <a:r>
              <a:rPr lang="en-US" altLang="en-US" smtClean="0"/>
              <a:t>a &amp; b = Constants which depend on task and subject conditions</a:t>
            </a:r>
          </a:p>
          <a:p>
            <a:r>
              <a:rPr lang="en-US" altLang="en-US" smtClean="0"/>
              <a:t>Log2(n) = linear function of the logarithm (base 2) of the number of options the person has to choose between (basically, it doubles)</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2914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D9659167-9BA1-4D99-8A80-5DE2F8F579E9}" type="slidenum">
              <a:rPr lang="en-US" altLang="en-US" sz="1200" smtClean="0"/>
              <a:pPr>
                <a:spcBef>
                  <a:spcPct val="0"/>
                </a:spcBef>
              </a:pPr>
              <a:t>6</a:t>
            </a:fld>
            <a:endParaRPr lang="en-US" altLang="en-US" sz="1200" smtClean="0"/>
          </a:p>
        </p:txBody>
      </p:sp>
      <p:sp>
        <p:nvSpPr>
          <p:cNvPr id="44035" name="Rectangle 2"/>
          <p:cNvSpPr>
            <a:spLocks noGrp="1" noRot="1" noChangeAspect="1" noChangeArrowheads="1" noTextEdit="1"/>
          </p:cNvSpPr>
          <p:nvPr>
            <p:ph type="sldImg"/>
          </p:nvPr>
        </p:nvSpPr>
        <p:spPr>
          <a:xfrm>
            <a:off x="1181100" y="698500"/>
            <a:ext cx="4648200" cy="3486150"/>
          </a:xfrm>
          <a:ln/>
        </p:spPr>
      </p:sp>
      <p:sp>
        <p:nvSpPr>
          <p:cNvPr id="44036"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RT = Reaction time</a:t>
            </a:r>
          </a:p>
          <a:p>
            <a:r>
              <a:rPr lang="en-US" altLang="en-US" smtClean="0"/>
              <a:t>a &amp; b = Constants which depend on task and subject conditions</a:t>
            </a:r>
          </a:p>
          <a:p>
            <a:r>
              <a:rPr lang="en-US" altLang="en-US" smtClean="0"/>
              <a:t>Log2(n) = linear function of the logarithm (base 2) of the number of options the person has to choose between (basically, it doubles)</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8686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sophisticated soda machine that features over 100 drink flavors, the idea sounds really cool but in reality, filling up a cup of soda with a simple machine is a task that takes about 10 seconds, with these fancy soda dispensers this task has increased to over a minute.</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baseline="-25000">
                <a:solidFill>
                  <a:schemeClr val="tx1"/>
                </a:solidFill>
                <a:latin typeface="Avenir 55 Roman" pitchFamily="34" charset="0"/>
              </a:defRPr>
            </a:lvl1pPr>
            <a:lvl2pPr marL="742950" indent="-285750" defTabSz="931863">
              <a:defRPr sz="2400" b="1" baseline="-25000">
                <a:solidFill>
                  <a:schemeClr val="tx1"/>
                </a:solidFill>
                <a:latin typeface="Avenir 55 Roman" pitchFamily="34" charset="0"/>
              </a:defRPr>
            </a:lvl2pPr>
            <a:lvl3pPr marL="1143000" indent="-228600" defTabSz="931863">
              <a:defRPr sz="2400" b="1" baseline="-25000">
                <a:solidFill>
                  <a:schemeClr val="tx1"/>
                </a:solidFill>
                <a:latin typeface="Avenir 55 Roman" pitchFamily="34" charset="0"/>
              </a:defRPr>
            </a:lvl3pPr>
            <a:lvl4pPr marL="1600200" indent="-228600" defTabSz="931863">
              <a:defRPr sz="2400" b="1" baseline="-25000">
                <a:solidFill>
                  <a:schemeClr val="tx1"/>
                </a:solidFill>
                <a:latin typeface="Avenir 55 Roman" pitchFamily="34" charset="0"/>
              </a:defRPr>
            </a:lvl4pPr>
            <a:lvl5pPr marL="2057400" indent="-228600" defTabSz="931863">
              <a:defRPr sz="2400" b="1" baseline="-25000">
                <a:solidFill>
                  <a:schemeClr val="tx1"/>
                </a:solidFill>
                <a:latin typeface="Avenir 55 Roman" pitchFamily="34" charset="0"/>
              </a:defRPr>
            </a:lvl5pPr>
            <a:lvl6pPr marL="2514600" indent="-228600" defTabSz="931863" eaLnBrk="0" fontAlgn="base" hangingPunct="0">
              <a:spcBef>
                <a:spcPct val="0"/>
              </a:spcBef>
              <a:spcAft>
                <a:spcPct val="0"/>
              </a:spcAft>
              <a:defRPr sz="2400" b="1" baseline="-25000">
                <a:solidFill>
                  <a:schemeClr val="tx1"/>
                </a:solidFill>
                <a:latin typeface="Avenir 55 Roman" pitchFamily="34" charset="0"/>
              </a:defRPr>
            </a:lvl6pPr>
            <a:lvl7pPr marL="2971800" indent="-228600" defTabSz="931863" eaLnBrk="0" fontAlgn="base" hangingPunct="0">
              <a:spcBef>
                <a:spcPct val="0"/>
              </a:spcBef>
              <a:spcAft>
                <a:spcPct val="0"/>
              </a:spcAft>
              <a:defRPr sz="2400" b="1" baseline="-25000">
                <a:solidFill>
                  <a:schemeClr val="tx1"/>
                </a:solidFill>
                <a:latin typeface="Avenir 55 Roman" pitchFamily="34" charset="0"/>
              </a:defRPr>
            </a:lvl7pPr>
            <a:lvl8pPr marL="3429000" indent="-228600" defTabSz="931863" eaLnBrk="0" fontAlgn="base" hangingPunct="0">
              <a:spcBef>
                <a:spcPct val="0"/>
              </a:spcBef>
              <a:spcAft>
                <a:spcPct val="0"/>
              </a:spcAft>
              <a:defRPr sz="2400" b="1" baseline="-25000">
                <a:solidFill>
                  <a:schemeClr val="tx1"/>
                </a:solidFill>
                <a:latin typeface="Avenir 55 Roman" pitchFamily="34" charset="0"/>
              </a:defRPr>
            </a:lvl8pPr>
            <a:lvl9pPr marL="3886200" indent="-228600" defTabSz="931863" eaLnBrk="0" fontAlgn="base" hangingPunct="0">
              <a:spcBef>
                <a:spcPct val="0"/>
              </a:spcBef>
              <a:spcAft>
                <a:spcPct val="0"/>
              </a:spcAft>
              <a:defRPr sz="2400" b="1" baseline="-25000">
                <a:solidFill>
                  <a:schemeClr val="tx1"/>
                </a:solidFill>
                <a:latin typeface="Avenir 55 Roman" pitchFamily="34" charset="0"/>
              </a:defRPr>
            </a:lvl9pPr>
          </a:lstStyle>
          <a:p>
            <a:fld id="{278ADECC-EF78-451E-9CD2-C358D80F195F}" type="slidenum">
              <a:rPr lang="en-US" altLang="en-US" sz="1200" b="0" baseline="0" smtClean="0">
                <a:latin typeface="Times New Roman" panose="02020603050405020304" pitchFamily="18" charset="0"/>
              </a:rPr>
              <a:pPr/>
              <a:t>7</a:t>
            </a:fld>
            <a:endParaRPr lang="en-US" altLang="en-US" sz="1200" b="0" baseline="0" smtClean="0">
              <a:latin typeface="Times New Roman" panose="02020603050405020304" pitchFamily="18" charset="0"/>
            </a:endParaRPr>
          </a:p>
        </p:txBody>
      </p:sp>
    </p:spTree>
    <p:extLst>
      <p:ext uri="{BB962C8B-B14F-4D97-AF65-F5344CB8AC3E}">
        <p14:creationId xmlns:p14="http://schemas.microsoft.com/office/powerpoint/2010/main" val="59521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4EA134B3-CCF8-43F5-9470-8C35E6F6DD19}" type="slidenum">
              <a:rPr lang="en-US" altLang="en-US" sz="1200" smtClean="0"/>
              <a:pPr>
                <a:spcBef>
                  <a:spcPct val="0"/>
                </a:spcBef>
              </a:pPr>
              <a:t>8</a:t>
            </a:fld>
            <a:endParaRPr lang="en-US" altLang="en-US" sz="1200" smtClean="0"/>
          </a:p>
        </p:txBody>
      </p:sp>
      <p:sp>
        <p:nvSpPr>
          <p:cNvPr id="48131" name="Rectangle 2"/>
          <p:cNvSpPr>
            <a:spLocks noGrp="1" noRot="1" noChangeAspect="1" noChangeArrowheads="1" noTextEdit="1"/>
          </p:cNvSpPr>
          <p:nvPr>
            <p:ph type="sldImg"/>
          </p:nvPr>
        </p:nvSpPr>
        <p:spPr>
          <a:xfrm>
            <a:off x="1181100" y="698500"/>
            <a:ext cx="4648200" cy="3486150"/>
          </a:xfrm>
          <a:ln/>
        </p:spPr>
      </p:sp>
      <p:sp>
        <p:nvSpPr>
          <p:cNvPr id="48132"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This theory stated that the size of the target object along with its distance from the starting location could be measured, allowing him to model the ease at which a person could perform the same action with a different target object.</a:t>
            </a:r>
          </a:p>
          <a:p>
            <a:pPr>
              <a:buFontTx/>
              <a:buChar char="-"/>
            </a:pPr>
            <a:r>
              <a:rPr lang="en-US" altLang="en-US" smtClean="0"/>
              <a:t>This theory did not application for computers in 1954</a:t>
            </a:r>
          </a:p>
          <a:p>
            <a:pPr>
              <a:buFontTx/>
              <a:buChar char="-"/>
            </a:pPr>
            <a:r>
              <a:rPr lang="en-US" altLang="en-US" smtClean="0"/>
              <a:t> T = time</a:t>
            </a:r>
          </a:p>
          <a:p>
            <a:pPr>
              <a:buFontTx/>
              <a:buChar char="-"/>
            </a:pPr>
            <a:r>
              <a:rPr lang="en-US" altLang="en-US" smtClean="0"/>
              <a:t> a + b = constants</a:t>
            </a:r>
          </a:p>
          <a:p>
            <a:pPr>
              <a:buFontTx/>
              <a:buChar char="-"/>
            </a:pPr>
            <a:r>
              <a:rPr lang="en-US" altLang="en-US" smtClean="0"/>
              <a:t> log2 = increments by two</a:t>
            </a:r>
          </a:p>
          <a:p>
            <a:pPr>
              <a:buFontTx/>
              <a:buChar char="-"/>
            </a:pPr>
            <a:r>
              <a:rPr lang="en-US" altLang="en-US" smtClean="0"/>
              <a:t> 2 * Distance (measurement from starting point to end point [target object]) / Width (width of the target object)</a:t>
            </a:r>
          </a:p>
          <a:p>
            <a:pPr>
              <a:buFontTx/>
              <a:buChar char="-"/>
            </a:pPr>
            <a:r>
              <a:rPr lang="en-US" altLang="en-US" smtClean="0"/>
              <a:t>The easy explanation: </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63126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100">
                <a:solidFill>
                  <a:schemeClr val="tx1"/>
                </a:solidFill>
                <a:latin typeface="Times New Roman" panose="02020603050405020304" pitchFamily="18" charset="0"/>
              </a:defRPr>
            </a:lvl1pPr>
            <a:lvl2pPr marL="742950" indent="-285750" defTabSz="931863">
              <a:spcBef>
                <a:spcPct val="30000"/>
              </a:spcBef>
              <a:defRPr sz="1100">
                <a:solidFill>
                  <a:schemeClr val="tx1"/>
                </a:solidFill>
                <a:latin typeface="Times New Roman" panose="02020603050405020304" pitchFamily="18" charset="0"/>
              </a:defRPr>
            </a:lvl2pPr>
            <a:lvl3pPr marL="1143000" indent="-228600" defTabSz="931863">
              <a:spcBef>
                <a:spcPct val="30000"/>
              </a:spcBef>
              <a:defRPr sz="1100">
                <a:solidFill>
                  <a:schemeClr val="tx1"/>
                </a:solidFill>
                <a:latin typeface="Times New Roman" panose="02020603050405020304" pitchFamily="18" charset="0"/>
              </a:defRPr>
            </a:lvl3pPr>
            <a:lvl4pPr marL="1600200" indent="-228600" defTabSz="931863">
              <a:spcBef>
                <a:spcPct val="30000"/>
              </a:spcBef>
              <a:defRPr sz="1100">
                <a:solidFill>
                  <a:schemeClr val="tx1"/>
                </a:solidFill>
                <a:latin typeface="Times New Roman" panose="02020603050405020304" pitchFamily="18" charset="0"/>
              </a:defRPr>
            </a:lvl4pPr>
            <a:lvl5pPr marL="2057400" indent="-228600" defTabSz="931863">
              <a:spcBef>
                <a:spcPct val="30000"/>
              </a:spcBef>
              <a:defRPr sz="11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0D718F1B-C9AB-46EC-920F-CB4D4DD36823}" type="slidenum">
              <a:rPr lang="en-US" altLang="en-US" sz="1200" smtClean="0"/>
              <a:pPr>
                <a:spcBef>
                  <a:spcPct val="0"/>
                </a:spcBef>
              </a:pPr>
              <a:t>9</a:t>
            </a:fld>
            <a:endParaRPr lang="en-US" altLang="en-US" sz="1200" smtClean="0"/>
          </a:p>
        </p:txBody>
      </p:sp>
      <p:sp>
        <p:nvSpPr>
          <p:cNvPr id="50179" name="Rectangle 2"/>
          <p:cNvSpPr>
            <a:spLocks noGrp="1" noRot="1" noChangeAspect="1" noChangeArrowheads="1" noTextEdit="1"/>
          </p:cNvSpPr>
          <p:nvPr>
            <p:ph type="sldImg"/>
          </p:nvPr>
        </p:nvSpPr>
        <p:spPr>
          <a:xfrm>
            <a:off x="1181100" y="698500"/>
            <a:ext cx="4648200" cy="3486150"/>
          </a:xfrm>
          <a:ln/>
        </p:spPr>
      </p:sp>
      <p:sp>
        <p:nvSpPr>
          <p:cNvPr id="50180" name="Rectangle 3"/>
          <p:cNvSpPr>
            <a:spLocks noGrp="1" noChangeArrowheads="1"/>
          </p:cNvSpPr>
          <p:nvPr>
            <p:ph type="body" idx="1"/>
          </p:nvPr>
        </p:nvSpPr>
        <p:spPr>
          <a:xfrm>
            <a:off x="544513" y="4416425"/>
            <a:ext cx="5999162"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Bigger is not necessarily better all the time, fitts’ law is non-linear, fitt’s law runs along a curve, it is a binary logarithm</a:t>
            </a:r>
          </a:p>
          <a:p>
            <a:pPr eaLnBrk="1" hangingPunct="1"/>
            <a:endParaRPr lang="en-US" altLang="en-US" smtClean="0">
              <a:latin typeface="Avenir-Roman" pitchFamily="34" charset="0"/>
              <a:cs typeface="Times New Roman" panose="02020603050405020304" pitchFamily="18" charset="0"/>
            </a:endParaRPr>
          </a:p>
        </p:txBody>
      </p:sp>
    </p:spTree>
    <p:extLst>
      <p:ext uri="{BB962C8B-B14F-4D97-AF65-F5344CB8AC3E}">
        <p14:creationId xmlns:p14="http://schemas.microsoft.com/office/powerpoint/2010/main" val="6168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 make a small button 10% larger, it will become much more clickable, but if you make an already very large button 10% larger, you will not gain much more in terms of its usability.</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baseline="-25000">
                <a:solidFill>
                  <a:schemeClr val="tx1"/>
                </a:solidFill>
                <a:latin typeface="Avenir 55 Roman" pitchFamily="34" charset="0"/>
              </a:defRPr>
            </a:lvl1pPr>
            <a:lvl2pPr marL="742950" indent="-285750" defTabSz="931863">
              <a:defRPr sz="2400" b="1" baseline="-25000">
                <a:solidFill>
                  <a:schemeClr val="tx1"/>
                </a:solidFill>
                <a:latin typeface="Avenir 55 Roman" pitchFamily="34" charset="0"/>
              </a:defRPr>
            </a:lvl2pPr>
            <a:lvl3pPr marL="1143000" indent="-228600" defTabSz="931863">
              <a:defRPr sz="2400" b="1" baseline="-25000">
                <a:solidFill>
                  <a:schemeClr val="tx1"/>
                </a:solidFill>
                <a:latin typeface="Avenir 55 Roman" pitchFamily="34" charset="0"/>
              </a:defRPr>
            </a:lvl3pPr>
            <a:lvl4pPr marL="1600200" indent="-228600" defTabSz="931863">
              <a:defRPr sz="2400" b="1" baseline="-25000">
                <a:solidFill>
                  <a:schemeClr val="tx1"/>
                </a:solidFill>
                <a:latin typeface="Avenir 55 Roman" pitchFamily="34" charset="0"/>
              </a:defRPr>
            </a:lvl4pPr>
            <a:lvl5pPr marL="2057400" indent="-228600" defTabSz="931863">
              <a:defRPr sz="2400" b="1" baseline="-25000">
                <a:solidFill>
                  <a:schemeClr val="tx1"/>
                </a:solidFill>
                <a:latin typeface="Avenir 55 Roman" pitchFamily="34" charset="0"/>
              </a:defRPr>
            </a:lvl5pPr>
            <a:lvl6pPr marL="2514600" indent="-228600" defTabSz="931863" eaLnBrk="0" fontAlgn="base" hangingPunct="0">
              <a:spcBef>
                <a:spcPct val="0"/>
              </a:spcBef>
              <a:spcAft>
                <a:spcPct val="0"/>
              </a:spcAft>
              <a:defRPr sz="2400" b="1" baseline="-25000">
                <a:solidFill>
                  <a:schemeClr val="tx1"/>
                </a:solidFill>
                <a:latin typeface="Avenir 55 Roman" pitchFamily="34" charset="0"/>
              </a:defRPr>
            </a:lvl6pPr>
            <a:lvl7pPr marL="2971800" indent="-228600" defTabSz="931863" eaLnBrk="0" fontAlgn="base" hangingPunct="0">
              <a:spcBef>
                <a:spcPct val="0"/>
              </a:spcBef>
              <a:spcAft>
                <a:spcPct val="0"/>
              </a:spcAft>
              <a:defRPr sz="2400" b="1" baseline="-25000">
                <a:solidFill>
                  <a:schemeClr val="tx1"/>
                </a:solidFill>
                <a:latin typeface="Avenir 55 Roman" pitchFamily="34" charset="0"/>
              </a:defRPr>
            </a:lvl7pPr>
            <a:lvl8pPr marL="3429000" indent="-228600" defTabSz="931863" eaLnBrk="0" fontAlgn="base" hangingPunct="0">
              <a:spcBef>
                <a:spcPct val="0"/>
              </a:spcBef>
              <a:spcAft>
                <a:spcPct val="0"/>
              </a:spcAft>
              <a:defRPr sz="2400" b="1" baseline="-25000">
                <a:solidFill>
                  <a:schemeClr val="tx1"/>
                </a:solidFill>
                <a:latin typeface="Avenir 55 Roman" pitchFamily="34" charset="0"/>
              </a:defRPr>
            </a:lvl8pPr>
            <a:lvl9pPr marL="3886200" indent="-228600" defTabSz="931863" eaLnBrk="0" fontAlgn="base" hangingPunct="0">
              <a:spcBef>
                <a:spcPct val="0"/>
              </a:spcBef>
              <a:spcAft>
                <a:spcPct val="0"/>
              </a:spcAft>
              <a:defRPr sz="2400" b="1" baseline="-25000">
                <a:solidFill>
                  <a:schemeClr val="tx1"/>
                </a:solidFill>
                <a:latin typeface="Avenir 55 Roman" pitchFamily="34" charset="0"/>
              </a:defRPr>
            </a:lvl9pPr>
          </a:lstStyle>
          <a:p>
            <a:fld id="{D9AF53CC-0B2C-4009-9295-C0BE3862EAE7}" type="slidenum">
              <a:rPr lang="en-US" altLang="en-US" sz="1200" b="0" baseline="0" smtClean="0">
                <a:latin typeface="Times New Roman" panose="02020603050405020304" pitchFamily="18" charset="0"/>
              </a:rPr>
              <a:pPr/>
              <a:t>10</a:t>
            </a:fld>
            <a:endParaRPr lang="en-US" altLang="en-US" sz="1200" b="0" baseline="0" smtClean="0">
              <a:latin typeface="Times New Roman" panose="02020603050405020304" pitchFamily="18" charset="0"/>
            </a:endParaRPr>
          </a:p>
        </p:txBody>
      </p:sp>
    </p:spTree>
    <p:extLst>
      <p:ext uri="{BB962C8B-B14F-4D97-AF65-F5344CB8AC3E}">
        <p14:creationId xmlns:p14="http://schemas.microsoft.com/office/powerpoint/2010/main" val="102412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5020" y="2640423"/>
            <a:ext cx="467318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785020" y="4261825"/>
            <a:ext cx="3987380" cy="83481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785020" y="5233242"/>
            <a:ext cx="2133600" cy="365125"/>
          </a:xfrm>
        </p:spPr>
        <p:txBody>
          <a:bodyPr/>
          <a:lstStyle>
            <a:lvl1pPr>
              <a:defRPr>
                <a:latin typeface="Tahoma"/>
                <a:cs typeface="Tahoma"/>
              </a:defRPr>
            </a:lvl1pPr>
          </a:lstStyle>
          <a:p>
            <a:endParaRPr lang="en-US" smtClean="0"/>
          </a:p>
          <a:p>
            <a:fld id="{C76E3D7C-1D9A-DC43-97AF-21EB0C5D6672}" type="datetime1">
              <a:rPr lang="en-US" sz="1050" smtClean="0"/>
              <a:pPr/>
              <a:t>8/15/2016</a:t>
            </a:fld>
            <a:endParaRPr lang="en-US" sz="105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E8BE-8203-E44E-B7B4-9A507008A52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E8BE-8203-E44E-B7B4-9A507008A52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E8BE-8203-E44E-B7B4-9A507008A52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E8BE-8203-E44E-B7B4-9A507008A52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279" y="1295145"/>
            <a:ext cx="7951519" cy="660106"/>
          </a:xfrm>
        </p:spPr>
        <p:txBody>
          <a:bodyPr anchor="b">
            <a:normAutofit/>
          </a:bodyPr>
          <a:lstStyle>
            <a:lvl1pPr algn="l">
              <a:defRPr sz="1800" b="1">
                <a:solidFill>
                  <a:srgbClr val="26105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122365"/>
            <a:ext cx="5111750" cy="3635360"/>
          </a:xfrm>
        </p:spPr>
        <p:txBody>
          <a:bodyPr>
            <a:normAutofit/>
          </a:bodyPr>
          <a:lstStyle>
            <a:lvl1pPr>
              <a:defRPr sz="1800">
                <a:solidFill>
                  <a:srgbClr val="26105C"/>
                </a:solidFill>
              </a:defRPr>
            </a:lvl1pPr>
            <a:lvl2pPr>
              <a:defRPr sz="1800">
                <a:solidFill>
                  <a:srgbClr val="26105C"/>
                </a:solidFill>
              </a:defRPr>
            </a:lvl2pPr>
            <a:lvl3pPr>
              <a:defRPr sz="1800">
                <a:solidFill>
                  <a:srgbClr val="26105C"/>
                </a:solidFill>
              </a:defRPr>
            </a:lvl3pPr>
            <a:lvl4pPr>
              <a:defRPr sz="1800">
                <a:solidFill>
                  <a:srgbClr val="26105C"/>
                </a:solidFill>
              </a:defRPr>
            </a:lvl4pPr>
            <a:lvl5pPr>
              <a:defRPr sz="1800">
                <a:solidFill>
                  <a:srgbClr val="26105C"/>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5280" y="2122365"/>
            <a:ext cx="2730233" cy="3635359"/>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E8BE-8203-E44E-B7B4-9A507008A52C}" type="slidenum">
              <a:rPr lang="en-US" smtClean="0"/>
              <a:pPr/>
              <a:t>‹#›</a:t>
            </a:fld>
            <a:endParaRPr lang="en-US"/>
          </a:p>
        </p:txBody>
      </p:sp>
      <p:sp>
        <p:nvSpPr>
          <p:cNvPr id="8" name="Title 1"/>
          <p:cNvSpPr txBox="1">
            <a:spLocks/>
          </p:cNvSpPr>
          <p:nvPr userDrawn="1"/>
        </p:nvSpPr>
        <p:spPr>
          <a:xfrm>
            <a:off x="735280" y="150404"/>
            <a:ext cx="7678662" cy="71024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Tahoma"/>
                <a:ea typeface="+mj-ea"/>
                <a:cs typeface="Tahoma"/>
              </a:rPr>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361991"/>
            <a:ext cx="5486400" cy="3785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E8BE-8203-E44E-B7B4-9A507008A52C}" type="slidenum">
              <a:rPr lang="en-US" smtClean="0"/>
              <a:pPr/>
              <a:t>‹#›</a:t>
            </a:fld>
            <a:endParaRPr lang="en-US"/>
          </a:p>
        </p:txBody>
      </p:sp>
      <p:sp>
        <p:nvSpPr>
          <p:cNvPr id="8" name="Title 1"/>
          <p:cNvSpPr txBox="1">
            <a:spLocks/>
          </p:cNvSpPr>
          <p:nvPr userDrawn="1"/>
        </p:nvSpPr>
        <p:spPr>
          <a:xfrm>
            <a:off x="735280" y="150404"/>
            <a:ext cx="7678662" cy="71024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Tahoma"/>
                <a:ea typeface="+mj-ea"/>
                <a:cs typeface="Tahoma"/>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088A8-7AD3-1B4D-A245-C05826B08DE4}" type="datetime1">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785020" y="4303223"/>
            <a:ext cx="2133600" cy="365125"/>
          </a:xfrm>
        </p:spPr>
        <p:txBody>
          <a:bodyPr/>
          <a:lstStyle/>
          <a:p>
            <a:fld id="{85926C0C-45B9-214B-9D55-31034073425B}" type="datetime1">
              <a:rPr lang="en-US" smtClean="0"/>
              <a:pPr/>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5020" y="2640423"/>
            <a:ext cx="467318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785020" y="4261825"/>
            <a:ext cx="3987380" cy="83481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785020" y="5233242"/>
            <a:ext cx="2133600" cy="365125"/>
          </a:xfrm>
        </p:spPr>
        <p:txBody>
          <a:bodyPr/>
          <a:lstStyle>
            <a:lvl1pPr>
              <a:defRPr>
                <a:latin typeface="Tahoma"/>
                <a:cs typeface="Tahoma"/>
              </a:defRPr>
            </a:lvl1pPr>
          </a:lstStyle>
          <a:p>
            <a:endParaRPr lang="en-US" smtClean="0"/>
          </a:p>
          <a:p>
            <a:fld id="{FAF41952-F075-DB44-86A9-8C7DA8DFA622}" type="datetime1">
              <a:rPr lang="en-US" sz="1050" smtClean="0"/>
              <a:pPr/>
              <a:t>8/15/2016</a:t>
            </a:fld>
            <a:endParaRPr lang="en-US" sz="105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A051B-9E1D-014C-A99A-8134B59306EA}" type="datetime1">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785020" y="4303223"/>
            <a:ext cx="2133600" cy="365125"/>
          </a:xfrm>
        </p:spPr>
        <p:txBody>
          <a:bodyPr/>
          <a:lstStyle/>
          <a:p>
            <a:fld id="{03140C2F-0472-3646-A569-C263A6637146}" type="datetime1">
              <a:rPr lang="en-US" smtClean="0"/>
              <a:pPr/>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5020" y="2640423"/>
            <a:ext cx="467318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785020" y="4261825"/>
            <a:ext cx="3987380" cy="83481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785020" y="5233242"/>
            <a:ext cx="2133600" cy="365125"/>
          </a:xfrm>
        </p:spPr>
        <p:txBody>
          <a:bodyPr/>
          <a:lstStyle>
            <a:lvl1pPr>
              <a:defRPr>
                <a:latin typeface="Tahoma"/>
                <a:cs typeface="Tahoma"/>
              </a:defRPr>
            </a:lvl1pPr>
          </a:lstStyle>
          <a:p>
            <a:endParaRPr lang="en-US" smtClean="0"/>
          </a:p>
          <a:p>
            <a:fld id="{FD634E7C-A242-F748-8B72-646CEC7A92B7}" type="datetime1">
              <a:rPr lang="en-US" sz="1050" smtClean="0"/>
              <a:pPr/>
              <a:t>8/15/2016</a:t>
            </a:fld>
            <a:endParaRPr lang="en-US" sz="105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141C1-8A2A-A24C-A068-EE524861B4C9}" type="datetime1">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785020" y="4303223"/>
            <a:ext cx="2133600" cy="365125"/>
          </a:xfrm>
        </p:spPr>
        <p:txBody>
          <a:bodyPr/>
          <a:lstStyle/>
          <a:p>
            <a:fld id="{62B8EA10-6873-9344-9602-A85D3FC0A1EE}" type="datetime1">
              <a:rPr lang="en-US" smtClean="0"/>
              <a:pPr/>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DAB6-CBA2-3245-AFD9-79F5F584E3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10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5020" y="2643730"/>
            <a:ext cx="4901779" cy="152579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85020" y="4311578"/>
            <a:ext cx="4901780" cy="11363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85020" y="5598367"/>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fld id="{679CDDFB-DCBE-5B40-9EFF-E081C61181FF}" type="datetime1">
              <a:rPr lang="en-US" smtClean="0"/>
              <a:pPr/>
              <a:t>8/15/2016</a:t>
            </a:fld>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solidFill>
                  <a:schemeClr val="bg1">
                    <a:lumMod val="40000"/>
                    <a:lumOff val="60000"/>
                  </a:schemeClr>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solidFill>
                  <a:schemeClr val="bg1">
                    <a:lumMod val="40000"/>
                    <a:lumOff val="60000"/>
                  </a:schemeClr>
                </a:solidFill>
                <a:latin typeface="Tahoma"/>
                <a:cs typeface="Tahoma"/>
              </a:defRPr>
            </a:lvl1pPr>
          </a:lstStyle>
          <a:p>
            <a:fld id="{AD2FDAB6-CBA2-3245-AFD9-79F5F584E3AA}" type="slidenum">
              <a:rPr lang="en-US" smtClean="0"/>
              <a:pPr/>
              <a:t>‹#›</a:t>
            </a:fld>
            <a:endParaRPr lang="en-US" dirty="0"/>
          </a:p>
        </p:txBody>
      </p:sp>
      <p:pic>
        <p:nvPicPr>
          <p:cNvPr id="10" name="Picture 9" descr="Vison_logo_reversed.png"/>
          <p:cNvPicPr>
            <a:picLocks noChangeAspect="1"/>
          </p:cNvPicPr>
          <p:nvPr userDrawn="1"/>
        </p:nvPicPr>
        <p:blipFill>
          <a:blip r:embed="rId5"/>
          <a:stretch>
            <a:fillRect/>
          </a:stretch>
        </p:blipFill>
        <p:spPr>
          <a:xfrm>
            <a:off x="6553200" y="687670"/>
            <a:ext cx="2200729" cy="402349"/>
          </a:xfrm>
          <a:prstGeom prst="rect">
            <a:avLst/>
          </a:prstGeom>
        </p:spPr>
      </p:pic>
      <p:pic>
        <p:nvPicPr>
          <p:cNvPr id="11" name="Picture 10" descr="Vision_PointScreen.png"/>
          <p:cNvPicPr>
            <a:picLocks noChangeAspect="1"/>
          </p:cNvPicPr>
          <p:nvPr userDrawn="1"/>
        </p:nvPicPr>
        <p:blipFill>
          <a:blip r:embed="rId6"/>
          <a:stretch>
            <a:fillRect/>
          </a:stretch>
        </p:blipFill>
        <p:spPr>
          <a:xfrm>
            <a:off x="0" y="9030"/>
            <a:ext cx="3557135" cy="6839940"/>
          </a:xfrm>
          <a:prstGeom prst="rect">
            <a:avLst/>
          </a:prstGeom>
        </p:spPr>
      </p:pic>
      <p:cxnSp>
        <p:nvCxnSpPr>
          <p:cNvPr id="13" name="Straight Connector 12"/>
          <p:cNvCxnSpPr/>
          <p:nvPr userDrawn="1"/>
        </p:nvCxnSpPr>
        <p:spPr>
          <a:xfrm rot="10800000">
            <a:off x="492972" y="6342034"/>
            <a:ext cx="8193828" cy="1588"/>
          </a:xfrm>
          <a:prstGeom prst="line">
            <a:avLst/>
          </a:prstGeom>
          <a:ln w="12700" cap="flat" cmpd="sng" algn="ctr">
            <a:solidFill>
              <a:schemeClr val="bg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4" r:id="rId3"/>
  </p:sldLayoutIdLst>
  <p:hf hdr="0"/>
  <p:txStyles>
    <p:titleStyle>
      <a:lvl1pPr algn="l" defTabSz="457200" rtl="0" eaLnBrk="1" latinLnBrk="0" hangingPunct="1">
        <a:spcBef>
          <a:spcPct val="0"/>
        </a:spcBef>
        <a:buNone/>
        <a:defRPr sz="1800" b="1"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10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5020" y="2643730"/>
            <a:ext cx="4901779" cy="152579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85020" y="4311578"/>
            <a:ext cx="4901780" cy="11363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85020" y="5598367"/>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fld id="{2A08B534-593C-7B4A-85B9-3AA3807E1ABF}" type="datetime1">
              <a:rPr lang="en-US" smtClean="0"/>
              <a:pPr/>
              <a:t>8/15/2016</a:t>
            </a:fld>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solidFill>
                  <a:schemeClr val="bg1">
                    <a:lumMod val="40000"/>
                    <a:lumOff val="60000"/>
                  </a:schemeClr>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solidFill>
                  <a:schemeClr val="bg1">
                    <a:lumMod val="40000"/>
                    <a:lumOff val="60000"/>
                  </a:schemeClr>
                </a:solidFill>
                <a:latin typeface="Tahoma"/>
                <a:cs typeface="Tahoma"/>
              </a:defRPr>
            </a:lvl1pPr>
          </a:lstStyle>
          <a:p>
            <a:fld id="{AD2FDAB6-CBA2-3245-AFD9-79F5F584E3AA}" type="slidenum">
              <a:rPr lang="en-US" smtClean="0"/>
              <a:pPr/>
              <a:t>‹#›</a:t>
            </a:fld>
            <a:endParaRPr lang="en-US" dirty="0"/>
          </a:p>
        </p:txBody>
      </p:sp>
      <p:pic>
        <p:nvPicPr>
          <p:cNvPr id="10" name="Picture 9" descr="Vison_logo_reversed.png"/>
          <p:cNvPicPr>
            <a:picLocks noChangeAspect="1"/>
          </p:cNvPicPr>
          <p:nvPr userDrawn="1"/>
        </p:nvPicPr>
        <p:blipFill>
          <a:blip r:embed="rId5"/>
          <a:stretch>
            <a:fillRect/>
          </a:stretch>
        </p:blipFill>
        <p:spPr>
          <a:xfrm>
            <a:off x="6553200" y="687670"/>
            <a:ext cx="2200729" cy="402349"/>
          </a:xfrm>
          <a:prstGeom prst="rect">
            <a:avLst/>
          </a:prstGeom>
        </p:spPr>
      </p:pic>
      <p:pic>
        <p:nvPicPr>
          <p:cNvPr id="14" name="Picture 13" descr="Vision_Arrows.png"/>
          <p:cNvPicPr>
            <a:picLocks noChangeAspect="1"/>
          </p:cNvPicPr>
          <p:nvPr userDrawn="1"/>
        </p:nvPicPr>
        <p:blipFill>
          <a:blip r:embed="rId6"/>
          <a:stretch>
            <a:fillRect/>
          </a:stretch>
        </p:blipFill>
        <p:spPr>
          <a:xfrm>
            <a:off x="0" y="9030"/>
            <a:ext cx="3554087" cy="6839940"/>
          </a:xfrm>
          <a:prstGeom prst="rect">
            <a:avLst/>
          </a:prstGeom>
          <a:ln>
            <a:noFill/>
          </a:ln>
        </p:spPr>
      </p:pic>
      <p:cxnSp>
        <p:nvCxnSpPr>
          <p:cNvPr id="13" name="Straight Connector 12"/>
          <p:cNvCxnSpPr/>
          <p:nvPr userDrawn="1"/>
        </p:nvCxnSpPr>
        <p:spPr>
          <a:xfrm rot="10800000">
            <a:off x="492972" y="6342034"/>
            <a:ext cx="8193828" cy="1588"/>
          </a:xfrm>
          <a:prstGeom prst="line">
            <a:avLst/>
          </a:prstGeom>
          <a:ln w="12700" cap="flat" cmpd="sng" algn="ctr">
            <a:solidFill>
              <a:schemeClr val="bg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Lst>
  <p:hf hdr="0"/>
  <p:txStyles>
    <p:titleStyle>
      <a:lvl1pPr algn="l" defTabSz="457200" rtl="0" eaLnBrk="1" latinLnBrk="0" hangingPunct="1">
        <a:spcBef>
          <a:spcPct val="0"/>
        </a:spcBef>
        <a:buNone/>
        <a:defRPr sz="1800" b="1"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610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5020" y="2643730"/>
            <a:ext cx="4901779" cy="152579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85020" y="4311578"/>
            <a:ext cx="4901780" cy="11363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85020" y="5598367"/>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fld id="{52CFA570-0DC6-5C4B-A75E-91FED927997D}" type="datetime1">
              <a:rPr lang="en-US" smtClean="0"/>
              <a:pPr/>
              <a:t>8/15/2016</a:t>
            </a:fld>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solidFill>
                  <a:schemeClr val="bg1">
                    <a:lumMod val="40000"/>
                    <a:lumOff val="60000"/>
                  </a:schemeClr>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solidFill>
                  <a:schemeClr val="bg1">
                    <a:lumMod val="40000"/>
                    <a:lumOff val="60000"/>
                  </a:schemeClr>
                </a:solidFill>
                <a:latin typeface="Tahoma"/>
                <a:cs typeface="Tahoma"/>
              </a:defRPr>
            </a:lvl1pPr>
          </a:lstStyle>
          <a:p>
            <a:fld id="{AD2FDAB6-CBA2-3245-AFD9-79F5F584E3AA}" type="slidenum">
              <a:rPr lang="en-US" smtClean="0"/>
              <a:pPr/>
              <a:t>‹#›</a:t>
            </a:fld>
            <a:endParaRPr lang="en-US" dirty="0"/>
          </a:p>
        </p:txBody>
      </p:sp>
      <p:pic>
        <p:nvPicPr>
          <p:cNvPr id="10" name="Picture 9" descr="Vison_logo_reversed.png"/>
          <p:cNvPicPr>
            <a:picLocks noChangeAspect="1"/>
          </p:cNvPicPr>
          <p:nvPr userDrawn="1"/>
        </p:nvPicPr>
        <p:blipFill>
          <a:blip r:embed="rId5"/>
          <a:stretch>
            <a:fillRect/>
          </a:stretch>
        </p:blipFill>
        <p:spPr>
          <a:xfrm>
            <a:off x="6553200" y="687670"/>
            <a:ext cx="2200729" cy="402349"/>
          </a:xfrm>
          <a:prstGeom prst="rect">
            <a:avLst/>
          </a:prstGeom>
        </p:spPr>
      </p:pic>
      <p:pic>
        <p:nvPicPr>
          <p:cNvPr id="11" name="Picture 10" descr="Vision_Default.png"/>
          <p:cNvPicPr>
            <a:picLocks noChangeAspect="1"/>
          </p:cNvPicPr>
          <p:nvPr userDrawn="1"/>
        </p:nvPicPr>
        <p:blipFill>
          <a:blip r:embed="rId6"/>
          <a:stretch>
            <a:fillRect/>
          </a:stretch>
        </p:blipFill>
        <p:spPr>
          <a:xfrm>
            <a:off x="0" y="9030"/>
            <a:ext cx="3554087" cy="6839940"/>
          </a:xfrm>
          <a:prstGeom prst="rect">
            <a:avLst/>
          </a:prstGeom>
          <a:ln>
            <a:noFill/>
          </a:ln>
        </p:spPr>
      </p:pic>
      <p:cxnSp>
        <p:nvCxnSpPr>
          <p:cNvPr id="13" name="Straight Connector 12"/>
          <p:cNvCxnSpPr/>
          <p:nvPr userDrawn="1"/>
        </p:nvCxnSpPr>
        <p:spPr>
          <a:xfrm rot="10800000">
            <a:off x="492972" y="6342034"/>
            <a:ext cx="8193828" cy="1588"/>
          </a:xfrm>
          <a:prstGeom prst="line">
            <a:avLst/>
          </a:prstGeom>
          <a:ln w="12700" cap="flat" cmpd="sng" algn="ctr">
            <a:solidFill>
              <a:schemeClr val="bg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Lst>
  <p:hf hdr="0"/>
  <p:txStyles>
    <p:titleStyle>
      <a:lvl1pPr algn="l" defTabSz="457200" rtl="0" eaLnBrk="1" latinLnBrk="0" hangingPunct="1">
        <a:spcBef>
          <a:spcPct val="0"/>
        </a:spcBef>
        <a:buNone/>
        <a:defRPr sz="1800" b="1"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Vision_SequeBox.png"/>
          <p:cNvPicPr>
            <a:picLocks noChangeAspect="1"/>
          </p:cNvPicPr>
          <p:nvPr userDrawn="1"/>
        </p:nvPicPr>
        <p:blipFill>
          <a:blip r:embed="rId3"/>
          <a:stretch>
            <a:fillRect/>
          </a:stretch>
        </p:blipFill>
        <p:spPr>
          <a:xfrm>
            <a:off x="0" y="2181128"/>
            <a:ext cx="5977327" cy="1810572"/>
          </a:xfrm>
          <a:prstGeom prst="rect">
            <a:avLst/>
          </a:prstGeom>
        </p:spPr>
      </p:pic>
      <p:sp>
        <p:nvSpPr>
          <p:cNvPr id="2" name="Title Placeholder 1"/>
          <p:cNvSpPr>
            <a:spLocks noGrp="1"/>
          </p:cNvSpPr>
          <p:nvPr>
            <p:ph type="title"/>
          </p:nvPr>
        </p:nvSpPr>
        <p:spPr>
          <a:xfrm>
            <a:off x="668436" y="2643730"/>
            <a:ext cx="4901779" cy="9158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ln>
                  <a:noFill/>
                </a:ln>
                <a:solidFill>
                  <a:srgbClr val="26105C"/>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ln>
                  <a:noFill/>
                </a:ln>
                <a:solidFill>
                  <a:schemeClr val="tx1"/>
                </a:solidFill>
                <a:latin typeface="Tahoma"/>
                <a:cs typeface="Tahoma"/>
              </a:defRPr>
            </a:lvl1pPr>
          </a:lstStyle>
          <a:p>
            <a:fld id="{AD2FDAB6-CBA2-3245-AFD9-79F5F584E3AA}" type="slidenum">
              <a:rPr lang="en-US" smtClean="0"/>
              <a:pPr/>
              <a:t>‹#›</a:t>
            </a:fld>
            <a:endParaRPr lang="en-US" dirty="0"/>
          </a:p>
        </p:txBody>
      </p:sp>
      <p:pic>
        <p:nvPicPr>
          <p:cNvPr id="14" name="Picture 13" descr="Vison_logo_small.png"/>
          <p:cNvPicPr>
            <a:picLocks noChangeAspect="1"/>
          </p:cNvPicPr>
          <p:nvPr userDrawn="1"/>
        </p:nvPicPr>
        <p:blipFill>
          <a:blip r:embed="rId4"/>
          <a:stretch>
            <a:fillRect/>
          </a:stretch>
        </p:blipFill>
        <p:spPr>
          <a:xfrm>
            <a:off x="492972" y="6414842"/>
            <a:ext cx="853468" cy="155453"/>
          </a:xfrm>
          <a:prstGeom prst="rect">
            <a:avLst/>
          </a:prstGeom>
        </p:spPr>
      </p:pic>
      <p:cxnSp>
        <p:nvCxnSpPr>
          <p:cNvPr id="13" name="Straight Connector 12"/>
          <p:cNvCxnSpPr/>
          <p:nvPr userDrawn="1"/>
        </p:nvCxnSpPr>
        <p:spPr>
          <a:xfrm rot="10800000">
            <a:off x="492972" y="6342034"/>
            <a:ext cx="8193828" cy="1588"/>
          </a:xfrm>
          <a:prstGeom prst="line">
            <a:avLst/>
          </a:prstGeom>
          <a:ln w="12700" cap="flat" cmpd="sng" algn="ctr">
            <a:solidFill>
              <a:srgbClr val="26105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Lst>
  <p:hf hdr="0"/>
  <p:txStyles>
    <p:titleStyle>
      <a:lvl1pPr algn="l" defTabSz="457200" rtl="0" eaLnBrk="1" latinLnBrk="0" hangingPunct="1">
        <a:spcBef>
          <a:spcPct val="0"/>
        </a:spcBef>
        <a:buNone/>
        <a:defRPr sz="1800" b="1"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ision_TopBar.png"/>
          <p:cNvPicPr>
            <a:picLocks noChangeAspect="1"/>
          </p:cNvPicPr>
          <p:nvPr userDrawn="1"/>
        </p:nvPicPr>
        <p:blipFill>
          <a:blip r:embed="rId8"/>
          <a:stretch>
            <a:fillRect/>
          </a:stretch>
        </p:blipFill>
        <p:spPr>
          <a:xfrm>
            <a:off x="472303" y="0"/>
            <a:ext cx="8199394" cy="1118653"/>
          </a:xfrm>
          <a:prstGeom prst="rect">
            <a:avLst/>
          </a:prstGeom>
        </p:spPr>
      </p:pic>
      <p:sp>
        <p:nvSpPr>
          <p:cNvPr id="2" name="Title Placeholder 1"/>
          <p:cNvSpPr>
            <a:spLocks noGrp="1"/>
          </p:cNvSpPr>
          <p:nvPr>
            <p:ph type="title"/>
          </p:nvPr>
        </p:nvSpPr>
        <p:spPr>
          <a:xfrm>
            <a:off x="735280" y="150404"/>
            <a:ext cx="7678662" cy="7102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5280" y="1470616"/>
            <a:ext cx="795152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219506" y="6354308"/>
            <a:ext cx="3350536" cy="365125"/>
          </a:xfrm>
          <a:prstGeom prst="rect">
            <a:avLst/>
          </a:prstGeom>
        </p:spPr>
        <p:txBody>
          <a:bodyPr vert="horz" lIns="91440" tIns="45720" rIns="91440" bIns="45720" rtlCol="0" anchor="t"/>
          <a:lstStyle>
            <a:lvl1pPr algn="r">
              <a:defRPr sz="1000">
                <a:solidFill>
                  <a:srgbClr val="26105C"/>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95638" y="6356350"/>
            <a:ext cx="891161" cy="365125"/>
          </a:xfrm>
          <a:prstGeom prst="rect">
            <a:avLst/>
          </a:prstGeom>
        </p:spPr>
        <p:txBody>
          <a:bodyPr vert="horz" lIns="91440" tIns="45720" rIns="91440" bIns="45720" rtlCol="0" anchor="t"/>
          <a:lstStyle>
            <a:lvl1pPr algn="r">
              <a:defRPr sz="1000" b="1">
                <a:solidFill>
                  <a:srgbClr val="26105C"/>
                </a:solidFill>
                <a:latin typeface="Tahoma"/>
                <a:cs typeface="Tahoma"/>
              </a:defRPr>
            </a:lvl1pPr>
          </a:lstStyle>
          <a:p>
            <a:fld id="{B799E8BE-8203-E44E-B7B4-9A507008A52C}" type="slidenum">
              <a:rPr lang="en-US" smtClean="0"/>
              <a:pPr/>
              <a:t>‹#›</a:t>
            </a:fld>
            <a:endParaRPr lang="en-US" dirty="0"/>
          </a:p>
        </p:txBody>
      </p:sp>
      <p:pic>
        <p:nvPicPr>
          <p:cNvPr id="8" name="Picture 7" descr="Vison_logo_small.png"/>
          <p:cNvPicPr>
            <a:picLocks noChangeAspect="1"/>
          </p:cNvPicPr>
          <p:nvPr userDrawn="1"/>
        </p:nvPicPr>
        <p:blipFill>
          <a:blip r:embed="rId9"/>
          <a:stretch>
            <a:fillRect/>
          </a:stretch>
        </p:blipFill>
        <p:spPr>
          <a:xfrm>
            <a:off x="492972" y="6414842"/>
            <a:ext cx="853468" cy="155453"/>
          </a:xfrm>
          <a:prstGeom prst="rect">
            <a:avLst/>
          </a:prstGeom>
        </p:spPr>
      </p:pic>
      <p:cxnSp>
        <p:nvCxnSpPr>
          <p:cNvPr id="9" name="Straight Connector 8"/>
          <p:cNvCxnSpPr/>
          <p:nvPr userDrawn="1"/>
        </p:nvCxnSpPr>
        <p:spPr>
          <a:xfrm rot="10800000">
            <a:off x="492972" y="6342034"/>
            <a:ext cx="8193828"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5" r:id="rId5"/>
    <p:sldLayoutId id="2147483676" r:id="rId6"/>
  </p:sldLayoutIdLst>
  <p:hf hdr="0"/>
  <p:txStyles>
    <p:titleStyle>
      <a:lvl1pPr algn="l" defTabSz="457200" rtl="0" eaLnBrk="1" latinLnBrk="0" hangingPunct="1">
        <a:spcBef>
          <a:spcPct val="0"/>
        </a:spcBef>
        <a:buNone/>
        <a:defRPr sz="1800" b="1"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8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8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Website Usability</a:t>
            </a:r>
            <a:endParaRPr lang="en-US" sz="320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pPr/>
              <a:t>1</a:t>
            </a:fld>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106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err="1" smtClean="0"/>
              <a:t>Fitts</a:t>
            </a:r>
            <a:r>
              <a:rPr lang="en-US" altLang="en-US" sz="2800" dirty="0" smtClean="0"/>
              <a:t>’ Law</a:t>
            </a:r>
          </a:p>
        </p:txBody>
      </p:sp>
      <p:pic>
        <p:nvPicPr>
          <p:cNvPr id="51203" name="Picture 2" descr="https://media-mediatemple.netdna-ssl.com/wp-content/uploads/2012/11/Non-linear-progression-low-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2724150"/>
            <a:ext cx="67056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44500" y="1736501"/>
            <a:ext cx="8394700" cy="725488"/>
          </a:xfrm>
          <a:prstGeom prst="rect">
            <a:avLst/>
          </a:prstGeom>
        </p:spPr>
        <p:txBody>
          <a:bodyPr/>
          <a:lstStyle>
            <a:lvl1pPr marL="342900" indent="-342900" algn="l" rtl="0" eaLnBrk="0" fontAlgn="base" hangingPunct="0">
              <a:spcBef>
                <a:spcPct val="20000"/>
              </a:spcBef>
              <a:spcAft>
                <a:spcPct val="0"/>
              </a:spcAft>
              <a:buSzPct val="75000"/>
              <a:buFont typeface="Wingdings" panose="05000000000000000000"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
              <a:defRPr/>
            </a:pPr>
            <a:r>
              <a:rPr lang="en-US" sz="2400" dirty="0">
                <a:latin typeface="Tahoma"/>
                <a:cs typeface="Tahoma"/>
              </a:rPr>
              <a:t>Size and Usability are measured in a non-linear fashion</a:t>
            </a:r>
          </a:p>
          <a:p>
            <a:pPr>
              <a:buFont typeface="Wingdings" panose="05000000000000000000" pitchFamily="2" charset="2"/>
              <a:buNone/>
              <a:defRPr/>
            </a:pPr>
            <a:endParaRPr lang="en-US" sz="2600" b="0" kern="0" baseline="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b="0" kern="0" baseline="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b="0" kern="0" baseline="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4"/>
              </a:buBlip>
              <a:defRPr/>
            </a:pPr>
            <a:endParaRPr lang="en-US" sz="2800" b="0" kern="0" baseline="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4"/>
              </a:buBlip>
              <a:defRPr/>
            </a:pPr>
            <a:endParaRPr lang="en-US" sz="2000" b="0" kern="0" baseline="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b="0" kern="0" baseline="0" dirty="0" smtClean="0">
              <a:solidFill>
                <a:schemeClr val="bg2">
                  <a:lumMod val="75000"/>
                </a:schemeClr>
              </a:solidFill>
              <a:latin typeface="Avenir-Light" pitchFamily="34" charset="0"/>
            </a:endParaRPr>
          </a:p>
        </p:txBody>
      </p:sp>
    </p:spTree>
    <p:extLst>
      <p:ext uri="{BB962C8B-B14F-4D97-AF65-F5344CB8AC3E}">
        <p14:creationId xmlns:p14="http://schemas.microsoft.com/office/powerpoint/2010/main" val="31570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xfrm>
            <a:off x="682581" y="162238"/>
            <a:ext cx="7727324"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800" dirty="0" smtClean="0"/>
              <a:t>Hick’s + </a:t>
            </a:r>
            <a:r>
              <a:rPr lang="en-US" altLang="en-US" sz="2800" dirty="0" err="1" smtClean="0"/>
              <a:t>Fitts</a:t>
            </a:r>
            <a:r>
              <a:rPr lang="en-US" altLang="en-US" sz="2800" dirty="0" smtClean="0"/>
              <a:t>’ applied to your Homepage</a:t>
            </a:r>
            <a:r>
              <a:rPr lang="en-US" altLang="en-US" sz="1400" b="1" dirty="0" smtClean="0">
                <a:solidFill>
                  <a:schemeClr val="bg1"/>
                </a:solidFill>
              </a:rPr>
              <a:t/>
            </a:r>
            <a:br>
              <a:rPr lang="en-US" altLang="en-US" sz="1400" b="1" dirty="0" smtClean="0">
                <a:solidFill>
                  <a:schemeClr val="bg1"/>
                </a:solidFill>
              </a:rPr>
            </a:br>
            <a:r>
              <a:rPr lang="en-US" altLang="en-US" sz="1400" b="1" dirty="0" smtClean="0">
                <a:solidFill>
                  <a:schemeClr val="bg1"/>
                </a:solidFill>
              </a:rPr>
              <a:t/>
            </a:r>
            <a:br>
              <a:rPr lang="en-US" altLang="en-US" sz="1400" b="1" dirty="0" smtClean="0">
                <a:solidFill>
                  <a:schemeClr val="bg1"/>
                </a:solidFill>
              </a:rPr>
            </a:br>
            <a:endParaRPr lang="en-US" altLang="en-US" sz="1400" dirty="0" smtClean="0"/>
          </a:p>
        </p:txBody>
      </p:sp>
      <p:sp>
        <p:nvSpPr>
          <p:cNvPr id="299011" name="Rectangle 3"/>
          <p:cNvSpPr>
            <a:spLocks noGrp="1" noChangeArrowheads="1"/>
          </p:cNvSpPr>
          <p:nvPr>
            <p:ph type="body" idx="1"/>
          </p:nvPr>
        </p:nvSpPr>
        <p:spPr>
          <a:xfrm>
            <a:off x="444500" y="1800895"/>
            <a:ext cx="8394700" cy="2049887"/>
          </a:xfrm>
        </p:spPr>
        <p:txBody>
          <a:bodyPr>
            <a:normAutofit fontScale="25000" lnSpcReduction="20000"/>
          </a:bodyPr>
          <a:lstStyle/>
          <a:p>
            <a:pPr>
              <a:buFont typeface="Wingdings" panose="05000000000000000000" pitchFamily="2" charset="2"/>
              <a:buChar char="§"/>
              <a:defRPr/>
            </a:pPr>
            <a:r>
              <a:rPr lang="en-US" sz="9600" dirty="0"/>
              <a:t>Include a reasonable number of features</a:t>
            </a:r>
          </a:p>
          <a:p>
            <a:pPr>
              <a:buFont typeface="Wingdings" panose="05000000000000000000" pitchFamily="2" charset="2"/>
              <a:buChar char="§"/>
              <a:defRPr/>
            </a:pPr>
            <a:r>
              <a:rPr lang="en-US" sz="9600" dirty="0"/>
              <a:t>Associate related elements as much as you can</a:t>
            </a:r>
          </a:p>
          <a:p>
            <a:pPr>
              <a:buFont typeface="Wingdings" panose="05000000000000000000" pitchFamily="2" charset="2"/>
              <a:buChar char="§"/>
              <a:defRPr/>
            </a:pPr>
            <a:r>
              <a:rPr lang="en-US" sz="9600" dirty="0"/>
              <a:t>Keep the elements among reasonable distance but don’t be afraid of using white space</a:t>
            </a:r>
          </a:p>
          <a:p>
            <a:pPr>
              <a:buFont typeface="Wingdings" panose="05000000000000000000" pitchFamily="2" charset="2"/>
              <a:buChar char="§"/>
              <a:defRPr/>
            </a:pPr>
            <a:r>
              <a:rPr lang="en-US" sz="9600" dirty="0"/>
              <a:t>Go BIG on your homepage!</a:t>
            </a:r>
          </a:p>
          <a:p>
            <a:pPr>
              <a:buFont typeface="Wingdings" panose="05000000000000000000" pitchFamily="2" charset="2"/>
              <a:buNone/>
              <a:defRPr/>
            </a:pPr>
            <a:endParaRPr lang="en-US" sz="9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p:txBody>
      </p:sp>
    </p:spTree>
    <p:extLst>
      <p:ext uri="{BB962C8B-B14F-4D97-AF65-F5344CB8AC3E}">
        <p14:creationId xmlns:p14="http://schemas.microsoft.com/office/powerpoint/2010/main" val="424509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xfrm>
            <a:off x="680434" y="110723"/>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800" smtClean="0"/>
              <a:t>Usability Facts</a:t>
            </a:r>
            <a:r>
              <a:rPr lang="en-US" altLang="en-US" sz="2800" b="1" smtClean="0">
                <a:solidFill>
                  <a:schemeClr val="bg1"/>
                </a:solidFill>
              </a:rPr>
              <a:t/>
            </a:r>
            <a:br>
              <a:rPr lang="en-US" altLang="en-US" sz="2800" b="1" smtClean="0">
                <a:solidFill>
                  <a:schemeClr val="bg1"/>
                </a:solidFill>
              </a:rPr>
            </a:br>
            <a:r>
              <a:rPr lang="en-US" altLang="en-US" sz="2800" b="1" smtClean="0">
                <a:solidFill>
                  <a:schemeClr val="bg1"/>
                </a:solidFill>
              </a:rPr>
              <a:t/>
            </a:r>
            <a:br>
              <a:rPr lang="en-US" altLang="en-US" sz="2800" b="1" smtClean="0">
                <a:solidFill>
                  <a:schemeClr val="bg1"/>
                </a:solidFill>
              </a:rPr>
            </a:br>
            <a:r>
              <a:rPr lang="en-US" altLang="en-US" sz="2800" b="1" smtClean="0">
                <a:solidFill>
                  <a:schemeClr val="bg1"/>
                </a:solidFill>
              </a:rPr>
              <a:t/>
            </a:r>
            <a:br>
              <a:rPr lang="en-US" altLang="en-US" sz="2800" b="1" smtClean="0">
                <a:solidFill>
                  <a:schemeClr val="bg1"/>
                </a:solidFill>
              </a:rPr>
            </a:br>
            <a:endParaRPr lang="en-US" altLang="en-US" sz="2800" smtClean="0"/>
          </a:p>
        </p:txBody>
      </p:sp>
      <p:sp>
        <p:nvSpPr>
          <p:cNvPr id="299011" name="Rectangle 3"/>
          <p:cNvSpPr>
            <a:spLocks noGrp="1" noChangeArrowheads="1"/>
          </p:cNvSpPr>
          <p:nvPr>
            <p:ph type="body" idx="1"/>
          </p:nvPr>
        </p:nvSpPr>
        <p:spPr>
          <a:xfrm>
            <a:off x="444500" y="1800896"/>
            <a:ext cx="8394700" cy="1397000"/>
          </a:xfrm>
        </p:spPr>
        <p:txBody>
          <a:bodyPr>
            <a:normAutofit fontScale="70000" lnSpcReduction="20000"/>
          </a:bodyPr>
          <a:lstStyle/>
          <a:p>
            <a:pPr>
              <a:buFont typeface="Wingdings" panose="05000000000000000000" pitchFamily="2" charset="2"/>
              <a:buChar char="§"/>
              <a:defRPr/>
            </a:pPr>
            <a:r>
              <a:rPr lang="en-US" sz="3100" dirty="0"/>
              <a:t>Users don’t read, they scan in a non-linear fashion   (F Pattern)</a:t>
            </a:r>
          </a:p>
          <a:p>
            <a:pPr>
              <a:buFont typeface="Wingdings" panose="05000000000000000000" pitchFamily="2" charset="2"/>
              <a:buChar char="§"/>
              <a:defRPr/>
            </a:pPr>
            <a:r>
              <a:rPr lang="en-US" sz="3100" dirty="0"/>
              <a:t>Users like content</a:t>
            </a:r>
          </a:p>
          <a:p>
            <a:pPr>
              <a:buFont typeface="Wingdings" panose="05000000000000000000" pitchFamily="2" charset="2"/>
              <a:buChar char="§"/>
              <a:defRPr/>
            </a:pPr>
            <a:r>
              <a:rPr lang="en-US" sz="3100" dirty="0"/>
              <a:t>Users have limited patience</a:t>
            </a:r>
          </a:p>
          <a:p>
            <a:pPr>
              <a:buFont typeface="Wingdings" panose="05000000000000000000" pitchFamily="2" charset="2"/>
              <a:buChar char="§"/>
              <a:defRPr/>
            </a:pPr>
            <a:r>
              <a:rPr lang="en-US" sz="3100" dirty="0"/>
              <a:t>Users don’t make great decisions</a:t>
            </a: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p:txBody>
      </p:sp>
    </p:spTree>
    <p:extLst>
      <p:ext uri="{BB962C8B-B14F-4D97-AF65-F5344CB8AC3E}">
        <p14:creationId xmlns:p14="http://schemas.microsoft.com/office/powerpoint/2010/main" val="358804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smtClean="0"/>
              <a:t>“F” Pattern</a:t>
            </a:r>
          </a:p>
        </p:txBody>
      </p:sp>
      <p:pic>
        <p:nvPicPr>
          <p:cNvPr id="57347" name="Picture 7" descr="http://blueprintds.com/wp-content/uploads/2009/07/F-Shape-E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992" y="1524425"/>
            <a:ext cx="5329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2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Conclusions</a:t>
            </a:r>
          </a:p>
        </p:txBody>
      </p:sp>
      <p:sp>
        <p:nvSpPr>
          <p:cNvPr id="4" name="Rectangle 3"/>
          <p:cNvSpPr txBox="1">
            <a:spLocks noChangeArrowheads="1"/>
          </p:cNvSpPr>
          <p:nvPr/>
        </p:nvSpPr>
        <p:spPr>
          <a:xfrm>
            <a:off x="444500" y="1981200"/>
            <a:ext cx="8394700" cy="1397000"/>
          </a:xfrm>
          <a:prstGeom prst="rect">
            <a:avLst/>
          </a:prstGeom>
        </p:spPr>
        <p:txBody>
          <a:bodyPr/>
          <a:lstStyle/>
          <a:p>
            <a:pPr marL="457200" indent="-457200">
              <a:spcBef>
                <a:spcPct val="20000"/>
              </a:spcBef>
              <a:buSzPct val="75000"/>
              <a:buFont typeface="Wingdings" panose="05000000000000000000" pitchFamily="2" charset="2"/>
              <a:buChar char="§"/>
              <a:defRPr/>
            </a:pPr>
            <a:r>
              <a:rPr lang="en-US" sz="2200" dirty="0">
                <a:latin typeface="Tahoma"/>
                <a:cs typeface="Tahoma"/>
              </a:rPr>
              <a:t>Don’t make me think!</a:t>
            </a:r>
          </a:p>
          <a:p>
            <a:pPr marL="457200" indent="-457200">
              <a:spcBef>
                <a:spcPct val="20000"/>
              </a:spcBef>
              <a:buSzPct val="75000"/>
              <a:buFont typeface="Wingdings" panose="05000000000000000000" pitchFamily="2" charset="2"/>
              <a:buChar char="§"/>
              <a:defRPr/>
            </a:pPr>
            <a:r>
              <a:rPr lang="en-US" sz="2200" dirty="0">
                <a:latin typeface="Tahoma"/>
                <a:cs typeface="Tahoma"/>
              </a:rPr>
              <a:t>Strive for simplicity</a:t>
            </a:r>
          </a:p>
          <a:p>
            <a:pPr marL="457200" indent="-457200">
              <a:spcBef>
                <a:spcPct val="20000"/>
              </a:spcBef>
              <a:buSzPct val="75000"/>
              <a:buFont typeface="Wingdings" panose="05000000000000000000" pitchFamily="2" charset="2"/>
              <a:buChar char="§"/>
              <a:defRPr/>
            </a:pPr>
            <a:r>
              <a:rPr lang="en-US" sz="2200" dirty="0">
                <a:latin typeface="Tahoma"/>
                <a:cs typeface="Tahoma"/>
              </a:rPr>
              <a:t>Organize, Economize and Communicate</a:t>
            </a:r>
          </a:p>
          <a:p>
            <a:pPr marL="342900" indent="-342900">
              <a:spcBef>
                <a:spcPct val="20000"/>
              </a:spcBef>
              <a:buSzPct val="75000"/>
              <a:buFont typeface="Wingdings" pitchFamily="2" charset="2"/>
              <a:buNone/>
              <a:defRPr/>
            </a:pPr>
            <a:endParaRPr lang="en-US" sz="2600" b="0" kern="0" baseline="0" dirty="0">
              <a:solidFill>
                <a:schemeClr val="bg2">
                  <a:lumMod val="75000"/>
                </a:scheme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chemeClr val="bg2">
                  <a:lumMod val="75000"/>
                </a:scheme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chemeClr val="bg2">
                  <a:lumMod val="75000"/>
                </a:schemeClr>
              </a:solidFill>
              <a:latin typeface="Avenir-Light" pitchFamily="34" charset="0"/>
            </a:endParaRPr>
          </a:p>
          <a:p>
            <a:pPr marL="742950" lvl="1" indent="-285750" eaLnBrk="1" hangingPunct="1">
              <a:spcBef>
                <a:spcPct val="20000"/>
              </a:spcBef>
              <a:buFont typeface="Wingdings" pitchFamily="2" charset="2"/>
              <a:buBlip>
                <a:blip r:embed="rId3"/>
              </a:buBlip>
              <a:defRPr/>
            </a:pPr>
            <a:endParaRPr lang="en-US" sz="2000" b="0" kern="0" baseline="0" dirty="0">
              <a:solidFill>
                <a:schemeClr val="bg2">
                  <a:lumMod val="75000"/>
                </a:scheme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chemeClr val="bg2">
                  <a:lumMod val="75000"/>
                </a:schemeClr>
              </a:solidFill>
              <a:latin typeface="Avenir-Light" pitchFamily="34" charset="0"/>
            </a:endParaRPr>
          </a:p>
        </p:txBody>
      </p:sp>
    </p:spTree>
    <p:extLst>
      <p:ext uri="{BB962C8B-B14F-4D97-AF65-F5344CB8AC3E}">
        <p14:creationId xmlns:p14="http://schemas.microsoft.com/office/powerpoint/2010/main" val="209998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719070" y="136480"/>
            <a:ext cx="82169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smtClean="0"/>
              <a:t>How is your website being used?</a:t>
            </a:r>
          </a:p>
        </p:txBody>
      </p:sp>
      <p:sp>
        <p:nvSpPr>
          <p:cNvPr id="6" name="Rectangle 3"/>
          <p:cNvSpPr txBox="1">
            <a:spLocks noChangeArrowheads="1"/>
          </p:cNvSpPr>
          <p:nvPr/>
        </p:nvSpPr>
        <p:spPr>
          <a:xfrm>
            <a:off x="444500" y="1410776"/>
            <a:ext cx="8394700" cy="4419600"/>
          </a:xfrm>
          <a:prstGeom prst="rect">
            <a:avLst/>
          </a:prstGeom>
        </p:spPr>
        <p:txBody>
          <a:bodyPr/>
          <a:lstStyle/>
          <a:p>
            <a:pPr marL="457200" indent="-457200">
              <a:spcBef>
                <a:spcPct val="20000"/>
              </a:spcBef>
              <a:buSzPct val="75000"/>
              <a:buFont typeface="Wingdings" panose="05000000000000000000" pitchFamily="2" charset="2"/>
              <a:buChar char="§"/>
              <a:defRPr/>
            </a:pPr>
            <a:r>
              <a:rPr lang="en-US" sz="2400" dirty="0">
                <a:latin typeface="Tahoma"/>
                <a:cs typeface="Tahoma"/>
              </a:rPr>
              <a:t>Qualitative Study</a:t>
            </a:r>
          </a:p>
          <a:p>
            <a:pPr marL="914400" lvl="1" indent="-457200">
              <a:spcBef>
                <a:spcPct val="20000"/>
              </a:spcBef>
              <a:buSzPct val="75000"/>
              <a:buFont typeface="Wingdings" panose="05000000000000000000" pitchFamily="2" charset="2"/>
              <a:buChar char="§"/>
              <a:defRPr/>
            </a:pPr>
            <a:r>
              <a:rPr lang="en-US" sz="2200" dirty="0">
                <a:latin typeface="Tahoma"/>
                <a:cs typeface="Tahoma"/>
              </a:rPr>
              <a:t>Stakeholder Planning Survey</a:t>
            </a:r>
          </a:p>
          <a:p>
            <a:pPr lvl="1">
              <a:spcBef>
                <a:spcPct val="20000"/>
              </a:spcBef>
              <a:buSzPct val="75000"/>
              <a:defRPr/>
            </a:pPr>
            <a:endParaRPr lang="en-US" sz="2200" dirty="0" smtClean="0">
              <a:latin typeface="Tahoma"/>
              <a:cs typeface="Tahoma"/>
            </a:endParaRPr>
          </a:p>
          <a:p>
            <a:pPr lvl="1">
              <a:spcBef>
                <a:spcPct val="20000"/>
              </a:spcBef>
              <a:buSzPct val="75000"/>
              <a:defRPr/>
            </a:pPr>
            <a:r>
              <a:rPr lang="en-US" sz="2200" dirty="0" smtClean="0">
                <a:latin typeface="Tahoma"/>
                <a:cs typeface="Tahoma"/>
              </a:rPr>
              <a:t/>
            </a:r>
            <a:br>
              <a:rPr lang="en-US" sz="2200" dirty="0" smtClean="0">
                <a:latin typeface="Tahoma"/>
                <a:cs typeface="Tahoma"/>
              </a:rPr>
            </a:br>
            <a:r>
              <a:rPr lang="en-US" sz="2200" dirty="0" smtClean="0">
                <a:latin typeface="Tahoma"/>
                <a:cs typeface="Tahoma"/>
              </a:rPr>
              <a:t/>
            </a:r>
            <a:br>
              <a:rPr lang="en-US" sz="2200" dirty="0" smtClean="0">
                <a:latin typeface="Tahoma"/>
                <a:cs typeface="Tahoma"/>
              </a:rPr>
            </a:br>
            <a:endParaRPr lang="en-US" sz="2200" dirty="0">
              <a:latin typeface="Tahoma"/>
              <a:cs typeface="Tahoma"/>
            </a:endParaRPr>
          </a:p>
          <a:p>
            <a:pPr marL="457200" indent="-457200">
              <a:spcBef>
                <a:spcPct val="20000"/>
              </a:spcBef>
              <a:buSzPct val="75000"/>
              <a:buFont typeface="Wingdings" panose="05000000000000000000" pitchFamily="2" charset="2"/>
              <a:buChar char="§"/>
              <a:defRPr/>
            </a:pPr>
            <a:r>
              <a:rPr lang="en-US" sz="2400" dirty="0" smtClean="0">
                <a:latin typeface="Tahoma"/>
                <a:cs typeface="Tahoma"/>
              </a:rPr>
              <a:t>Quantitative </a:t>
            </a:r>
            <a:r>
              <a:rPr lang="en-US" sz="2400" dirty="0">
                <a:latin typeface="Tahoma"/>
                <a:cs typeface="Tahoma"/>
              </a:rPr>
              <a:t>Study</a:t>
            </a:r>
          </a:p>
          <a:p>
            <a:pPr marL="914400" lvl="1" indent="-457200">
              <a:spcBef>
                <a:spcPct val="20000"/>
              </a:spcBef>
              <a:buSzPct val="75000"/>
              <a:buFont typeface="Wingdings" panose="05000000000000000000" pitchFamily="2" charset="2"/>
              <a:buChar char="§"/>
              <a:defRPr/>
            </a:pPr>
            <a:r>
              <a:rPr lang="en-US" sz="2200" dirty="0">
                <a:latin typeface="Tahoma"/>
                <a:cs typeface="Tahoma"/>
              </a:rPr>
              <a:t>Analytics</a:t>
            </a:r>
          </a:p>
          <a:p>
            <a:pPr marL="914400" lvl="1" indent="-457200">
              <a:spcBef>
                <a:spcPct val="20000"/>
              </a:spcBef>
              <a:buSzPct val="75000"/>
              <a:buFont typeface="Wingdings" panose="05000000000000000000" pitchFamily="2" charset="2"/>
              <a:buChar char="§"/>
              <a:defRPr/>
            </a:pPr>
            <a:r>
              <a:rPr lang="en-US" sz="2200" dirty="0">
                <a:latin typeface="Tahoma"/>
                <a:cs typeface="Tahoma"/>
              </a:rPr>
              <a:t>Heat-maps</a:t>
            </a:r>
          </a:p>
          <a:p>
            <a:pPr marL="914400" lvl="1" indent="-457200">
              <a:spcBef>
                <a:spcPct val="20000"/>
              </a:spcBef>
              <a:buSzPct val="75000"/>
              <a:buFont typeface="Wingdings" pitchFamily="2" charset="2"/>
              <a:buBlip>
                <a:blip r:embed="rId2"/>
              </a:buBlip>
              <a:defRPr/>
            </a:pPr>
            <a:endParaRPr lang="en-US" sz="2600" b="0" kern="0" baseline="0" dirty="0">
              <a:solidFill>
                <a:srgbClr val="808080">
                  <a:lumMod val="75000"/>
                </a:srgb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a:p>
            <a:pPr marL="742950" lvl="1" indent="-285750" eaLnBrk="1" hangingPunct="1">
              <a:spcBef>
                <a:spcPct val="20000"/>
              </a:spcBef>
              <a:buFont typeface="Wingdings" pitchFamily="2" charset="2"/>
              <a:buBlip>
                <a:blip r:embed="rId2"/>
              </a:buBlip>
              <a:defRPr/>
            </a:pPr>
            <a:endParaRPr lang="en-US" sz="20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p:txBody>
      </p:sp>
    </p:spTree>
    <p:extLst>
      <p:ext uri="{BB962C8B-B14F-4D97-AF65-F5344CB8AC3E}">
        <p14:creationId xmlns:p14="http://schemas.microsoft.com/office/powerpoint/2010/main" val="62012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Stakeholder Survey</a:t>
            </a:r>
          </a:p>
        </p:txBody>
      </p:sp>
      <p:sp>
        <p:nvSpPr>
          <p:cNvPr id="4" name="Rectangle 3"/>
          <p:cNvSpPr txBox="1">
            <a:spLocks noChangeArrowheads="1"/>
          </p:cNvSpPr>
          <p:nvPr/>
        </p:nvSpPr>
        <p:spPr>
          <a:xfrm>
            <a:off x="444500" y="2206178"/>
            <a:ext cx="8394700" cy="2857500"/>
          </a:xfrm>
          <a:prstGeom prst="rect">
            <a:avLst/>
          </a:prstGeom>
        </p:spPr>
        <p:txBody>
          <a:bodyPr/>
          <a:lstStyle/>
          <a:p>
            <a:pPr marL="457200" indent="-457200">
              <a:spcBef>
                <a:spcPct val="20000"/>
              </a:spcBef>
              <a:buSzPct val="75000"/>
              <a:buFont typeface="Wingdings" panose="05000000000000000000" pitchFamily="2" charset="2"/>
              <a:buChar char="§"/>
              <a:defRPr/>
            </a:pPr>
            <a:r>
              <a:rPr lang="en-US" sz="2800" dirty="0" smtClean="0">
                <a:latin typeface="Tahoma"/>
                <a:cs typeface="Tahoma"/>
              </a:rPr>
              <a:t>Priorities:</a:t>
            </a:r>
            <a:endParaRPr lang="en-US" sz="2800" dirty="0">
              <a:latin typeface="Tahoma"/>
              <a:cs typeface="Tahoma"/>
            </a:endParaRPr>
          </a:p>
          <a:p>
            <a:pPr marL="914400" lvl="1" indent="-457200">
              <a:spcBef>
                <a:spcPct val="20000"/>
              </a:spcBef>
              <a:buSzPct val="75000"/>
              <a:buFont typeface="Wingdings" panose="05000000000000000000" pitchFamily="2" charset="2"/>
              <a:buChar char="§"/>
              <a:defRPr/>
            </a:pPr>
            <a:r>
              <a:rPr lang="en-US" sz="2200" dirty="0">
                <a:solidFill>
                  <a:srgbClr val="FF0000"/>
                </a:solidFill>
                <a:latin typeface="Tahoma"/>
                <a:cs typeface="Tahoma"/>
              </a:rPr>
              <a:t>Creating an Information Portal</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Quality </a:t>
            </a:r>
            <a:r>
              <a:rPr lang="en-US" sz="2200" dirty="0">
                <a:solidFill>
                  <a:srgbClr val="FF0000"/>
                </a:solidFill>
                <a:latin typeface="Tahoma"/>
                <a:cs typeface="Tahoma"/>
              </a:rPr>
              <a:t>of Execution</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Being better than other websites</a:t>
            </a:r>
            <a:endParaRPr lang="en-US" sz="2200" dirty="0">
              <a:solidFill>
                <a:srgbClr val="FF0000"/>
              </a:solidFill>
              <a:latin typeface="Tahoma"/>
              <a:cs typeface="Tahoma"/>
            </a:endParaRPr>
          </a:p>
          <a:p>
            <a:pPr lvl="1">
              <a:spcBef>
                <a:spcPct val="20000"/>
              </a:spcBef>
              <a:buSzPct val="75000"/>
              <a:defRPr/>
            </a:pPr>
            <a:endParaRPr lang="en-US" sz="2200" dirty="0">
              <a:latin typeface="Tahoma"/>
              <a:cs typeface="Tahoma"/>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a:p>
            <a:pPr marL="742950" lvl="1" indent="-285750" eaLnBrk="1" hangingPunct="1">
              <a:spcBef>
                <a:spcPct val="20000"/>
              </a:spcBef>
              <a:buFont typeface="Wingdings" pitchFamily="2" charset="2"/>
              <a:buBlip>
                <a:blip r:embed="rId2"/>
              </a:buBlip>
              <a:defRPr/>
            </a:pPr>
            <a:endParaRPr lang="en-US" sz="20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p:txBody>
      </p:sp>
    </p:spTree>
    <p:extLst>
      <p:ext uri="{BB962C8B-B14F-4D97-AF65-F5344CB8AC3E}">
        <p14:creationId xmlns:p14="http://schemas.microsoft.com/office/powerpoint/2010/main" val="20196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Stakeholder Survey</a:t>
            </a:r>
          </a:p>
        </p:txBody>
      </p:sp>
      <p:sp>
        <p:nvSpPr>
          <p:cNvPr id="4" name="Rectangle 3"/>
          <p:cNvSpPr txBox="1">
            <a:spLocks noChangeArrowheads="1"/>
          </p:cNvSpPr>
          <p:nvPr/>
        </p:nvSpPr>
        <p:spPr>
          <a:xfrm>
            <a:off x="444500" y="2206178"/>
            <a:ext cx="8394700" cy="2857500"/>
          </a:xfrm>
          <a:prstGeom prst="rect">
            <a:avLst/>
          </a:prstGeom>
        </p:spPr>
        <p:txBody>
          <a:bodyPr/>
          <a:lstStyle/>
          <a:p>
            <a:pPr marL="457200" indent="-457200">
              <a:spcBef>
                <a:spcPct val="20000"/>
              </a:spcBef>
              <a:buSzPct val="75000"/>
              <a:buFont typeface="Wingdings" panose="05000000000000000000" pitchFamily="2" charset="2"/>
              <a:buChar char="§"/>
              <a:defRPr/>
            </a:pPr>
            <a:r>
              <a:rPr lang="en-US" sz="2800" dirty="0" smtClean="0">
                <a:latin typeface="Tahoma"/>
                <a:cs typeface="Tahoma"/>
              </a:rPr>
              <a:t>Goals:</a:t>
            </a:r>
            <a:endParaRPr lang="en-US" sz="2800" dirty="0">
              <a:latin typeface="Tahoma"/>
              <a:cs typeface="Tahoma"/>
            </a:endParaRP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Highlight Excellence of municipal services</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Promote Village as Premier Municipality</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Portal of “All things </a:t>
            </a:r>
            <a:r>
              <a:rPr lang="en-US" sz="2200" dirty="0" err="1" smtClean="0">
                <a:solidFill>
                  <a:srgbClr val="FF0000"/>
                </a:solidFill>
                <a:latin typeface="Tahoma"/>
                <a:cs typeface="Tahoma"/>
              </a:rPr>
              <a:t>Pinecrest</a:t>
            </a:r>
            <a:r>
              <a:rPr lang="en-US" sz="2200" dirty="0" smtClean="0">
                <a:solidFill>
                  <a:srgbClr val="FF0000"/>
                </a:solidFill>
                <a:latin typeface="Tahoma"/>
                <a:cs typeface="Tahoma"/>
              </a:rPr>
              <a:t>”</a:t>
            </a:r>
            <a:endParaRPr lang="en-US" sz="2200" dirty="0">
              <a:solidFill>
                <a:srgbClr val="FF0000"/>
              </a:solidFill>
              <a:latin typeface="Tahoma"/>
              <a:cs typeface="Tahoma"/>
            </a:endParaRPr>
          </a:p>
          <a:p>
            <a:pPr lvl="1">
              <a:spcBef>
                <a:spcPct val="20000"/>
              </a:spcBef>
              <a:buSzPct val="75000"/>
              <a:defRPr/>
            </a:pPr>
            <a:endParaRPr lang="en-US" sz="2200" dirty="0">
              <a:latin typeface="Tahoma"/>
              <a:cs typeface="Tahoma"/>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a:p>
            <a:pPr marL="742950" lvl="1" indent="-285750" eaLnBrk="1" hangingPunct="1">
              <a:spcBef>
                <a:spcPct val="20000"/>
              </a:spcBef>
              <a:buFont typeface="Wingdings" pitchFamily="2" charset="2"/>
              <a:buBlip>
                <a:blip r:embed="rId2"/>
              </a:buBlip>
              <a:defRPr/>
            </a:pPr>
            <a:endParaRPr lang="en-US" sz="20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p:txBody>
      </p:sp>
    </p:spTree>
    <p:extLst>
      <p:ext uri="{BB962C8B-B14F-4D97-AF65-F5344CB8AC3E}">
        <p14:creationId xmlns:p14="http://schemas.microsoft.com/office/powerpoint/2010/main" val="27871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Stakeholder Survey</a:t>
            </a:r>
          </a:p>
        </p:txBody>
      </p:sp>
      <p:sp>
        <p:nvSpPr>
          <p:cNvPr id="4" name="Rectangle 3"/>
          <p:cNvSpPr txBox="1">
            <a:spLocks noChangeArrowheads="1"/>
          </p:cNvSpPr>
          <p:nvPr/>
        </p:nvSpPr>
        <p:spPr>
          <a:xfrm>
            <a:off x="377825" y="1600827"/>
            <a:ext cx="8394700" cy="4570413"/>
          </a:xfrm>
          <a:prstGeom prst="rect">
            <a:avLst/>
          </a:prstGeom>
        </p:spPr>
        <p:txBody>
          <a:bodyPr/>
          <a:lstStyle/>
          <a:p>
            <a:pPr marL="457200" indent="-457200">
              <a:spcBef>
                <a:spcPct val="20000"/>
              </a:spcBef>
              <a:buSzPct val="75000"/>
              <a:buFont typeface="Wingdings" panose="05000000000000000000" pitchFamily="2" charset="2"/>
              <a:buChar char="§"/>
              <a:defRPr/>
            </a:pPr>
            <a:r>
              <a:rPr lang="en-US" sz="2400" dirty="0">
                <a:latin typeface="Tahoma"/>
                <a:cs typeface="Tahoma"/>
              </a:rPr>
              <a:t>Purpose of website visitors:</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Access to Municipal Services and Information</a:t>
            </a:r>
          </a:p>
          <a:p>
            <a:pPr marL="914400" lvl="1" indent="-457200">
              <a:spcBef>
                <a:spcPct val="20000"/>
              </a:spcBef>
              <a:buSzPct val="75000"/>
              <a:buFont typeface="Wingdings" panose="05000000000000000000" pitchFamily="2" charset="2"/>
              <a:buChar char="§"/>
              <a:defRPr/>
            </a:pPr>
            <a:endParaRPr lang="en-US" sz="2200" dirty="0">
              <a:latin typeface="Tahoma"/>
              <a:cs typeface="Tahoma"/>
            </a:endParaRPr>
          </a:p>
          <a:p>
            <a:pPr marL="742950" lvl="1" indent="-285750" eaLnBrk="1" hangingPunct="1">
              <a:spcBef>
                <a:spcPct val="20000"/>
              </a:spcBef>
              <a:buFont typeface="Wingdings" pitchFamily="2" charset="2"/>
              <a:buBlip>
                <a:blip r:embed="rId3"/>
              </a:buBlip>
              <a:defRPr/>
            </a:pPr>
            <a:endParaRPr lang="en-US" sz="20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p:txBody>
      </p:sp>
    </p:spTree>
    <p:extLst>
      <p:ext uri="{BB962C8B-B14F-4D97-AF65-F5344CB8AC3E}">
        <p14:creationId xmlns:p14="http://schemas.microsoft.com/office/powerpoint/2010/main" val="144957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Stakeholder Survey</a:t>
            </a:r>
          </a:p>
        </p:txBody>
      </p:sp>
      <p:sp>
        <p:nvSpPr>
          <p:cNvPr id="4" name="Rectangle 3"/>
          <p:cNvSpPr txBox="1">
            <a:spLocks noChangeArrowheads="1"/>
          </p:cNvSpPr>
          <p:nvPr/>
        </p:nvSpPr>
        <p:spPr>
          <a:xfrm>
            <a:off x="377261" y="1543531"/>
            <a:ext cx="8394700" cy="4237037"/>
          </a:xfrm>
          <a:prstGeom prst="rect">
            <a:avLst/>
          </a:prstGeom>
        </p:spPr>
        <p:txBody>
          <a:bodyPr/>
          <a:lstStyle/>
          <a:p>
            <a:pPr marL="457200" indent="-457200">
              <a:spcBef>
                <a:spcPct val="20000"/>
              </a:spcBef>
              <a:buSzPct val="75000"/>
              <a:buFont typeface="Wingdings" panose="05000000000000000000" pitchFamily="2" charset="2"/>
              <a:buChar char="§"/>
              <a:defRPr/>
            </a:pPr>
            <a:r>
              <a:rPr lang="en-US" sz="2800" dirty="0">
                <a:latin typeface="Tahoma"/>
                <a:cs typeface="Tahoma"/>
              </a:rPr>
              <a:t>Likes:</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Appearance…but needs updating</a:t>
            </a:r>
          </a:p>
          <a:p>
            <a:pPr marL="914400" lvl="1" indent="-457200">
              <a:spcBef>
                <a:spcPct val="20000"/>
              </a:spcBef>
              <a:buSzPct val="75000"/>
              <a:buFont typeface="Wingdings" panose="05000000000000000000" pitchFamily="2" charset="2"/>
              <a:buChar char="§"/>
              <a:defRPr/>
            </a:pPr>
            <a:endParaRPr lang="en-US" sz="2200" dirty="0" smtClean="0">
              <a:latin typeface="Tahoma"/>
              <a:cs typeface="Tahoma"/>
            </a:endParaRPr>
          </a:p>
          <a:p>
            <a:pPr lvl="1">
              <a:spcBef>
                <a:spcPct val="20000"/>
              </a:spcBef>
              <a:buSzPct val="75000"/>
              <a:defRPr/>
            </a:pPr>
            <a:endParaRPr lang="en-US" sz="2200" dirty="0">
              <a:latin typeface="Tahoma"/>
              <a:cs typeface="Tahoma"/>
            </a:endParaRPr>
          </a:p>
          <a:p>
            <a:pPr lvl="1">
              <a:spcBef>
                <a:spcPct val="20000"/>
              </a:spcBef>
              <a:buSzPct val="75000"/>
              <a:defRPr/>
            </a:pPr>
            <a:endParaRPr lang="en-US" sz="2600" b="0" kern="0" baseline="0" dirty="0">
              <a:solidFill>
                <a:srgbClr val="808080">
                  <a:lumMod val="75000"/>
                </a:srgb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a:p>
            <a:pPr marL="742950" lvl="1" indent="-285750" eaLnBrk="1" hangingPunct="1">
              <a:spcBef>
                <a:spcPct val="20000"/>
              </a:spcBef>
              <a:buFont typeface="Wingdings" pitchFamily="2" charset="2"/>
              <a:buBlip>
                <a:blip r:embed="rId2"/>
              </a:buBlip>
              <a:defRPr/>
            </a:pPr>
            <a:endParaRPr lang="en-US" sz="2000" b="0" kern="0" baseline="0" dirty="0">
              <a:solidFill>
                <a:srgbClr val="808080">
                  <a:lumMod val="75000"/>
                </a:srgb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rgbClr val="808080">
                  <a:lumMod val="75000"/>
                </a:srgbClr>
              </a:solidFill>
              <a:latin typeface="Avenir-Light" pitchFamily="34" charset="0"/>
            </a:endParaRPr>
          </a:p>
        </p:txBody>
      </p:sp>
    </p:spTree>
    <p:extLst>
      <p:ext uri="{BB962C8B-B14F-4D97-AF65-F5344CB8AC3E}">
        <p14:creationId xmlns:p14="http://schemas.microsoft.com/office/powerpoint/2010/main" val="16103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800" dirty="0" smtClean="0"/>
              <a:t>What is website usability?</a:t>
            </a:r>
            <a:r>
              <a:rPr lang="en-US" altLang="en-US" sz="2800" b="1" dirty="0" smtClean="0">
                <a:solidFill>
                  <a:schemeClr val="bg1"/>
                </a:solidFill>
              </a:rPr>
              <a:t/>
            </a:r>
            <a:br>
              <a:rPr lang="en-US" altLang="en-US" sz="2800" b="1" dirty="0" smtClean="0">
                <a:solidFill>
                  <a:schemeClr val="bg1"/>
                </a:solidFill>
              </a:rPr>
            </a:br>
            <a:endParaRPr lang="en-US" altLang="en-US" sz="2800" dirty="0" smtClean="0"/>
          </a:p>
        </p:txBody>
      </p:sp>
      <p:sp>
        <p:nvSpPr>
          <p:cNvPr id="299011" name="Rectangle 3"/>
          <p:cNvSpPr>
            <a:spLocks noGrp="1" noChangeArrowheads="1"/>
          </p:cNvSpPr>
          <p:nvPr>
            <p:ph type="body" idx="1"/>
          </p:nvPr>
        </p:nvSpPr>
        <p:spPr>
          <a:xfrm>
            <a:off x="598151" y="1424188"/>
            <a:ext cx="8030693" cy="997040"/>
          </a:xfrm>
        </p:spPr>
        <p:txBody>
          <a:bodyPr>
            <a:normAutofit/>
          </a:bodyPr>
          <a:lstStyle/>
          <a:p>
            <a:pPr>
              <a:buFont typeface="Wingdings" panose="05000000000000000000" pitchFamily="2" charset="2"/>
              <a:buNone/>
              <a:defRPr/>
            </a:pPr>
            <a:r>
              <a:rPr lang="en-US" sz="2000" dirty="0" smtClean="0">
                <a:solidFill>
                  <a:schemeClr val="bg2">
                    <a:lumMod val="75000"/>
                  </a:schemeClr>
                </a:solidFill>
                <a:latin typeface="Avenir-Light" pitchFamily="34" charset="0"/>
              </a:rPr>
              <a:t>	</a:t>
            </a:r>
            <a:r>
              <a:rPr lang="en-US" sz="2000" dirty="0"/>
              <a:t>It is the measure of the quality of a customer’s experience when they interact with a website.</a:t>
            </a:r>
          </a:p>
          <a:p>
            <a:pPr eaLnBrk="1" hangingPunct="1">
              <a:buFont typeface="Wingdings" panose="05000000000000000000" pitchFamily="2" charset="2"/>
              <a:buBlip>
                <a:blip r:embed="rId3"/>
              </a:buBlip>
              <a:defRPr/>
            </a:pPr>
            <a:endParaRPr lang="en-US" sz="2000" dirty="0"/>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p:txBody>
      </p:sp>
      <p:pic>
        <p:nvPicPr>
          <p:cNvPr id="5" name="Picture 4"/>
          <p:cNvPicPr>
            <a:picLocks noChangeAspect="1"/>
          </p:cNvPicPr>
          <p:nvPr/>
        </p:nvPicPr>
        <p:blipFill>
          <a:blip r:embed="rId4"/>
          <a:stretch>
            <a:fillRect/>
          </a:stretch>
        </p:blipFill>
        <p:spPr>
          <a:xfrm>
            <a:off x="907998" y="2274918"/>
            <a:ext cx="7333226" cy="3581687"/>
          </a:xfrm>
          <a:prstGeom prst="rect">
            <a:avLst/>
          </a:prstGeom>
        </p:spPr>
      </p:pic>
    </p:spTree>
    <p:extLst>
      <p:ext uri="{BB962C8B-B14F-4D97-AF65-F5344CB8AC3E}">
        <p14:creationId xmlns:p14="http://schemas.microsoft.com/office/powerpoint/2010/main" val="347879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Stakeholder Survey</a:t>
            </a:r>
          </a:p>
        </p:txBody>
      </p:sp>
      <p:sp>
        <p:nvSpPr>
          <p:cNvPr id="4" name="Rectangle 3"/>
          <p:cNvSpPr/>
          <p:nvPr/>
        </p:nvSpPr>
        <p:spPr>
          <a:xfrm>
            <a:off x="548103" y="1390134"/>
            <a:ext cx="8274884" cy="1815882"/>
          </a:xfrm>
          <a:prstGeom prst="rect">
            <a:avLst/>
          </a:prstGeom>
        </p:spPr>
        <p:txBody>
          <a:bodyPr wrap="square">
            <a:spAutoFit/>
          </a:bodyPr>
          <a:lstStyle/>
          <a:p>
            <a:pPr marL="457200" indent="-457200">
              <a:spcBef>
                <a:spcPct val="20000"/>
              </a:spcBef>
              <a:buSzPct val="75000"/>
              <a:buFont typeface="Wingdings" panose="05000000000000000000" pitchFamily="2" charset="2"/>
              <a:buChar char="§"/>
              <a:defRPr/>
            </a:pPr>
            <a:r>
              <a:rPr lang="en-US" sz="2800" dirty="0">
                <a:latin typeface="Tahoma"/>
                <a:cs typeface="Tahoma"/>
              </a:rPr>
              <a:t>Dislikes:</a:t>
            </a:r>
          </a:p>
          <a:p>
            <a:pPr marL="914400" lvl="1" indent="-457200">
              <a:spcBef>
                <a:spcPct val="20000"/>
              </a:spcBef>
              <a:buSzPct val="75000"/>
              <a:buFont typeface="Wingdings" panose="05000000000000000000" pitchFamily="2" charset="2"/>
              <a:buChar char="§"/>
              <a:defRPr/>
            </a:pPr>
            <a:r>
              <a:rPr lang="en-US" sz="2200" dirty="0" smtClean="0">
                <a:solidFill>
                  <a:srgbClr val="FF0000"/>
                </a:solidFill>
                <a:latin typeface="Tahoma"/>
                <a:cs typeface="Tahoma"/>
              </a:rPr>
              <a:t>Outdated, too many clicks to reach information</a:t>
            </a:r>
            <a:endParaRPr lang="en-US" sz="2200" dirty="0">
              <a:solidFill>
                <a:srgbClr val="FF0000"/>
              </a:solidFill>
              <a:latin typeface="Tahoma"/>
              <a:cs typeface="Tahoma"/>
            </a:endParaRPr>
          </a:p>
          <a:p>
            <a:pPr marL="914400" lvl="1" indent="-457200">
              <a:spcBef>
                <a:spcPct val="20000"/>
              </a:spcBef>
              <a:buSzPct val="75000"/>
              <a:buFont typeface="Wingdings" pitchFamily="2" charset="2"/>
              <a:buBlip>
                <a:blip r:embed="rId2"/>
              </a:buBlip>
              <a:defRPr/>
            </a:pPr>
            <a:endParaRPr lang="en-US" sz="2200" dirty="0">
              <a:latin typeface="Tahoma"/>
              <a:cs typeface="Tahoma"/>
            </a:endParaRPr>
          </a:p>
          <a:p>
            <a:pPr marL="914400" lvl="1" indent="-457200">
              <a:spcBef>
                <a:spcPct val="20000"/>
              </a:spcBef>
              <a:buSzPct val="75000"/>
              <a:buFont typeface="Wingdings" pitchFamily="2" charset="2"/>
              <a:buBlip>
                <a:blip r:embed="rId2"/>
              </a:buBlip>
              <a:defRPr/>
            </a:pPr>
            <a:endParaRPr lang="en-US" sz="2600" b="0" kern="0" baseline="0" dirty="0">
              <a:solidFill>
                <a:srgbClr val="808080">
                  <a:lumMod val="75000"/>
                </a:srgbClr>
              </a:solidFill>
              <a:latin typeface="Avenir-Light" pitchFamily="34" charset="0"/>
            </a:endParaRPr>
          </a:p>
        </p:txBody>
      </p:sp>
    </p:spTree>
    <p:extLst>
      <p:ext uri="{BB962C8B-B14F-4D97-AF65-F5344CB8AC3E}">
        <p14:creationId xmlns:p14="http://schemas.microsoft.com/office/powerpoint/2010/main" val="356734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706191" y="167425"/>
            <a:ext cx="8742363" cy="157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000" dirty="0" smtClean="0"/>
              <a:t>Stakeholder Survey</a:t>
            </a:r>
          </a:p>
        </p:txBody>
      </p:sp>
      <p:sp>
        <p:nvSpPr>
          <p:cNvPr id="4" name="Rectangle 3"/>
          <p:cNvSpPr txBox="1">
            <a:spLocks noChangeArrowheads="1"/>
          </p:cNvSpPr>
          <p:nvPr/>
        </p:nvSpPr>
        <p:spPr>
          <a:xfrm>
            <a:off x="377825" y="2000187"/>
            <a:ext cx="8394700" cy="4022725"/>
          </a:xfrm>
          <a:prstGeom prst="rect">
            <a:avLst/>
          </a:prstGeom>
        </p:spPr>
        <p:txBody>
          <a:bodyPr/>
          <a:lstStyle/>
          <a:p>
            <a:pPr marL="457200" indent="-457200">
              <a:spcBef>
                <a:spcPct val="20000"/>
              </a:spcBef>
              <a:buSzPct val="75000"/>
              <a:buFont typeface="Wingdings" panose="05000000000000000000" pitchFamily="2" charset="2"/>
              <a:buChar char="§"/>
              <a:defRPr/>
            </a:pPr>
            <a:endParaRPr lang="en-US" sz="2200" dirty="0">
              <a:latin typeface="Tahoma"/>
              <a:cs typeface="Tahoma"/>
            </a:endParaRPr>
          </a:p>
        </p:txBody>
      </p:sp>
      <p:sp>
        <p:nvSpPr>
          <p:cNvPr id="2" name="Rectangle 1"/>
          <p:cNvSpPr/>
          <p:nvPr/>
        </p:nvSpPr>
        <p:spPr>
          <a:xfrm>
            <a:off x="377825" y="1371413"/>
            <a:ext cx="6603411" cy="461665"/>
          </a:xfrm>
          <a:prstGeom prst="rect">
            <a:avLst/>
          </a:prstGeom>
        </p:spPr>
        <p:txBody>
          <a:bodyPr wrap="none">
            <a:spAutoFit/>
          </a:bodyPr>
          <a:lstStyle/>
          <a:p>
            <a:r>
              <a:rPr lang="en-US" sz="2400" dirty="0" smtClean="0">
                <a:latin typeface="Tahoma"/>
                <a:cs typeface="Tahoma"/>
              </a:rPr>
              <a:t>What do people ask on the phone or via email?</a:t>
            </a:r>
            <a:endParaRPr lang="en-US" sz="2400" dirty="0"/>
          </a:p>
        </p:txBody>
      </p:sp>
    </p:spTree>
    <p:extLst>
      <p:ext uri="{BB962C8B-B14F-4D97-AF65-F5344CB8AC3E}">
        <p14:creationId xmlns:p14="http://schemas.microsoft.com/office/powerpoint/2010/main" val="403610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Most requested pages</a:t>
            </a:r>
          </a:p>
        </p:txBody>
      </p:sp>
      <p:sp>
        <p:nvSpPr>
          <p:cNvPr id="4" name="Rectangle 3"/>
          <p:cNvSpPr/>
          <p:nvPr/>
        </p:nvSpPr>
        <p:spPr>
          <a:xfrm>
            <a:off x="580995" y="1182034"/>
            <a:ext cx="7373938" cy="5170646"/>
          </a:xfrm>
          <a:prstGeom prst="rect">
            <a:avLst/>
          </a:prstGeom>
        </p:spPr>
        <p:txBody>
          <a:bodyPr>
            <a:spAutoFit/>
          </a:bodyPr>
          <a:lstStyle/>
          <a:p>
            <a:pPr marL="342900" indent="-342900">
              <a:buFont typeface="Wingdings" panose="05000000000000000000" pitchFamily="2" charset="2"/>
              <a:buChar char="§"/>
              <a:defRPr/>
            </a:pPr>
            <a:r>
              <a:rPr lang="en-US" sz="2200" dirty="0">
                <a:solidFill>
                  <a:srgbClr val="FF0000"/>
                </a:solidFill>
                <a:latin typeface="Tahoma"/>
                <a:cs typeface="Tahoma"/>
              </a:rPr>
              <a:t>Home</a:t>
            </a:r>
          </a:p>
          <a:p>
            <a:pPr marL="342900" indent="-342900">
              <a:buFont typeface="Wingdings" panose="05000000000000000000" pitchFamily="2" charset="2"/>
              <a:buChar char="§"/>
              <a:defRPr/>
            </a:pPr>
            <a:r>
              <a:rPr lang="en-US" sz="2200" dirty="0">
                <a:solidFill>
                  <a:srgbClr val="FF0000"/>
                </a:solidFill>
                <a:latin typeface="Tahoma"/>
                <a:cs typeface="Tahoma"/>
              </a:rPr>
              <a:t>Apply for a Job</a:t>
            </a:r>
          </a:p>
          <a:p>
            <a:pPr marL="342900" indent="-342900">
              <a:buFont typeface="Wingdings" panose="05000000000000000000" pitchFamily="2" charset="2"/>
              <a:buChar char="§"/>
              <a:defRPr/>
            </a:pPr>
            <a:r>
              <a:rPr lang="en-US" sz="2200" dirty="0" err="1">
                <a:solidFill>
                  <a:srgbClr val="FF0000"/>
                </a:solidFill>
                <a:latin typeface="Tahoma"/>
                <a:cs typeface="Tahoma"/>
              </a:rPr>
              <a:t>Pinecrest</a:t>
            </a:r>
            <a:r>
              <a:rPr lang="en-US" sz="2200" dirty="0">
                <a:solidFill>
                  <a:srgbClr val="FF0000"/>
                </a:solidFill>
                <a:latin typeface="Tahoma"/>
                <a:cs typeface="Tahoma"/>
              </a:rPr>
              <a:t> Gardens</a:t>
            </a:r>
          </a:p>
          <a:p>
            <a:pPr marL="342900" indent="-342900">
              <a:buFont typeface="Wingdings" panose="05000000000000000000" pitchFamily="2" charset="2"/>
              <a:buChar char="§"/>
              <a:defRPr/>
            </a:pPr>
            <a:r>
              <a:rPr lang="en-US" sz="2200" dirty="0">
                <a:solidFill>
                  <a:srgbClr val="FF0000"/>
                </a:solidFill>
                <a:latin typeface="Tahoma"/>
                <a:cs typeface="Tahoma"/>
              </a:rPr>
              <a:t>Building &amp; Planning</a:t>
            </a:r>
          </a:p>
          <a:p>
            <a:pPr marL="342900" indent="-342900">
              <a:buFont typeface="Wingdings" panose="05000000000000000000" pitchFamily="2" charset="2"/>
              <a:buChar char="§"/>
              <a:defRPr/>
            </a:pPr>
            <a:r>
              <a:rPr lang="en-US" sz="2200" dirty="0">
                <a:solidFill>
                  <a:srgbClr val="FF0000"/>
                </a:solidFill>
                <a:latin typeface="Tahoma"/>
                <a:cs typeface="Tahoma"/>
              </a:rPr>
              <a:t>Calendar</a:t>
            </a:r>
          </a:p>
          <a:p>
            <a:pPr marL="342900" indent="-342900">
              <a:buFont typeface="Wingdings" panose="05000000000000000000" pitchFamily="2" charset="2"/>
              <a:buChar char="§"/>
              <a:defRPr/>
            </a:pPr>
            <a:r>
              <a:rPr lang="en-US" sz="2200" dirty="0">
                <a:solidFill>
                  <a:srgbClr val="FF0000"/>
                </a:solidFill>
                <a:latin typeface="Tahoma"/>
                <a:cs typeface="Tahoma"/>
              </a:rPr>
              <a:t>Contact Us</a:t>
            </a:r>
          </a:p>
          <a:p>
            <a:pPr marL="342900" indent="-342900">
              <a:buFont typeface="Wingdings" panose="05000000000000000000" pitchFamily="2" charset="2"/>
              <a:buChar char="§"/>
              <a:defRPr/>
            </a:pPr>
            <a:r>
              <a:rPr lang="en-US" sz="2200" dirty="0">
                <a:solidFill>
                  <a:srgbClr val="FF0000"/>
                </a:solidFill>
                <a:latin typeface="Tahoma"/>
                <a:cs typeface="Tahoma"/>
              </a:rPr>
              <a:t>Search</a:t>
            </a:r>
          </a:p>
          <a:p>
            <a:pPr marL="342900" indent="-342900">
              <a:buFont typeface="Wingdings" panose="05000000000000000000" pitchFamily="2" charset="2"/>
              <a:buChar char="§"/>
              <a:defRPr/>
            </a:pPr>
            <a:r>
              <a:rPr lang="en-US" sz="2200" dirty="0">
                <a:solidFill>
                  <a:srgbClr val="FF0000"/>
                </a:solidFill>
                <a:latin typeface="Tahoma"/>
                <a:cs typeface="Tahoma"/>
              </a:rPr>
              <a:t>Download Documents</a:t>
            </a:r>
          </a:p>
          <a:p>
            <a:pPr marL="342900" indent="-342900">
              <a:buFont typeface="Wingdings" panose="05000000000000000000" pitchFamily="2" charset="2"/>
              <a:buChar char="§"/>
              <a:defRPr/>
            </a:pPr>
            <a:r>
              <a:rPr lang="en-US" sz="2200" dirty="0" err="1">
                <a:solidFill>
                  <a:srgbClr val="FF0000"/>
                </a:solidFill>
                <a:latin typeface="Tahoma"/>
                <a:cs typeface="Tahoma"/>
              </a:rPr>
              <a:t>Pinecrest</a:t>
            </a:r>
            <a:r>
              <a:rPr lang="en-US" sz="2200" dirty="0">
                <a:solidFill>
                  <a:srgbClr val="FF0000"/>
                </a:solidFill>
                <a:latin typeface="Tahoma"/>
                <a:cs typeface="Tahoma"/>
              </a:rPr>
              <a:t> Community Center</a:t>
            </a:r>
          </a:p>
          <a:p>
            <a:pPr marL="342900" indent="-342900">
              <a:buFont typeface="Wingdings" panose="05000000000000000000" pitchFamily="2" charset="2"/>
              <a:buChar char="§"/>
              <a:defRPr/>
            </a:pPr>
            <a:r>
              <a:rPr lang="en-US" sz="2200" dirty="0">
                <a:solidFill>
                  <a:srgbClr val="FF0000"/>
                </a:solidFill>
                <a:latin typeface="Tahoma"/>
                <a:cs typeface="Tahoma"/>
              </a:rPr>
              <a:t>Events &amp; Festivals</a:t>
            </a:r>
          </a:p>
          <a:p>
            <a:pPr marL="342900" indent="-342900">
              <a:buFont typeface="Wingdings" panose="05000000000000000000" pitchFamily="2" charset="2"/>
              <a:buChar char="§"/>
              <a:defRPr/>
            </a:pPr>
            <a:r>
              <a:rPr lang="en-US" sz="2200" dirty="0">
                <a:solidFill>
                  <a:srgbClr val="FF0000"/>
                </a:solidFill>
                <a:latin typeface="Tahoma"/>
                <a:cs typeface="Tahoma"/>
              </a:rPr>
              <a:t>Fun for Kids &amp; Adults</a:t>
            </a:r>
          </a:p>
          <a:p>
            <a:pPr marL="342900" indent="-342900">
              <a:buFont typeface="Wingdings" panose="05000000000000000000" pitchFamily="2" charset="2"/>
              <a:buChar char="§"/>
              <a:defRPr/>
            </a:pPr>
            <a:r>
              <a:rPr lang="en-US" sz="2200" dirty="0">
                <a:solidFill>
                  <a:srgbClr val="FF0000"/>
                </a:solidFill>
                <a:latin typeface="Tahoma"/>
                <a:cs typeface="Tahoma"/>
              </a:rPr>
              <a:t>Facility Rental</a:t>
            </a:r>
          </a:p>
          <a:p>
            <a:pPr marL="342900" indent="-342900">
              <a:buFont typeface="Wingdings" panose="05000000000000000000" pitchFamily="2" charset="2"/>
              <a:buChar char="§"/>
              <a:defRPr/>
            </a:pPr>
            <a:r>
              <a:rPr lang="en-US" sz="2200" dirty="0">
                <a:solidFill>
                  <a:srgbClr val="FF0000"/>
                </a:solidFill>
                <a:latin typeface="Tahoma"/>
                <a:cs typeface="Tahoma"/>
              </a:rPr>
              <a:t>Admissions</a:t>
            </a:r>
          </a:p>
          <a:p>
            <a:pPr marL="342900" indent="-342900">
              <a:buFont typeface="Wingdings" panose="05000000000000000000" pitchFamily="2" charset="2"/>
              <a:buChar char="§"/>
              <a:defRPr/>
            </a:pPr>
            <a:r>
              <a:rPr lang="en-US" sz="2200" dirty="0">
                <a:solidFill>
                  <a:srgbClr val="FF0000"/>
                </a:solidFill>
                <a:latin typeface="Tahoma"/>
                <a:cs typeface="Tahoma"/>
              </a:rPr>
              <a:t>Building Division</a:t>
            </a:r>
          </a:p>
          <a:p>
            <a:pPr marL="342900" indent="-342900">
              <a:buFont typeface="Wingdings" panose="05000000000000000000" pitchFamily="2" charset="2"/>
              <a:buChar char="§"/>
              <a:defRPr/>
            </a:pPr>
            <a:r>
              <a:rPr lang="en-US" sz="2200" dirty="0" smtClean="0">
                <a:solidFill>
                  <a:srgbClr val="FF0000"/>
                </a:solidFill>
                <a:latin typeface="Tahoma"/>
                <a:cs typeface="Tahoma"/>
              </a:rPr>
              <a:t>Forms</a:t>
            </a:r>
            <a:endParaRPr lang="en-US" sz="2200" dirty="0">
              <a:solidFill>
                <a:srgbClr val="FF0000"/>
              </a:solidFill>
              <a:latin typeface="Tahoma"/>
              <a:cs typeface="Tahoma"/>
            </a:endParaRPr>
          </a:p>
        </p:txBody>
      </p:sp>
    </p:spTree>
    <p:extLst>
      <p:ext uri="{BB962C8B-B14F-4D97-AF65-F5344CB8AC3E}">
        <p14:creationId xmlns:p14="http://schemas.microsoft.com/office/powerpoint/2010/main" val="262283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927100" y="149359"/>
            <a:ext cx="82169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Heat-maps</a:t>
            </a:r>
          </a:p>
        </p:txBody>
      </p:sp>
      <p:sp>
        <p:nvSpPr>
          <p:cNvPr id="4" name="Rectangle 3"/>
          <p:cNvSpPr txBox="1">
            <a:spLocks noChangeArrowheads="1"/>
          </p:cNvSpPr>
          <p:nvPr/>
        </p:nvSpPr>
        <p:spPr>
          <a:xfrm>
            <a:off x="412750" y="1813037"/>
            <a:ext cx="8394700" cy="4003675"/>
          </a:xfrm>
          <a:prstGeom prst="rect">
            <a:avLst/>
          </a:prstGeom>
        </p:spPr>
        <p:txBody>
          <a:bodyPr/>
          <a:lstStyle/>
          <a:p>
            <a:pPr marL="457200" indent="-457200">
              <a:spcBef>
                <a:spcPct val="20000"/>
              </a:spcBef>
              <a:buSzPct val="75000"/>
              <a:buFont typeface="Wingdings" panose="05000000000000000000" pitchFamily="2" charset="2"/>
              <a:buChar char="§"/>
              <a:defRPr/>
            </a:pPr>
            <a:r>
              <a:rPr lang="en-US" sz="2200" dirty="0">
                <a:latin typeface="Tahoma"/>
                <a:cs typeface="Tahoma"/>
              </a:rPr>
              <a:t>Technique to measure areas of interest</a:t>
            </a:r>
          </a:p>
          <a:p>
            <a:pPr marL="457200" indent="-457200">
              <a:spcBef>
                <a:spcPct val="20000"/>
              </a:spcBef>
              <a:buSzPct val="75000"/>
              <a:buFont typeface="Wingdings" panose="05000000000000000000" pitchFamily="2" charset="2"/>
              <a:buChar char="§"/>
              <a:defRPr/>
            </a:pPr>
            <a:r>
              <a:rPr lang="en-US" sz="2200" dirty="0">
                <a:latin typeface="Tahoma"/>
                <a:cs typeface="Tahoma"/>
              </a:rPr>
              <a:t>Events on the client are sent to an “In the Cloud” solution</a:t>
            </a:r>
          </a:p>
          <a:p>
            <a:pPr marL="457200" indent="-457200">
              <a:spcBef>
                <a:spcPct val="20000"/>
              </a:spcBef>
              <a:buSzPct val="75000"/>
              <a:buFont typeface="Wingdings" panose="05000000000000000000" pitchFamily="2" charset="2"/>
              <a:buChar char="§"/>
              <a:defRPr/>
            </a:pPr>
            <a:r>
              <a:rPr lang="en-US" sz="2200" dirty="0">
                <a:latin typeface="Tahoma"/>
                <a:cs typeface="Tahoma"/>
              </a:rPr>
              <a:t>Experiment runs for about 3-4 weeks</a:t>
            </a:r>
          </a:p>
          <a:p>
            <a:pPr marL="457200" indent="-457200">
              <a:spcBef>
                <a:spcPct val="20000"/>
              </a:spcBef>
              <a:buSzPct val="75000"/>
              <a:buFont typeface="Wingdings" panose="05000000000000000000" pitchFamily="2" charset="2"/>
              <a:buChar char="§"/>
              <a:defRPr/>
            </a:pPr>
            <a:r>
              <a:rPr lang="en-US" sz="2200" dirty="0">
                <a:latin typeface="Tahoma"/>
                <a:cs typeface="Tahoma"/>
              </a:rPr>
              <a:t>Data is aggregated and </a:t>
            </a:r>
            <a:r>
              <a:rPr lang="en-US" sz="2200" dirty="0" smtClean="0">
                <a:latin typeface="Tahoma"/>
                <a:cs typeface="Tahoma"/>
              </a:rPr>
              <a:t>areas </a:t>
            </a:r>
            <a:r>
              <a:rPr lang="en-US" sz="2200" dirty="0">
                <a:latin typeface="Tahoma"/>
                <a:cs typeface="Tahoma"/>
              </a:rPr>
              <a:t>of attention are extracted as “hotspots”</a:t>
            </a:r>
          </a:p>
          <a:p>
            <a:pPr marL="457200" indent="-457200">
              <a:spcBef>
                <a:spcPct val="20000"/>
              </a:spcBef>
              <a:buSzPct val="75000"/>
              <a:buFont typeface="Wingdings" panose="05000000000000000000" pitchFamily="2" charset="2"/>
              <a:buChar char="§"/>
              <a:defRPr/>
            </a:pPr>
            <a:r>
              <a:rPr lang="en-US" sz="2200" dirty="0">
                <a:latin typeface="Tahoma"/>
                <a:cs typeface="Tahoma"/>
              </a:rPr>
              <a:t>A screenshot of the homepage is taken and the hotspots are overlaid </a:t>
            </a:r>
            <a:r>
              <a:rPr lang="en-US" sz="2200" dirty="0" smtClean="0">
                <a:latin typeface="Tahoma"/>
                <a:cs typeface="Tahoma"/>
              </a:rPr>
              <a:t>on top of </a:t>
            </a:r>
            <a:r>
              <a:rPr lang="en-US" sz="2200" dirty="0">
                <a:latin typeface="Tahoma"/>
                <a:cs typeface="Tahoma"/>
              </a:rPr>
              <a:t>it</a:t>
            </a:r>
          </a:p>
          <a:p>
            <a:pPr marL="342900" indent="-342900">
              <a:spcBef>
                <a:spcPct val="20000"/>
              </a:spcBef>
              <a:buSzPct val="75000"/>
              <a:buFont typeface="Wingdings" pitchFamily="2" charset="2"/>
              <a:buNone/>
              <a:defRPr/>
            </a:pPr>
            <a:endParaRPr lang="en-US" sz="2600" b="0" kern="0" baseline="0" dirty="0">
              <a:solidFill>
                <a:schemeClr val="bg2">
                  <a:lumMod val="75000"/>
                </a:schemeClr>
              </a:solidFill>
              <a:latin typeface="Avenir-Light" pitchFamily="34" charset="0"/>
            </a:endParaRPr>
          </a:p>
          <a:p>
            <a:pPr marL="342900" indent="-342900">
              <a:spcBef>
                <a:spcPct val="20000"/>
              </a:spcBef>
              <a:buSzPct val="75000"/>
              <a:buFont typeface="Wingdings" pitchFamily="2" charset="2"/>
              <a:buNone/>
              <a:defRPr/>
            </a:pPr>
            <a:endParaRPr lang="en-US" sz="2600" b="0" kern="0" baseline="0" dirty="0">
              <a:solidFill>
                <a:schemeClr val="bg2">
                  <a:lumMod val="75000"/>
                </a:scheme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chemeClr val="bg2">
                  <a:lumMod val="75000"/>
                </a:schemeClr>
              </a:solidFill>
              <a:latin typeface="Avenir-Light" pitchFamily="34" charset="0"/>
            </a:endParaRPr>
          </a:p>
          <a:p>
            <a:pPr marL="742950" lvl="1" indent="-285750" eaLnBrk="1" hangingPunct="1">
              <a:spcBef>
                <a:spcPct val="20000"/>
              </a:spcBef>
              <a:buFont typeface="Wingdings" pitchFamily="2" charset="2"/>
              <a:buBlip>
                <a:blip r:embed="rId2"/>
              </a:buBlip>
              <a:defRPr/>
            </a:pPr>
            <a:endParaRPr lang="en-US" sz="2000" b="0" kern="0" baseline="0" dirty="0">
              <a:solidFill>
                <a:schemeClr val="bg2">
                  <a:lumMod val="75000"/>
                </a:schemeClr>
              </a:solidFill>
              <a:latin typeface="Avenir-Light" pitchFamily="34" charset="0"/>
            </a:endParaRPr>
          </a:p>
          <a:p>
            <a:pPr marL="342900" indent="-342900" eaLnBrk="1" hangingPunct="1">
              <a:spcBef>
                <a:spcPct val="20000"/>
              </a:spcBef>
              <a:buSzPct val="75000"/>
              <a:buFont typeface="Wingdings" pitchFamily="2" charset="2"/>
              <a:buNone/>
              <a:defRPr/>
            </a:pPr>
            <a:endParaRPr lang="en-US" sz="2800" b="0" kern="0" baseline="0" dirty="0">
              <a:solidFill>
                <a:schemeClr val="bg2">
                  <a:lumMod val="75000"/>
                </a:schemeClr>
              </a:solidFill>
              <a:latin typeface="Avenir-Light" pitchFamily="34" charset="0"/>
            </a:endParaRPr>
          </a:p>
        </p:txBody>
      </p:sp>
    </p:spTree>
    <p:extLst>
      <p:ext uri="{BB962C8B-B14F-4D97-AF65-F5344CB8AC3E}">
        <p14:creationId xmlns:p14="http://schemas.microsoft.com/office/powerpoint/2010/main" val="332554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What is a wireframe?</a:t>
            </a:r>
          </a:p>
        </p:txBody>
      </p:sp>
      <p:sp>
        <p:nvSpPr>
          <p:cNvPr id="5" name="Rectangle 4"/>
          <p:cNvSpPr/>
          <p:nvPr/>
        </p:nvSpPr>
        <p:spPr>
          <a:xfrm>
            <a:off x="469900" y="2151063"/>
            <a:ext cx="6388100" cy="1446550"/>
          </a:xfrm>
          <a:prstGeom prst="rect">
            <a:avLst/>
          </a:prstGeom>
        </p:spPr>
        <p:txBody>
          <a:bodyPr>
            <a:spAutoFit/>
          </a:bodyPr>
          <a:lstStyle/>
          <a:p>
            <a:pPr marL="342900" indent="-342900" eaLnBrk="1" hangingPunct="1">
              <a:buFont typeface="Wingdings" panose="05000000000000000000" pitchFamily="2" charset="2"/>
              <a:buChar char="§"/>
              <a:defRPr/>
            </a:pPr>
            <a:r>
              <a:rPr lang="en-US" sz="2200" dirty="0">
                <a:latin typeface="Tahoma"/>
                <a:cs typeface="Tahoma"/>
              </a:rPr>
              <a:t>A simple Visual Guide</a:t>
            </a:r>
          </a:p>
          <a:p>
            <a:pPr marL="342900" indent="-342900" eaLnBrk="1" hangingPunct="1">
              <a:buFont typeface="Wingdings" panose="05000000000000000000" pitchFamily="2" charset="2"/>
              <a:buChar char="§"/>
              <a:defRPr/>
            </a:pPr>
            <a:r>
              <a:rPr lang="en-US" sz="2200" dirty="0">
                <a:latin typeface="Tahoma"/>
                <a:cs typeface="Tahoma"/>
              </a:rPr>
              <a:t>Suggest Structure of a Page</a:t>
            </a:r>
          </a:p>
          <a:p>
            <a:pPr marL="342900" indent="-342900" eaLnBrk="1" hangingPunct="1">
              <a:buFont typeface="Wingdings" panose="05000000000000000000" pitchFamily="2" charset="2"/>
              <a:buChar char="§"/>
              <a:defRPr/>
            </a:pPr>
            <a:r>
              <a:rPr lang="en-US" sz="2200" dirty="0">
                <a:latin typeface="Tahoma"/>
                <a:cs typeface="Tahoma"/>
              </a:rPr>
              <a:t>It’s a Blueprint!</a:t>
            </a:r>
          </a:p>
          <a:p>
            <a:pPr marL="342900" indent="-342900" eaLnBrk="1" hangingPunct="1">
              <a:buFont typeface="Wingdings" panose="05000000000000000000" pitchFamily="2" charset="2"/>
              <a:buChar char="§"/>
              <a:defRPr/>
            </a:pPr>
            <a:r>
              <a:rPr lang="en-US" sz="2200" dirty="0">
                <a:latin typeface="Tahoma"/>
                <a:cs typeface="Tahoma"/>
              </a:rPr>
              <a:t>Design will be incorporated later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10" y="108505"/>
            <a:ext cx="5055728" cy="657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50" y="149225"/>
            <a:ext cx="5783263"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l="13918" t="1999" r="15390"/>
          <a:stretch>
            <a:fillRect/>
          </a:stretch>
        </p:blipFill>
        <p:spPr bwMode="auto">
          <a:xfrm>
            <a:off x="3071459" y="108505"/>
            <a:ext cx="5956653" cy="657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30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t>Activity – Create wireframes</a:t>
            </a:r>
          </a:p>
        </p:txBody>
      </p:sp>
      <p:sp>
        <p:nvSpPr>
          <p:cNvPr id="4" name="Rectangle 3"/>
          <p:cNvSpPr/>
          <p:nvPr/>
        </p:nvSpPr>
        <p:spPr>
          <a:xfrm>
            <a:off x="585810" y="1919243"/>
            <a:ext cx="8229600" cy="1237262"/>
          </a:xfrm>
          <a:prstGeom prst="rect">
            <a:avLst/>
          </a:prstGeom>
        </p:spPr>
        <p:txBody>
          <a:bodyPr>
            <a:spAutoFit/>
          </a:bodyPr>
          <a:lstStyle/>
          <a:p>
            <a:pPr marL="457200" indent="-457200">
              <a:spcBef>
                <a:spcPct val="20000"/>
              </a:spcBef>
              <a:buSzPct val="75000"/>
              <a:buFont typeface="Wingdings" panose="05000000000000000000" pitchFamily="2" charset="2"/>
              <a:buChar char="§"/>
              <a:defRPr/>
            </a:pPr>
            <a:r>
              <a:rPr lang="en-US" sz="2200" dirty="0">
                <a:latin typeface="Tahoma"/>
                <a:cs typeface="Tahoma"/>
              </a:rPr>
              <a:t> What are your visitors looking for?</a:t>
            </a:r>
          </a:p>
          <a:p>
            <a:pPr marL="457200" indent="-457200">
              <a:spcBef>
                <a:spcPct val="20000"/>
              </a:spcBef>
              <a:buSzPct val="75000"/>
              <a:buFont typeface="Wingdings" panose="05000000000000000000" pitchFamily="2" charset="2"/>
              <a:buChar char="§"/>
              <a:defRPr/>
            </a:pPr>
            <a:r>
              <a:rPr lang="en-US" sz="2200" dirty="0">
                <a:latin typeface="Tahoma"/>
                <a:cs typeface="Tahoma"/>
              </a:rPr>
              <a:t> What are your goals for the new website?</a:t>
            </a:r>
          </a:p>
          <a:p>
            <a:pPr marL="342900" indent="-342900" eaLnBrk="1" hangingPunct="1">
              <a:buFontTx/>
              <a:buBlip>
                <a:blip r:embed="rId2"/>
              </a:buBlip>
              <a:defRPr/>
            </a:pPr>
            <a:endParaRPr lang="en-US" sz="2600" b="0" kern="0" baseline="0" dirty="0">
              <a:solidFill>
                <a:schemeClr val="bg2">
                  <a:lumMod val="75000"/>
                </a:schemeClr>
              </a:solidFill>
              <a:latin typeface="Avenir-Light" pitchFamily="34" charset="0"/>
            </a:endParaRPr>
          </a:p>
        </p:txBody>
      </p:sp>
    </p:spTree>
    <p:extLst>
      <p:ext uri="{BB962C8B-B14F-4D97-AF65-F5344CB8AC3E}">
        <p14:creationId xmlns:p14="http://schemas.microsoft.com/office/powerpoint/2010/main" val="221776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800" dirty="0" smtClean="0"/>
              <a:t>Why is it important? </a:t>
            </a:r>
            <a:r>
              <a:rPr lang="en-US" altLang="en-US" sz="2800" b="1" dirty="0" smtClean="0">
                <a:solidFill>
                  <a:schemeClr val="bg1"/>
                </a:solidFill>
              </a:rPr>
              <a:t/>
            </a:r>
            <a:br>
              <a:rPr lang="en-US" altLang="en-US" sz="2800" b="1" dirty="0" smtClean="0">
                <a:solidFill>
                  <a:schemeClr val="bg1"/>
                </a:solidFill>
              </a:rPr>
            </a:br>
            <a:endParaRPr lang="en-US" altLang="en-US" sz="2800" dirty="0" smtClean="0"/>
          </a:p>
        </p:txBody>
      </p:sp>
      <p:sp>
        <p:nvSpPr>
          <p:cNvPr id="299011" name="Rectangle 3"/>
          <p:cNvSpPr>
            <a:spLocks noGrp="1" noChangeArrowheads="1"/>
          </p:cNvSpPr>
          <p:nvPr>
            <p:ph type="body" idx="1"/>
          </p:nvPr>
        </p:nvSpPr>
        <p:spPr>
          <a:xfrm>
            <a:off x="314817" y="2204434"/>
            <a:ext cx="3441700" cy="4343400"/>
          </a:xfrm>
        </p:spPr>
        <p:txBody>
          <a:bodyPr/>
          <a:lstStyle/>
          <a:p>
            <a:pPr>
              <a:buFont typeface="Wingdings" panose="05000000000000000000" pitchFamily="2" charset="2"/>
              <a:buNone/>
              <a:defRPr/>
            </a:pPr>
            <a:r>
              <a:rPr lang="en-US" sz="2600" dirty="0" smtClean="0">
                <a:solidFill>
                  <a:schemeClr val="bg2">
                    <a:lumMod val="75000"/>
                  </a:schemeClr>
                </a:solidFill>
                <a:latin typeface="Avenir-Light" pitchFamily="34" charset="0"/>
              </a:rPr>
              <a:t>	</a:t>
            </a:r>
            <a:r>
              <a:rPr lang="en-US" sz="2400" dirty="0"/>
              <a:t>Prevents wasted time and frustration that lead to loss of visitors and trust</a:t>
            </a: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p:txBody>
      </p:sp>
      <p:pic>
        <p:nvPicPr>
          <p:cNvPr id="36868" name="Picture 3" descr="angry-m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2362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76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bwMode="auto">
          <a:xfrm>
            <a:off x="152400" y="1282700"/>
            <a:ext cx="85979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Usability is a combination of factors:</a:t>
            </a:r>
          </a:p>
        </p:txBody>
      </p:sp>
      <p:sp>
        <p:nvSpPr>
          <p:cNvPr id="543747" name="Rectangle 3"/>
          <p:cNvSpPr>
            <a:spLocks noGrp="1" noChangeArrowheads="1"/>
          </p:cNvSpPr>
          <p:nvPr>
            <p:ph type="body" idx="1"/>
          </p:nvPr>
        </p:nvSpPr>
        <p:spPr>
          <a:xfrm>
            <a:off x="685800" y="2057400"/>
            <a:ext cx="7772400" cy="3505200"/>
          </a:xfrm>
        </p:spPr>
        <p:txBody>
          <a:bodyPr>
            <a:normAutofit/>
          </a:bodyPr>
          <a:lstStyle/>
          <a:p>
            <a:pPr>
              <a:buFont typeface="Wingdings" panose="05000000000000000000" pitchFamily="2" charset="2"/>
              <a:buChar char="§"/>
              <a:defRPr/>
            </a:pPr>
            <a:r>
              <a:rPr lang="en-US" sz="2400" dirty="0"/>
              <a:t>Intuitive </a:t>
            </a:r>
            <a:r>
              <a:rPr lang="en-US" sz="2400" dirty="0" smtClean="0"/>
              <a:t>Design</a:t>
            </a:r>
          </a:p>
          <a:p>
            <a:pPr>
              <a:buFont typeface="Wingdings" panose="05000000000000000000" pitchFamily="2" charset="2"/>
              <a:buChar char="§"/>
              <a:defRPr/>
            </a:pPr>
            <a:r>
              <a:rPr lang="en-US" sz="2400" dirty="0" smtClean="0"/>
              <a:t>Ease </a:t>
            </a:r>
            <a:r>
              <a:rPr lang="en-US" sz="2400" dirty="0"/>
              <a:t>of </a:t>
            </a:r>
            <a:r>
              <a:rPr lang="en-US" sz="2400" dirty="0" smtClean="0"/>
              <a:t>Learning</a:t>
            </a:r>
          </a:p>
          <a:p>
            <a:pPr>
              <a:buFont typeface="Wingdings" panose="05000000000000000000" pitchFamily="2" charset="2"/>
              <a:buChar char="§"/>
              <a:defRPr/>
            </a:pPr>
            <a:r>
              <a:rPr lang="en-US" sz="2400" dirty="0" smtClean="0"/>
              <a:t>Efficiency </a:t>
            </a:r>
            <a:r>
              <a:rPr lang="en-US" sz="2400" dirty="0"/>
              <a:t>of </a:t>
            </a:r>
            <a:r>
              <a:rPr lang="en-US" sz="2400" dirty="0" smtClean="0"/>
              <a:t>use</a:t>
            </a:r>
          </a:p>
          <a:p>
            <a:pPr>
              <a:buFont typeface="Wingdings" panose="05000000000000000000" pitchFamily="2" charset="2"/>
              <a:buChar char="§"/>
              <a:defRPr/>
            </a:pPr>
            <a:r>
              <a:rPr lang="en-US" sz="2400" dirty="0" smtClean="0"/>
              <a:t>Memorability </a:t>
            </a:r>
          </a:p>
          <a:p>
            <a:pPr>
              <a:buFont typeface="Wingdings" panose="05000000000000000000" pitchFamily="2" charset="2"/>
              <a:buChar char="§"/>
              <a:defRPr/>
            </a:pPr>
            <a:r>
              <a:rPr lang="en-US" sz="2400" dirty="0" smtClean="0"/>
              <a:t>Error </a:t>
            </a:r>
            <a:r>
              <a:rPr lang="en-US" sz="2400" dirty="0"/>
              <a:t>Frequency &amp; </a:t>
            </a:r>
            <a:r>
              <a:rPr lang="en-US" sz="2400" dirty="0" smtClean="0"/>
              <a:t>Severity</a:t>
            </a:r>
          </a:p>
          <a:p>
            <a:pPr>
              <a:buFont typeface="Wingdings" panose="05000000000000000000" pitchFamily="2" charset="2"/>
              <a:buChar char="§"/>
              <a:defRPr/>
            </a:pPr>
            <a:r>
              <a:rPr lang="en-US" sz="2400" dirty="0" smtClean="0"/>
              <a:t>Subjective </a:t>
            </a:r>
            <a:r>
              <a:rPr lang="en-US" sz="2400" dirty="0"/>
              <a:t>Satisfaction</a:t>
            </a:r>
          </a:p>
          <a:p>
            <a:pPr eaLnBrk="1" hangingPunct="1">
              <a:lnSpc>
                <a:spcPct val="90000"/>
              </a:lnSpc>
              <a:buFont typeface="Wingdings" panose="05000000000000000000" pitchFamily="2" charset="2"/>
              <a:buBlip>
                <a:blip r:embed="rId3"/>
              </a:buBlip>
              <a:defRPr/>
            </a:pPr>
            <a:endParaRPr lang="en-US" sz="3400" dirty="0" smtClean="0">
              <a:solidFill>
                <a:schemeClr val="bg2">
                  <a:lumMod val="75000"/>
                </a:schemeClr>
              </a:solidFill>
              <a:latin typeface="Avenir-Light" pitchFamily="34" charset="0"/>
            </a:endParaRPr>
          </a:p>
        </p:txBody>
      </p:sp>
      <p:sp>
        <p:nvSpPr>
          <p:cNvPr id="4" name="Rectangle 2"/>
          <p:cNvSpPr txBox="1">
            <a:spLocks noChangeArrowheads="1"/>
          </p:cNvSpPr>
          <p:nvPr/>
        </p:nvSpPr>
        <p:spPr bwMode="auto">
          <a:xfrm>
            <a:off x="735280" y="150404"/>
            <a:ext cx="7678662" cy="710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r>
              <a:rPr lang="en-US" altLang="en-US" sz="2800" dirty="0" smtClean="0"/>
              <a:t>Usability is a Combination of Factors</a:t>
            </a:r>
          </a:p>
        </p:txBody>
      </p:sp>
    </p:spTree>
    <p:extLst>
      <p:ext uri="{BB962C8B-B14F-4D97-AF65-F5344CB8AC3E}">
        <p14:creationId xmlns:p14="http://schemas.microsoft.com/office/powerpoint/2010/main" val="225151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3746"/>
                                        </p:tgtEl>
                                        <p:attrNameLst>
                                          <p:attrName>style.visibility</p:attrName>
                                        </p:attrNameLst>
                                      </p:cBhvr>
                                      <p:to>
                                        <p:strVal val="visible"/>
                                      </p:to>
                                    </p:set>
                                    <p:anim calcmode="lin" valueType="num">
                                      <p:cBhvr additive="base">
                                        <p:cTn id="7" dur="500" fill="hold"/>
                                        <p:tgtEl>
                                          <p:spTgt spid="543746"/>
                                        </p:tgtEl>
                                        <p:attrNameLst>
                                          <p:attrName>ppt_x</p:attrName>
                                        </p:attrNameLst>
                                      </p:cBhvr>
                                      <p:tavLst>
                                        <p:tav tm="0">
                                          <p:val>
                                            <p:strVal val="0-#ppt_w/2"/>
                                          </p:val>
                                        </p:tav>
                                        <p:tav tm="100000">
                                          <p:val>
                                            <p:strVal val="#ppt_x"/>
                                          </p:val>
                                        </p:tav>
                                      </p:tavLst>
                                    </p:anim>
                                    <p:anim calcmode="lin" valueType="num">
                                      <p:cBhvr additive="base">
                                        <p:cTn id="8" dur="500" fill="hold"/>
                                        <p:tgtEl>
                                          <p:spTgt spid="543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3747">
                                            <p:txEl>
                                              <p:pRg st="0" end="0"/>
                                            </p:txEl>
                                          </p:spTgt>
                                        </p:tgtEl>
                                        <p:attrNameLst>
                                          <p:attrName>style.visibility</p:attrName>
                                        </p:attrNameLst>
                                      </p:cBhvr>
                                      <p:to>
                                        <p:strVal val="visible"/>
                                      </p:to>
                                    </p:set>
                                    <p:anim calcmode="lin" valueType="num">
                                      <p:cBhvr additive="base">
                                        <p:cTn id="12" dur="500" fill="hold"/>
                                        <p:tgtEl>
                                          <p:spTgt spid="5437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374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43747">
                                            <p:txEl>
                                              <p:pRg st="1" end="1"/>
                                            </p:txEl>
                                          </p:spTgt>
                                        </p:tgtEl>
                                        <p:attrNameLst>
                                          <p:attrName>style.visibility</p:attrName>
                                        </p:attrNameLst>
                                      </p:cBhvr>
                                      <p:to>
                                        <p:strVal val="visible"/>
                                      </p:to>
                                    </p:set>
                                    <p:anim calcmode="lin" valueType="num">
                                      <p:cBhvr additive="base">
                                        <p:cTn id="17" dur="500" fill="hold"/>
                                        <p:tgtEl>
                                          <p:spTgt spid="5437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374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43747">
                                            <p:txEl>
                                              <p:pRg st="2" end="2"/>
                                            </p:txEl>
                                          </p:spTgt>
                                        </p:tgtEl>
                                        <p:attrNameLst>
                                          <p:attrName>style.visibility</p:attrName>
                                        </p:attrNameLst>
                                      </p:cBhvr>
                                      <p:to>
                                        <p:strVal val="visible"/>
                                      </p:to>
                                    </p:set>
                                    <p:anim calcmode="lin" valueType="num">
                                      <p:cBhvr additive="base">
                                        <p:cTn id="22" dur="500" fill="hold"/>
                                        <p:tgtEl>
                                          <p:spTgt spid="54374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4374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43747">
                                            <p:txEl>
                                              <p:pRg st="3" end="3"/>
                                            </p:txEl>
                                          </p:spTgt>
                                        </p:tgtEl>
                                        <p:attrNameLst>
                                          <p:attrName>style.visibility</p:attrName>
                                        </p:attrNameLst>
                                      </p:cBhvr>
                                      <p:to>
                                        <p:strVal val="visible"/>
                                      </p:to>
                                    </p:set>
                                    <p:anim calcmode="lin" valueType="num">
                                      <p:cBhvr additive="base">
                                        <p:cTn id="27" dur="500" fill="hold"/>
                                        <p:tgtEl>
                                          <p:spTgt spid="54374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4374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43747">
                                            <p:txEl>
                                              <p:pRg st="4" end="4"/>
                                            </p:txEl>
                                          </p:spTgt>
                                        </p:tgtEl>
                                        <p:attrNameLst>
                                          <p:attrName>style.visibility</p:attrName>
                                        </p:attrNameLst>
                                      </p:cBhvr>
                                      <p:to>
                                        <p:strVal val="visible"/>
                                      </p:to>
                                    </p:set>
                                    <p:anim calcmode="lin" valueType="num">
                                      <p:cBhvr additive="base">
                                        <p:cTn id="32" dur="500" fill="hold"/>
                                        <p:tgtEl>
                                          <p:spTgt spid="543747">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43747">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43747">
                                            <p:txEl>
                                              <p:pRg st="5" end="5"/>
                                            </p:txEl>
                                          </p:spTgt>
                                        </p:tgtEl>
                                        <p:attrNameLst>
                                          <p:attrName>style.visibility</p:attrName>
                                        </p:attrNameLst>
                                      </p:cBhvr>
                                      <p:to>
                                        <p:strVal val="visible"/>
                                      </p:to>
                                    </p:set>
                                    <p:anim calcmode="lin" valueType="num">
                                      <p:cBhvr additive="base">
                                        <p:cTn id="37" dur="500" fill="hold"/>
                                        <p:tgtEl>
                                          <p:spTgt spid="5437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3747">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6" grpId="0" autoUpdateAnimBg="0"/>
      <p:bldP spid="543747" grpId="0" build="p" autoUpdateAnimBg="0" advAuto="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800" dirty="0" smtClean="0"/>
              <a:t>Hick’s Law</a:t>
            </a:r>
            <a:r>
              <a:rPr lang="en-US" altLang="en-US" sz="2800" b="1" dirty="0" smtClean="0">
                <a:solidFill>
                  <a:schemeClr val="bg1"/>
                </a:solidFill>
              </a:rPr>
              <a:t/>
            </a:r>
            <a:br>
              <a:rPr lang="en-US" altLang="en-US" sz="2800" b="1" dirty="0" smtClean="0">
                <a:solidFill>
                  <a:schemeClr val="bg1"/>
                </a:solidFill>
              </a:rPr>
            </a:br>
            <a:endParaRPr lang="en-US" altLang="en-US" sz="2800" dirty="0" smtClean="0"/>
          </a:p>
        </p:txBody>
      </p:sp>
      <p:sp>
        <p:nvSpPr>
          <p:cNvPr id="299011" name="Rectangle 3"/>
          <p:cNvSpPr>
            <a:spLocks noGrp="1" noChangeArrowheads="1"/>
          </p:cNvSpPr>
          <p:nvPr>
            <p:ph type="body" idx="1"/>
          </p:nvPr>
        </p:nvSpPr>
        <p:spPr>
          <a:xfrm>
            <a:off x="508000" y="1733282"/>
            <a:ext cx="8039100" cy="1397000"/>
          </a:xfrm>
        </p:spPr>
        <p:txBody>
          <a:bodyPr/>
          <a:lstStyle/>
          <a:p>
            <a:pPr>
              <a:buFont typeface="Wingdings" panose="05000000000000000000" pitchFamily="2" charset="2"/>
              <a:buNone/>
              <a:defRPr/>
            </a:pPr>
            <a:r>
              <a:rPr lang="en-US" sz="2600" dirty="0" smtClean="0">
                <a:solidFill>
                  <a:schemeClr val="bg2">
                    <a:lumMod val="75000"/>
                  </a:schemeClr>
                </a:solidFill>
                <a:latin typeface="Avenir-Light" pitchFamily="34" charset="0"/>
              </a:rPr>
              <a:t>	</a:t>
            </a:r>
            <a:r>
              <a:rPr lang="en-US" sz="2400" dirty="0"/>
              <a:t>William Edmund Hick describes the time it takes for a person to make decisions as a result of the possible choices he or she has:</a:t>
            </a: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p:txBody>
      </p:sp>
      <p:sp>
        <p:nvSpPr>
          <p:cNvPr id="5" name="Text Box 6"/>
          <p:cNvSpPr txBox="1">
            <a:spLocks noChangeArrowheads="1"/>
          </p:cNvSpPr>
          <p:nvPr/>
        </p:nvSpPr>
        <p:spPr bwMode="auto">
          <a:xfrm>
            <a:off x="152400" y="3435082"/>
            <a:ext cx="8839200" cy="1107996"/>
          </a:xfrm>
          <a:prstGeom prst="rect">
            <a:avLst/>
          </a:prstGeom>
          <a:noFill/>
          <a:ln w="9525">
            <a:noFill/>
            <a:miter lim="800000"/>
            <a:headEnd/>
            <a:tailEnd/>
          </a:ln>
        </p:spPr>
        <p:txBody>
          <a:bodyPr anchorCtr="1">
            <a:spAutoFit/>
          </a:bodyPr>
          <a:lstStyle/>
          <a:p>
            <a:pPr algn="ctr" eaLnBrk="1" hangingPunct="1">
              <a:spcBef>
                <a:spcPct val="50000"/>
              </a:spcBef>
              <a:defRPr/>
            </a:pPr>
            <a:r>
              <a:rPr lang="en-US" sz="6600" dirty="0">
                <a:latin typeface="Tahoma"/>
                <a:cs typeface="Tahoma"/>
              </a:rPr>
              <a:t>RT = a + b log2 (n)</a:t>
            </a:r>
          </a:p>
        </p:txBody>
      </p:sp>
    </p:spTree>
    <p:extLst>
      <p:ext uri="{BB962C8B-B14F-4D97-AF65-F5344CB8AC3E}">
        <p14:creationId xmlns:p14="http://schemas.microsoft.com/office/powerpoint/2010/main" val="180011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3100" dirty="0" smtClean="0"/>
              <a:t>Hick’s Law</a:t>
            </a:r>
            <a:r>
              <a:rPr lang="en-US" altLang="en-US" b="1" dirty="0" smtClean="0">
                <a:solidFill>
                  <a:schemeClr val="bg1"/>
                </a:solidFill>
              </a:rPr>
              <a:t/>
            </a:r>
            <a:br>
              <a:rPr lang="en-US" altLang="en-US" b="1" dirty="0" smtClean="0">
                <a:solidFill>
                  <a:schemeClr val="bg1"/>
                </a:solidFill>
              </a:rPr>
            </a:br>
            <a:endParaRPr lang="en-US" altLang="en-US" dirty="0" smtClean="0"/>
          </a:p>
        </p:txBody>
      </p:sp>
      <p:sp>
        <p:nvSpPr>
          <p:cNvPr id="299011" name="Rectangle 3"/>
          <p:cNvSpPr>
            <a:spLocks noGrp="1" noChangeArrowheads="1"/>
          </p:cNvSpPr>
          <p:nvPr>
            <p:ph type="body" idx="1"/>
          </p:nvPr>
        </p:nvSpPr>
        <p:spPr>
          <a:xfrm>
            <a:off x="-215900" y="1473200"/>
            <a:ext cx="9359900" cy="965200"/>
          </a:xfrm>
        </p:spPr>
        <p:txBody>
          <a:bodyPr/>
          <a:lstStyle/>
          <a:p>
            <a:pPr>
              <a:buFont typeface="Wingdings" panose="05000000000000000000" pitchFamily="2" charset="2"/>
              <a:buNone/>
              <a:defRPr/>
            </a:pPr>
            <a:r>
              <a:rPr lang="en-US" sz="2600" dirty="0" smtClean="0">
                <a:solidFill>
                  <a:schemeClr val="bg2">
                    <a:lumMod val="75000"/>
                  </a:schemeClr>
                </a:solidFill>
                <a:latin typeface="Avenir-Light" pitchFamily="34" charset="0"/>
              </a:rPr>
              <a:t>	</a:t>
            </a:r>
            <a:r>
              <a:rPr lang="en-US" sz="2400" dirty="0"/>
              <a:t>Reaction time increases as the number of choices increase</a:t>
            </a: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p:txBody>
      </p:sp>
      <p:pic>
        <p:nvPicPr>
          <p:cNvPr id="43012" name="Picture 6" descr="http://www.doctordisruption.com/wp-content/uploads/2011/08/confusing-traffic-sig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2636838"/>
            <a:ext cx="4864100" cy="36528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6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3100" dirty="0" smtClean="0"/>
              <a:t>Hick’s Law</a:t>
            </a:r>
            <a:r>
              <a:rPr lang="en-US" altLang="en-US" b="1" dirty="0" smtClean="0">
                <a:solidFill>
                  <a:schemeClr val="bg1"/>
                </a:solidFill>
              </a:rPr>
              <a:t/>
            </a:r>
            <a:br>
              <a:rPr lang="en-US" altLang="en-US" b="1" dirty="0" smtClean="0">
                <a:solidFill>
                  <a:schemeClr val="bg1"/>
                </a:solidFill>
              </a:rPr>
            </a:br>
            <a:endParaRPr lang="en-US" altLang="en-US" dirty="0" smtClean="0"/>
          </a:p>
        </p:txBody>
      </p:sp>
      <p:sp>
        <p:nvSpPr>
          <p:cNvPr id="6" name="Rectangle 3"/>
          <p:cNvSpPr txBox="1">
            <a:spLocks noChangeArrowheads="1"/>
          </p:cNvSpPr>
          <p:nvPr/>
        </p:nvSpPr>
        <p:spPr>
          <a:xfrm>
            <a:off x="0" y="1625600"/>
            <a:ext cx="9144000" cy="965200"/>
          </a:xfrm>
          <a:prstGeom prst="rect">
            <a:avLst/>
          </a:prstGeom>
        </p:spPr>
        <p:txBody>
          <a:bodyPr/>
          <a:lstStyle>
            <a:lvl1pPr marL="342900" indent="-342900" algn="l" rtl="0" eaLnBrk="0" fontAlgn="base" hangingPunct="0">
              <a:spcBef>
                <a:spcPct val="20000"/>
              </a:spcBef>
              <a:spcAft>
                <a:spcPct val="0"/>
              </a:spcAft>
              <a:buSzPct val="75000"/>
              <a:buFont typeface="Wingdings" panose="05000000000000000000"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None/>
              <a:defRPr/>
            </a:pPr>
            <a:r>
              <a:rPr lang="en-US" sz="2600" b="0" kern="0" baseline="0" dirty="0" smtClean="0">
                <a:solidFill>
                  <a:schemeClr val="bg2">
                    <a:lumMod val="75000"/>
                  </a:schemeClr>
                </a:solidFill>
                <a:latin typeface="Avenir-Light" pitchFamily="34" charset="0"/>
              </a:rPr>
              <a:t>	</a:t>
            </a:r>
            <a:r>
              <a:rPr lang="en-US" sz="2400" dirty="0">
                <a:latin typeface="Tahoma"/>
                <a:cs typeface="Tahoma"/>
              </a:rPr>
              <a:t>“</a:t>
            </a:r>
            <a:r>
              <a:rPr lang="en-US" sz="2400" dirty="0" err="1">
                <a:latin typeface="Tahoma"/>
                <a:cs typeface="Tahoma"/>
              </a:rPr>
              <a:t>Featuritis</a:t>
            </a:r>
            <a:r>
              <a:rPr lang="en-US" sz="2400" dirty="0">
                <a:latin typeface="Tahoma"/>
                <a:cs typeface="Tahoma"/>
              </a:rPr>
              <a:t>” can be an exhausting disease for users!</a:t>
            </a:r>
          </a:p>
          <a:p>
            <a:pPr>
              <a:buFont typeface="Wingdings" panose="05000000000000000000" pitchFamily="2" charset="2"/>
              <a:buNone/>
              <a:defRPr/>
            </a:pPr>
            <a:endParaRPr lang="en-US" sz="2600" b="0" kern="0" baseline="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b="0" kern="0" baseline="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b="0" kern="0" baseline="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b="0" kern="0" baseline="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b="0" kern="0" baseline="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b="0" kern="0" baseline="0" dirty="0" smtClean="0">
              <a:solidFill>
                <a:schemeClr val="bg2">
                  <a:lumMod val="75000"/>
                </a:schemeClr>
              </a:solidFill>
              <a:latin typeface="Avenir-Light"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388" y="2590800"/>
            <a:ext cx="4354512"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descr="https://media.nngroup.com/media/editor/2015/11/23/sodasalad_l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475" y="2308225"/>
            <a:ext cx="495458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03900" y="6435725"/>
            <a:ext cx="3090863" cy="339725"/>
          </a:xfrm>
          <a:prstGeom prst="rect">
            <a:avLst/>
          </a:prstGeom>
          <a:noFill/>
        </p:spPr>
        <p:txBody>
          <a:bodyPr>
            <a:spAutoFit/>
          </a:bodyPr>
          <a:lstStyle/>
          <a:p>
            <a:pPr algn="ctr" eaLnBrk="1" hangingPunct="1">
              <a:defRPr/>
            </a:pPr>
            <a:r>
              <a:rPr lang="en-US" b="0" i="1" dirty="0" err="1">
                <a:solidFill>
                  <a:schemeClr val="accent4">
                    <a:lumMod val="25000"/>
                  </a:schemeClr>
                </a:solidFill>
              </a:rPr>
              <a:t>Hoa</a:t>
            </a:r>
            <a:r>
              <a:rPr lang="en-US" b="0" i="1" dirty="0">
                <a:solidFill>
                  <a:schemeClr val="accent4">
                    <a:lumMod val="25000"/>
                  </a:schemeClr>
                </a:solidFill>
              </a:rPr>
              <a:t> </a:t>
            </a:r>
            <a:r>
              <a:rPr lang="en-US" b="0" i="1" dirty="0" err="1">
                <a:solidFill>
                  <a:schemeClr val="accent4">
                    <a:lumMod val="25000"/>
                  </a:schemeClr>
                </a:solidFill>
              </a:rPr>
              <a:t>Loranger</a:t>
            </a:r>
            <a:r>
              <a:rPr lang="en-US" b="0" i="1" dirty="0">
                <a:solidFill>
                  <a:schemeClr val="accent4">
                    <a:lumMod val="25000"/>
                  </a:schemeClr>
                </a:solidFill>
              </a:rPr>
              <a:t>, NN/g – 11/2015</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35238" y="180975"/>
            <a:ext cx="3616325" cy="64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02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42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3100" dirty="0" err="1" smtClean="0"/>
              <a:t>Fitts</a:t>
            </a:r>
            <a:r>
              <a:rPr lang="en-US" altLang="en-US" sz="3100" dirty="0" smtClean="0"/>
              <a:t>’ Law</a:t>
            </a:r>
            <a:r>
              <a:rPr lang="en-US" altLang="en-US" b="1" dirty="0" smtClean="0">
                <a:solidFill>
                  <a:schemeClr val="bg1"/>
                </a:solidFill>
              </a:rPr>
              <a:t/>
            </a:r>
            <a:br>
              <a:rPr lang="en-US" altLang="en-US" b="1" dirty="0" smtClean="0">
                <a:solidFill>
                  <a:schemeClr val="bg1"/>
                </a:solidFill>
              </a:rPr>
            </a:br>
            <a:endParaRPr lang="en-US" altLang="en-US" dirty="0" smtClean="0"/>
          </a:p>
        </p:txBody>
      </p:sp>
      <p:sp>
        <p:nvSpPr>
          <p:cNvPr id="299011" name="Rectangle 3"/>
          <p:cNvSpPr>
            <a:spLocks noGrp="1" noChangeArrowheads="1"/>
          </p:cNvSpPr>
          <p:nvPr>
            <p:ph type="body" idx="1"/>
          </p:nvPr>
        </p:nvSpPr>
        <p:spPr>
          <a:xfrm>
            <a:off x="508000" y="1746161"/>
            <a:ext cx="8039100" cy="1397000"/>
          </a:xfrm>
        </p:spPr>
        <p:txBody>
          <a:bodyPr/>
          <a:lstStyle/>
          <a:p>
            <a:pPr>
              <a:buFont typeface="Wingdings" panose="05000000000000000000" pitchFamily="2" charset="2"/>
              <a:buNone/>
              <a:defRPr/>
            </a:pPr>
            <a:r>
              <a:rPr lang="en-US" sz="2600" dirty="0" smtClean="0">
                <a:solidFill>
                  <a:schemeClr val="bg2">
                    <a:lumMod val="75000"/>
                  </a:schemeClr>
                </a:solidFill>
                <a:latin typeface="Avenir-Light" pitchFamily="34" charset="0"/>
              </a:rPr>
              <a:t>	</a:t>
            </a:r>
            <a:r>
              <a:rPr lang="en-US" sz="2400" dirty="0"/>
              <a:t>In 1954 Paul </a:t>
            </a:r>
            <a:r>
              <a:rPr lang="en-US" sz="2400" dirty="0" err="1"/>
              <a:t>Fitts</a:t>
            </a:r>
            <a:r>
              <a:rPr lang="en-US" sz="2400" dirty="0"/>
              <a:t>, psychologist, published an article that detailed his theory on human mechanics.</a:t>
            </a: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p:txBody>
      </p:sp>
      <p:sp>
        <p:nvSpPr>
          <p:cNvPr id="6" name="Text Box 6"/>
          <p:cNvSpPr txBox="1">
            <a:spLocks noChangeArrowheads="1"/>
          </p:cNvSpPr>
          <p:nvPr/>
        </p:nvSpPr>
        <p:spPr bwMode="auto">
          <a:xfrm>
            <a:off x="-279400" y="3232061"/>
            <a:ext cx="9702800" cy="1015663"/>
          </a:xfrm>
          <a:prstGeom prst="rect">
            <a:avLst/>
          </a:prstGeom>
          <a:noFill/>
          <a:ln w="9525">
            <a:noFill/>
            <a:miter lim="800000"/>
            <a:headEnd/>
            <a:tailEnd/>
          </a:ln>
        </p:spPr>
        <p:txBody>
          <a:bodyPr anchorCtr="1">
            <a:spAutoFit/>
          </a:bodyPr>
          <a:lstStyle/>
          <a:p>
            <a:pPr algn="ctr" eaLnBrk="1" hangingPunct="1">
              <a:spcBef>
                <a:spcPct val="50000"/>
              </a:spcBef>
              <a:defRPr/>
            </a:pPr>
            <a:r>
              <a:rPr lang="en-US" sz="6000" dirty="0">
                <a:latin typeface="Tahoma"/>
                <a:cs typeface="Tahoma"/>
              </a:rPr>
              <a:t>T = a + b log2 (2*D/W)</a:t>
            </a:r>
          </a:p>
        </p:txBody>
      </p:sp>
    </p:spTree>
    <p:extLst>
      <p:ext uri="{BB962C8B-B14F-4D97-AF65-F5344CB8AC3E}">
        <p14:creationId xmlns:p14="http://schemas.microsoft.com/office/powerpoint/2010/main" val="170593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3100" dirty="0" err="1" smtClean="0"/>
              <a:t>Fitts</a:t>
            </a:r>
            <a:r>
              <a:rPr lang="en-US" altLang="en-US" sz="3100" dirty="0" smtClean="0"/>
              <a:t>’ Law</a:t>
            </a:r>
            <a:r>
              <a:rPr lang="en-US" altLang="en-US" b="1" dirty="0" smtClean="0">
                <a:solidFill>
                  <a:schemeClr val="bg1"/>
                </a:solidFill>
              </a:rPr>
              <a:t/>
            </a:r>
            <a:br>
              <a:rPr lang="en-US" altLang="en-US" b="1" dirty="0" smtClean="0">
                <a:solidFill>
                  <a:schemeClr val="bg1"/>
                </a:solidFill>
              </a:rPr>
            </a:br>
            <a:endParaRPr lang="en-US" altLang="en-US" dirty="0" smtClean="0"/>
          </a:p>
        </p:txBody>
      </p:sp>
      <p:sp>
        <p:nvSpPr>
          <p:cNvPr id="299011" name="Rectangle 3"/>
          <p:cNvSpPr>
            <a:spLocks noGrp="1" noChangeArrowheads="1"/>
          </p:cNvSpPr>
          <p:nvPr>
            <p:ph type="body" idx="1"/>
          </p:nvPr>
        </p:nvSpPr>
        <p:spPr>
          <a:xfrm>
            <a:off x="444500" y="1473200"/>
            <a:ext cx="8394700" cy="1397000"/>
          </a:xfrm>
        </p:spPr>
        <p:txBody>
          <a:bodyPr>
            <a:normAutofit fontScale="92500"/>
          </a:bodyPr>
          <a:lstStyle/>
          <a:p>
            <a:pPr>
              <a:buFont typeface="Wingdings" panose="05000000000000000000" pitchFamily="2" charset="2"/>
              <a:buChar char="§"/>
              <a:defRPr/>
            </a:pPr>
            <a:r>
              <a:rPr lang="en-US" sz="2600" dirty="0"/>
              <a:t>The farther a user has to move the cursor, the more effort it will </a:t>
            </a:r>
            <a:r>
              <a:rPr lang="en-US" sz="2600" dirty="0" smtClean="0"/>
              <a:t>take</a:t>
            </a:r>
          </a:p>
          <a:p>
            <a:pPr>
              <a:buFont typeface="Wingdings" panose="05000000000000000000" pitchFamily="2" charset="2"/>
              <a:buChar char="§"/>
              <a:defRPr/>
            </a:pPr>
            <a:r>
              <a:rPr lang="en-US" sz="2600" dirty="0" smtClean="0"/>
              <a:t>The </a:t>
            </a:r>
            <a:r>
              <a:rPr lang="en-US" sz="2600" dirty="0"/>
              <a:t>smaller the object is, the harder it will be to click on it</a:t>
            </a: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a:buFont typeface="Wingdings" panose="05000000000000000000" pitchFamily="2" charset="2"/>
              <a:buNone/>
              <a:defRPr/>
            </a:pPr>
            <a:endParaRPr lang="en-US" sz="2600" dirty="0" smtClean="0">
              <a:solidFill>
                <a:schemeClr val="bg2">
                  <a:lumMod val="75000"/>
                </a:schemeClr>
              </a:solidFill>
              <a:latin typeface="Avenir-Light" pitchFamily="34" charset="0"/>
            </a:endParaRPr>
          </a:p>
          <a:p>
            <a:pPr eaLnBrk="1" hangingPunct="1">
              <a:buFont typeface="Wingdings" panose="05000000000000000000" pitchFamily="2" charset="2"/>
              <a:buBlip>
                <a:blip r:embed="rId3"/>
              </a:buBlip>
              <a:defRPr/>
            </a:pPr>
            <a:endParaRPr lang="en-US" sz="2800" dirty="0" smtClean="0">
              <a:solidFill>
                <a:schemeClr val="bg2">
                  <a:lumMod val="75000"/>
                </a:schemeClr>
              </a:solidFill>
              <a:latin typeface="Avenir-Light" pitchFamily="34" charset="0"/>
            </a:endParaRPr>
          </a:p>
          <a:p>
            <a:pPr lvl="1" eaLnBrk="1" hangingPunct="1">
              <a:buFont typeface="Wingdings" panose="05000000000000000000" pitchFamily="2" charset="2"/>
              <a:buBlip>
                <a:blip r:embed="rId3"/>
              </a:buBlip>
              <a:defRPr/>
            </a:pPr>
            <a:endParaRPr lang="en-US" sz="2000" dirty="0" smtClean="0">
              <a:solidFill>
                <a:schemeClr val="bg2">
                  <a:lumMod val="75000"/>
                </a:schemeClr>
              </a:solidFill>
              <a:latin typeface="Avenir-Light" pitchFamily="34" charset="0"/>
            </a:endParaRPr>
          </a:p>
          <a:p>
            <a:pPr eaLnBrk="1" hangingPunct="1">
              <a:buFont typeface="Wingdings" panose="05000000000000000000" pitchFamily="2" charset="2"/>
              <a:buNone/>
              <a:defRPr/>
            </a:pPr>
            <a:endParaRPr lang="en-US" sz="2800" dirty="0" smtClean="0">
              <a:solidFill>
                <a:schemeClr val="bg2">
                  <a:lumMod val="75000"/>
                </a:schemeClr>
              </a:solidFill>
              <a:latin typeface="Avenir-Light" pitchFamily="34" charset="0"/>
            </a:endParaRPr>
          </a:p>
        </p:txBody>
      </p:sp>
      <p:sp>
        <p:nvSpPr>
          <p:cNvPr id="17" name="Rectangle 16"/>
          <p:cNvSpPr/>
          <p:nvPr/>
        </p:nvSpPr>
        <p:spPr bwMode="auto">
          <a:xfrm>
            <a:off x="711200" y="3251200"/>
            <a:ext cx="3632200" cy="2832100"/>
          </a:xfrm>
          <a:prstGeom prst="rect">
            <a:avLst/>
          </a:prstGeom>
          <a:solidFill>
            <a:srgbClr val="FFFFFF">
              <a:lumMod val="85000"/>
            </a:srgbClr>
          </a:solidFill>
          <a:ln w="9525" cap="flat" cmpd="sng" algn="ctr">
            <a:solidFill>
              <a:srgbClr val="FFFFFF">
                <a:lumMod val="85000"/>
              </a:srgbClr>
            </a:solidFill>
            <a:prstDash val="solid"/>
            <a:round/>
            <a:headEnd type="none" w="med" len="med"/>
            <a:tailEnd type="none" w="med" len="med"/>
          </a:ln>
          <a:effectLst/>
        </p:spPr>
        <p:txBody>
          <a:bodyPr wrap="none" anchor="ctr" anchorCtr="1"/>
          <a:lstStyle/>
          <a:p>
            <a:pPr algn="ctr" eaLnBrk="1" fontAlgn="auto" hangingPunct="1">
              <a:spcBef>
                <a:spcPts val="0"/>
              </a:spcBef>
              <a:spcAft>
                <a:spcPts val="0"/>
              </a:spcAft>
              <a:defRPr/>
            </a:pPr>
            <a:endParaRPr lang="en-US" sz="2000" b="0" kern="0" baseline="0">
              <a:solidFill>
                <a:sysClr val="windowText" lastClr="000000"/>
              </a:solidFill>
            </a:endParaRPr>
          </a:p>
        </p:txBody>
      </p:sp>
      <p:sp>
        <p:nvSpPr>
          <p:cNvPr id="18" name="Rectangle 5"/>
          <p:cNvSpPr>
            <a:spLocks noChangeArrowheads="1"/>
          </p:cNvSpPr>
          <p:nvPr/>
        </p:nvSpPr>
        <p:spPr bwMode="auto">
          <a:xfrm>
            <a:off x="838200" y="3454400"/>
            <a:ext cx="3302000" cy="944563"/>
          </a:xfrm>
          <a:prstGeom prst="rect">
            <a:avLst/>
          </a:prstGeom>
          <a:solidFill>
            <a:srgbClr val="FFFFFF"/>
          </a:solidFill>
          <a:ln w="9525" algn="ctr">
            <a:solidFill>
              <a:srgbClr val="000000"/>
            </a:solidFill>
            <a:round/>
            <a:headEnd/>
            <a:tailEnd/>
          </a:ln>
        </p:spPr>
        <p:txBody>
          <a:bodyPr wrap="none" anchorCtr="1"/>
          <a:lstStyle/>
          <a:p>
            <a:pPr algn="ctr" eaLnBrk="1" fontAlgn="auto" hangingPunct="1">
              <a:spcBef>
                <a:spcPts val="0"/>
              </a:spcBef>
              <a:spcAft>
                <a:spcPts val="0"/>
              </a:spcAft>
              <a:defRPr/>
            </a:pPr>
            <a:r>
              <a:rPr lang="en-US" sz="1600" b="0" kern="0" baseline="0">
                <a:solidFill>
                  <a:sysClr val="windowText" lastClr="000000"/>
                </a:solidFill>
              </a:rPr>
              <a:t>Usability = </a:t>
            </a:r>
            <a:r>
              <a:rPr lang="en-US" sz="1600" b="0" kern="0" baseline="0">
                <a:solidFill>
                  <a:sysClr val="windowText" lastClr="000000"/>
                </a:solidFill>
                <a:sym typeface="Wingdings" pitchFamily="2" charset="2"/>
              </a:rPr>
              <a:t></a:t>
            </a:r>
            <a:endParaRPr lang="en-US" sz="1600" b="0" kern="0" baseline="0">
              <a:solidFill>
                <a:sysClr val="windowText" lastClr="000000"/>
              </a:solidFill>
            </a:endParaRPr>
          </a:p>
        </p:txBody>
      </p:sp>
      <p:cxnSp>
        <p:nvCxnSpPr>
          <p:cNvPr id="49158" name="Straight Arrow Connector 13"/>
          <p:cNvCxnSpPr>
            <a:cxnSpLocks noChangeShapeType="1"/>
          </p:cNvCxnSpPr>
          <p:nvPr/>
        </p:nvCxnSpPr>
        <p:spPr bwMode="auto">
          <a:xfrm>
            <a:off x="3695700" y="4381500"/>
            <a:ext cx="0" cy="12398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49159" name="Group 18"/>
          <p:cNvGrpSpPr>
            <a:grpSpLocks/>
          </p:cNvGrpSpPr>
          <p:nvPr/>
        </p:nvGrpSpPr>
        <p:grpSpPr bwMode="auto">
          <a:xfrm>
            <a:off x="3441700" y="5549900"/>
            <a:ext cx="593725" cy="236538"/>
            <a:chOff x="3657600" y="6248400"/>
            <a:chExt cx="685800" cy="304800"/>
          </a:xfrm>
        </p:grpSpPr>
        <p:sp>
          <p:nvSpPr>
            <p:cNvPr id="21" name="TextBox 7"/>
            <p:cNvSpPr txBox="1">
              <a:spLocks noChangeArrowheads="1"/>
            </p:cNvSpPr>
            <p:nvPr/>
          </p:nvSpPr>
          <p:spPr bwMode="auto">
            <a:xfrm>
              <a:off x="3657600" y="6248400"/>
              <a:ext cx="685800" cy="276161"/>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200" b="0" u="sng" kern="0" baseline="0">
                  <a:solidFill>
                    <a:srgbClr val="0070C0"/>
                  </a:solidFill>
                </a:rPr>
                <a:t>Send</a:t>
              </a:r>
            </a:p>
          </p:txBody>
        </p:sp>
        <p:sp>
          <p:nvSpPr>
            <p:cNvPr id="22" name="Rectangle 15"/>
            <p:cNvSpPr>
              <a:spLocks noChangeArrowheads="1"/>
            </p:cNvSpPr>
            <p:nvPr/>
          </p:nvSpPr>
          <p:spPr bwMode="auto">
            <a:xfrm>
              <a:off x="3657600" y="6248400"/>
              <a:ext cx="533604" cy="304800"/>
            </a:xfrm>
            <a:prstGeom prst="rect">
              <a:avLst/>
            </a:prstGeom>
            <a:noFill/>
            <a:ln w="9525" algn="ctr">
              <a:solidFill>
                <a:srgbClr val="000000"/>
              </a:solidFill>
              <a:round/>
              <a:headEnd/>
              <a:tailEnd/>
            </a:ln>
          </p:spPr>
          <p:txBody>
            <a:bodyPr wrap="none" anchor="ctr" anchorCtr="1"/>
            <a:lstStyle/>
            <a:p>
              <a:pPr algn="ctr" eaLnBrk="1" fontAlgn="auto" hangingPunct="1">
                <a:spcBef>
                  <a:spcPts val="0"/>
                </a:spcBef>
                <a:spcAft>
                  <a:spcPts val="0"/>
                </a:spcAft>
                <a:defRPr/>
              </a:pPr>
              <a:endParaRPr lang="en-US" sz="1800" b="0" kern="0" baseline="0">
                <a:solidFill>
                  <a:sysClr val="windowText" lastClr="000000"/>
                </a:solidFill>
              </a:endParaRPr>
            </a:p>
          </p:txBody>
        </p:sp>
      </p:grpSp>
      <p:pic>
        <p:nvPicPr>
          <p:cNvPr id="49160" name="Picture 16" descr="cursor-1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759450"/>
            <a:ext cx="2635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bwMode="auto">
          <a:xfrm>
            <a:off x="4711700" y="3251200"/>
            <a:ext cx="3467100" cy="2806700"/>
          </a:xfrm>
          <a:prstGeom prst="rect">
            <a:avLst/>
          </a:prstGeom>
          <a:solidFill>
            <a:srgbClr val="FFFFFF">
              <a:lumMod val="85000"/>
            </a:srgbClr>
          </a:solidFill>
          <a:ln w="9525" cap="flat" cmpd="sng" algn="ctr">
            <a:solidFill>
              <a:srgbClr val="FFFFFF">
                <a:lumMod val="85000"/>
              </a:srgbClr>
            </a:solidFill>
            <a:prstDash val="solid"/>
            <a:round/>
            <a:headEnd type="none" w="med" len="med"/>
            <a:tailEnd type="none" w="med" len="med"/>
          </a:ln>
          <a:effectLst/>
        </p:spPr>
        <p:txBody>
          <a:bodyPr wrap="none" anchor="ctr" anchorCtr="1"/>
          <a:lstStyle/>
          <a:p>
            <a:pPr algn="ctr" eaLnBrk="1" fontAlgn="auto" hangingPunct="1">
              <a:spcBef>
                <a:spcPts val="0"/>
              </a:spcBef>
              <a:spcAft>
                <a:spcPts val="0"/>
              </a:spcAft>
              <a:defRPr/>
            </a:pPr>
            <a:endParaRPr lang="en-US" sz="2000" b="0" kern="0" baseline="0">
              <a:solidFill>
                <a:sysClr val="windowText" lastClr="000000"/>
              </a:solidFill>
            </a:endParaRPr>
          </a:p>
        </p:txBody>
      </p:sp>
      <p:sp>
        <p:nvSpPr>
          <p:cNvPr id="31" name="Rectangle 9"/>
          <p:cNvSpPr>
            <a:spLocks noChangeArrowheads="1"/>
          </p:cNvSpPr>
          <p:nvPr/>
        </p:nvSpPr>
        <p:spPr bwMode="auto">
          <a:xfrm>
            <a:off x="4876800" y="3416300"/>
            <a:ext cx="3151188" cy="935038"/>
          </a:xfrm>
          <a:prstGeom prst="rect">
            <a:avLst/>
          </a:prstGeom>
          <a:solidFill>
            <a:srgbClr val="FFFFFF"/>
          </a:solidFill>
          <a:ln w="9525" algn="ctr">
            <a:solidFill>
              <a:srgbClr val="000000"/>
            </a:solidFill>
            <a:round/>
            <a:headEnd/>
            <a:tailEnd/>
          </a:ln>
        </p:spPr>
        <p:txBody>
          <a:bodyPr wrap="none" anchorCtr="1"/>
          <a:lstStyle/>
          <a:p>
            <a:pPr algn="ctr" eaLnBrk="1" fontAlgn="auto" hangingPunct="1">
              <a:spcBef>
                <a:spcPts val="0"/>
              </a:spcBef>
              <a:spcAft>
                <a:spcPts val="0"/>
              </a:spcAft>
              <a:defRPr/>
            </a:pPr>
            <a:r>
              <a:rPr lang="en-US" sz="1600" b="0" kern="0" baseline="0" dirty="0">
                <a:solidFill>
                  <a:sysClr val="windowText" lastClr="000000"/>
                </a:solidFill>
              </a:rPr>
              <a:t>Usability = </a:t>
            </a:r>
            <a:r>
              <a:rPr lang="en-US" sz="1600" b="0" kern="0" baseline="0" dirty="0">
                <a:solidFill>
                  <a:sysClr val="windowText" lastClr="000000"/>
                </a:solidFill>
                <a:sym typeface="Wingdings" pitchFamily="2" charset="2"/>
              </a:rPr>
              <a:t></a:t>
            </a:r>
            <a:endParaRPr lang="en-US" sz="1600" b="0" kern="0" baseline="0" dirty="0">
              <a:solidFill>
                <a:sysClr val="windowText" lastClr="000000"/>
              </a:solidFill>
            </a:endParaRPr>
          </a:p>
        </p:txBody>
      </p:sp>
      <p:sp>
        <p:nvSpPr>
          <p:cNvPr id="32" name="TextBox 11"/>
          <p:cNvSpPr txBox="1">
            <a:spLocks noChangeArrowheads="1"/>
          </p:cNvSpPr>
          <p:nvPr/>
        </p:nvSpPr>
        <p:spPr bwMode="auto">
          <a:xfrm>
            <a:off x="6451600" y="4432300"/>
            <a:ext cx="1568450" cy="369888"/>
          </a:xfrm>
          <a:prstGeom prst="rect">
            <a:avLst/>
          </a:prstGeom>
          <a:solidFill>
            <a:srgbClr val="0070C0"/>
          </a:solidFill>
          <a:ln w="9525">
            <a:noFill/>
            <a:miter lim="800000"/>
            <a:headEnd/>
            <a:tailEnd/>
          </a:ln>
        </p:spPr>
        <p:txBody>
          <a:bodyPr>
            <a:spAutoFit/>
          </a:bodyPr>
          <a:lstStyle/>
          <a:p>
            <a:pPr algn="ctr" eaLnBrk="1" fontAlgn="auto" hangingPunct="1">
              <a:spcBef>
                <a:spcPts val="0"/>
              </a:spcBef>
              <a:spcAft>
                <a:spcPts val="0"/>
              </a:spcAft>
              <a:defRPr/>
            </a:pPr>
            <a:r>
              <a:rPr lang="en-US" sz="1800" kern="0" baseline="0" dirty="0">
                <a:solidFill>
                  <a:srgbClr val="FFFFFF"/>
                </a:solidFill>
              </a:rPr>
              <a:t>Send</a:t>
            </a:r>
          </a:p>
        </p:txBody>
      </p:sp>
      <p:pic>
        <p:nvPicPr>
          <p:cNvPr id="49164" name="Picture 17" descr="cursor-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4660900"/>
            <a:ext cx="26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2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500" fill="hold"/>
                                        <p:tgtEl>
                                          <p:spTgt spid="299010"/>
                                        </p:tgtEl>
                                        <p:attrNameLst>
                                          <p:attrName>ppt_x</p:attrName>
                                        </p:attrNameLst>
                                      </p:cBhvr>
                                      <p:tavLst>
                                        <p:tav tm="0">
                                          <p:val>
                                            <p:strVal val="0-#ppt_w/2"/>
                                          </p:val>
                                        </p:tav>
                                        <p:tav tm="100000">
                                          <p:val>
                                            <p:strVal val="#ppt_x"/>
                                          </p:val>
                                        </p:tav>
                                      </p:tavLst>
                                    </p:anim>
                                    <p:anim calcmode="lin" valueType="num">
                                      <p:cBhvr additive="base">
                                        <p:cTn id="8" dur="500" fill="hold"/>
                                        <p:tgtEl>
                                          <p:spTgt spid="299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Righ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1" grpId="0" autoUpdateAnimBg="0"/>
    </p:bldLst>
  </p:timing>
</p:sld>
</file>

<file path=ppt/theme/theme1.xml><?xml version="1.0" encoding="utf-8"?>
<a:theme xmlns:a="http://schemas.openxmlformats.org/drawingml/2006/main" name="Office Theme">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7">
      <a:dk1>
        <a:srgbClr val="26105C"/>
      </a:dk1>
      <a:lt1>
        <a:srgbClr val="FFFFFF"/>
      </a:lt1>
      <a:dk2>
        <a:srgbClr val="26105C"/>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Vision_PPT</Template>
  <TotalTime>531</TotalTime>
  <Words>1173</Words>
  <Application>Microsoft Office PowerPoint</Application>
  <PresentationFormat>On-screen Show (4:3)</PresentationFormat>
  <Paragraphs>231</Paragraphs>
  <Slides>25</Slides>
  <Notes>17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Arial</vt:lpstr>
      <vt:lpstr>Avenir-Light</vt:lpstr>
      <vt:lpstr>Avenir-Roman</vt:lpstr>
      <vt:lpstr>Calibri</vt:lpstr>
      <vt:lpstr>Tahoma</vt:lpstr>
      <vt:lpstr>Times New Roman</vt:lpstr>
      <vt:lpstr>Wingdings</vt:lpstr>
      <vt:lpstr>Office Theme</vt:lpstr>
      <vt:lpstr>1_Office Theme</vt:lpstr>
      <vt:lpstr>2_Office Theme</vt:lpstr>
      <vt:lpstr>3_Office Theme</vt:lpstr>
      <vt:lpstr>Office Theme</vt:lpstr>
      <vt:lpstr>Website Usability</vt:lpstr>
      <vt:lpstr>What is website usability? </vt:lpstr>
      <vt:lpstr>Why is it important?  </vt:lpstr>
      <vt:lpstr>Usability is a combination of factors:</vt:lpstr>
      <vt:lpstr>Hick’s Law </vt:lpstr>
      <vt:lpstr>Hick’s Law </vt:lpstr>
      <vt:lpstr>Hick’s Law </vt:lpstr>
      <vt:lpstr>Fitts’ Law </vt:lpstr>
      <vt:lpstr>Fitts’ Law </vt:lpstr>
      <vt:lpstr>Fitts’ Law</vt:lpstr>
      <vt:lpstr>Hick’s + Fitts’ applied to your Homepage  </vt:lpstr>
      <vt:lpstr>Usability Facts   </vt:lpstr>
      <vt:lpstr>“F” Pattern</vt:lpstr>
      <vt:lpstr>Conclusions</vt:lpstr>
      <vt:lpstr>How is your website being used?</vt:lpstr>
      <vt:lpstr>Stakeholder Survey</vt:lpstr>
      <vt:lpstr>Stakeholder Survey</vt:lpstr>
      <vt:lpstr>Stakeholder Survey</vt:lpstr>
      <vt:lpstr>Stakeholder Survey</vt:lpstr>
      <vt:lpstr>Stakeholder Survey</vt:lpstr>
      <vt:lpstr>Stakeholder Survey</vt:lpstr>
      <vt:lpstr>Most requested pages</vt:lpstr>
      <vt:lpstr>Heat-maps</vt:lpstr>
      <vt:lpstr>What is a wireframe?</vt:lpstr>
      <vt:lpstr>Activity – Create wireframes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PM Meeting Agenda – 1/8/16</dc:title>
  <dc:creator>Nina Vuong</dc:creator>
  <cp:lastModifiedBy>Uriz Goldman</cp:lastModifiedBy>
  <cp:revision>51</cp:revision>
  <dcterms:created xsi:type="dcterms:W3CDTF">2016-03-15T01:26:46Z</dcterms:created>
  <dcterms:modified xsi:type="dcterms:W3CDTF">2016-08-16T01:49:13Z</dcterms:modified>
</cp:coreProperties>
</file>