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theme/theme5.xml" ContentType="application/vnd.openxmlformats-officedocument.them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theme/theme4.xml" ContentType="application/vnd.openxmlformats-officedocument.theme+xml"/>
  <Override PartName="/ppt/slides/slide25.xml" ContentType="application/vnd.openxmlformats-officedocument.presentationml.slide+xml"/>
  <Override PartName="/ppt/slides/slide9.xml" ContentType="application/vnd.openxmlformats-officedocument.presentationml.slide+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s/slide7.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bookmarkIdSeed="2">
  <p:sldMasterIdLst>
    <p:sldMasterId id="2147483660" r:id="rId1"/>
    <p:sldMasterId id="2147483664" r:id="rId2"/>
    <p:sldMasterId id="2147483666" r:id="rId3"/>
    <p:sldMasterId id="2147483668" r:id="rId4"/>
  </p:sldMasterIdLst>
  <p:notesMasterIdLst>
    <p:notesMasterId r:id="rId48"/>
  </p:notesMasterIdLst>
  <p:handoutMasterIdLst>
    <p:handoutMasterId r:id="rId49"/>
  </p:handoutMasterIdLst>
  <p:sldIdLst>
    <p:sldId id="256" r:id="rId5"/>
    <p:sldId id="257" r:id="rId6"/>
    <p:sldId id="258" r:id="rId7"/>
    <p:sldId id="259" r:id="rId8"/>
    <p:sldId id="273" r:id="rId9"/>
    <p:sldId id="261" r:id="rId10"/>
    <p:sldId id="272" r:id="rId11"/>
    <p:sldId id="260" r:id="rId12"/>
    <p:sldId id="311" r:id="rId13"/>
    <p:sldId id="262" r:id="rId14"/>
    <p:sldId id="263" r:id="rId15"/>
    <p:sldId id="264" r:id="rId16"/>
    <p:sldId id="266" r:id="rId17"/>
    <p:sldId id="265" r:id="rId18"/>
    <p:sldId id="298" r:id="rId19"/>
    <p:sldId id="268" r:id="rId20"/>
    <p:sldId id="269" r:id="rId21"/>
    <p:sldId id="270" r:id="rId22"/>
    <p:sldId id="301" r:id="rId23"/>
    <p:sldId id="310" r:id="rId24"/>
    <p:sldId id="295" r:id="rId25"/>
    <p:sldId id="296" r:id="rId26"/>
    <p:sldId id="297" r:id="rId27"/>
    <p:sldId id="302" r:id="rId28"/>
    <p:sldId id="303" r:id="rId29"/>
    <p:sldId id="305" r:id="rId30"/>
    <p:sldId id="306" r:id="rId31"/>
    <p:sldId id="307" r:id="rId32"/>
    <p:sldId id="308" r:id="rId33"/>
    <p:sldId id="309" r:id="rId34"/>
    <p:sldId id="293" r:id="rId35"/>
    <p:sldId id="299" r:id="rId36"/>
    <p:sldId id="279" r:id="rId37"/>
    <p:sldId id="300" r:id="rId38"/>
    <p:sldId id="280" r:id="rId39"/>
    <p:sldId id="281" r:id="rId40"/>
    <p:sldId id="288" r:id="rId41"/>
    <p:sldId id="289" r:id="rId42"/>
    <p:sldId id="290" r:id="rId43"/>
    <p:sldId id="292" r:id="rId44"/>
    <p:sldId id="312" r:id="rId45"/>
    <p:sldId id="313" r:id="rId46"/>
    <p:sldId id="287" r:id="rId47"/>
  </p:sldIdLst>
  <p:sldSz cx="7772400" cy="10058400"/>
  <p:notesSz cx="7016750" cy="9302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3147">
          <p15:clr>
            <a:srgbClr val="A4A3A4"/>
          </p15:clr>
        </p15:guide>
        <p15:guide id="2" pos="14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000000"/>
    <a:srgbClr val="FFFFFF"/>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15519" autoAdjust="0"/>
    <p:restoredTop sz="99860" autoAdjust="0"/>
  </p:normalViewPr>
  <p:slideViewPr>
    <p:cSldViewPr snapToGrid="0" snapToObjects="1">
      <p:cViewPr>
        <p:scale>
          <a:sx n="100" d="100"/>
          <a:sy n="100" d="100"/>
        </p:scale>
        <p:origin x="-1000" y="-88"/>
      </p:cViewPr>
      <p:guideLst>
        <p:guide orient="horz" pos="3147"/>
        <p:guide pos="1449"/>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image" Target="../media/image29.png"/><Relationship Id="rId2"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138"/>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sz="quarter" idx="1"/>
          </p:nvPr>
        </p:nvSpPr>
        <p:spPr>
          <a:xfrm>
            <a:off x="3974534" y="0"/>
            <a:ext cx="3040592" cy="465138"/>
          </a:xfrm>
          <a:prstGeom prst="rect">
            <a:avLst/>
          </a:prstGeom>
        </p:spPr>
        <p:txBody>
          <a:bodyPr vert="horz" lIns="93251" tIns="46625" rIns="93251" bIns="46625" rtlCol="0"/>
          <a:lstStyle>
            <a:lvl1pPr algn="r">
              <a:defRPr sz="1200"/>
            </a:lvl1pPr>
          </a:lstStyle>
          <a:p>
            <a:fld id="{112C5567-9408-5249-96DD-D104ECDA8444}" type="datetime1">
              <a:rPr lang="en-US" smtClean="0"/>
              <a:pPr/>
              <a:t>5/20/16</a:t>
            </a:fld>
            <a:endParaRPr lang="en-US"/>
          </a:p>
        </p:txBody>
      </p:sp>
      <p:sp>
        <p:nvSpPr>
          <p:cNvPr id="4" name="Footer Placeholder 3"/>
          <p:cNvSpPr>
            <a:spLocks noGrp="1"/>
          </p:cNvSpPr>
          <p:nvPr>
            <p:ph type="ftr" sz="quarter" idx="2"/>
          </p:nvPr>
        </p:nvSpPr>
        <p:spPr>
          <a:xfrm>
            <a:off x="0" y="8835998"/>
            <a:ext cx="3040592" cy="465138"/>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p:cNvSpPr>
            <a:spLocks noGrp="1"/>
          </p:cNvSpPr>
          <p:nvPr>
            <p:ph type="sldNum" sz="quarter" idx="3"/>
          </p:nvPr>
        </p:nvSpPr>
        <p:spPr>
          <a:xfrm>
            <a:off x="3974534" y="8835998"/>
            <a:ext cx="3040592" cy="465138"/>
          </a:xfrm>
          <a:prstGeom prst="rect">
            <a:avLst/>
          </a:prstGeom>
        </p:spPr>
        <p:txBody>
          <a:bodyPr vert="horz" lIns="93251" tIns="46625" rIns="93251" bIns="46625" rtlCol="0" anchor="b"/>
          <a:lstStyle>
            <a:lvl1pPr algn="r">
              <a:defRPr sz="1200"/>
            </a:lvl1pPr>
          </a:lstStyle>
          <a:p>
            <a:fld id="{B9FCF9ED-5388-094E-8448-3DA068822931}"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75572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138"/>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idx="1"/>
          </p:nvPr>
        </p:nvSpPr>
        <p:spPr>
          <a:xfrm>
            <a:off x="3974534" y="0"/>
            <a:ext cx="3040592" cy="465138"/>
          </a:xfrm>
          <a:prstGeom prst="rect">
            <a:avLst/>
          </a:prstGeom>
        </p:spPr>
        <p:txBody>
          <a:bodyPr vert="horz" lIns="93251" tIns="46625" rIns="93251" bIns="46625" rtlCol="0"/>
          <a:lstStyle>
            <a:lvl1pPr algn="r">
              <a:defRPr sz="1200"/>
            </a:lvl1pPr>
          </a:lstStyle>
          <a:p>
            <a:fld id="{FCB457B2-8B38-7748-870C-071E48B983B4}" type="datetime1">
              <a:rPr lang="en-US" smtClean="0"/>
              <a:pPr/>
              <a:t>5/20/16</a:t>
            </a:fld>
            <a:endParaRPr lang="en-US"/>
          </a:p>
        </p:txBody>
      </p:sp>
      <p:sp>
        <p:nvSpPr>
          <p:cNvPr id="4" name="Slide Image Placeholder 3"/>
          <p:cNvSpPr>
            <a:spLocks noGrp="1" noRot="1" noChangeAspect="1"/>
          </p:cNvSpPr>
          <p:nvPr>
            <p:ph type="sldImg" idx="2"/>
          </p:nvPr>
        </p:nvSpPr>
        <p:spPr>
          <a:xfrm>
            <a:off x="2160588" y="696913"/>
            <a:ext cx="2695575" cy="3489325"/>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701675" y="4418806"/>
            <a:ext cx="5613400" cy="4186238"/>
          </a:xfrm>
          <a:prstGeom prst="rect">
            <a:avLst/>
          </a:prstGeom>
        </p:spPr>
        <p:txBody>
          <a:bodyPr vert="horz" lIns="93251" tIns="46625" rIns="93251" bIns="466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5998"/>
            <a:ext cx="3040592" cy="465138"/>
          </a:xfrm>
          <a:prstGeom prst="rect">
            <a:avLst/>
          </a:prstGeom>
        </p:spPr>
        <p:txBody>
          <a:bodyPr vert="horz" lIns="93251" tIns="46625" rIns="93251" bIns="46625" rtlCol="0" anchor="b"/>
          <a:lstStyle>
            <a:lvl1pPr algn="l">
              <a:defRPr sz="1200"/>
            </a:lvl1pPr>
          </a:lstStyle>
          <a:p>
            <a:endParaRPr lang="en-US"/>
          </a:p>
        </p:txBody>
      </p:sp>
      <p:sp>
        <p:nvSpPr>
          <p:cNvPr id="7" name="Slide Number Placeholder 6"/>
          <p:cNvSpPr>
            <a:spLocks noGrp="1"/>
          </p:cNvSpPr>
          <p:nvPr>
            <p:ph type="sldNum" sz="quarter" idx="5"/>
          </p:nvPr>
        </p:nvSpPr>
        <p:spPr>
          <a:xfrm>
            <a:off x="3974534" y="8835998"/>
            <a:ext cx="3040592" cy="465138"/>
          </a:xfrm>
          <a:prstGeom prst="rect">
            <a:avLst/>
          </a:prstGeom>
        </p:spPr>
        <p:txBody>
          <a:bodyPr vert="horz" lIns="93251" tIns="46625" rIns="93251" bIns="46625" rtlCol="0" anchor="b"/>
          <a:lstStyle>
            <a:lvl1pPr algn="r">
              <a:defRPr sz="1200"/>
            </a:lvl1pPr>
          </a:lstStyle>
          <a:p>
            <a:fld id="{244EEFE2-EF1D-E846-8B93-6F1FB3CDEDD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930601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6077126"/>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0556815"/>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40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824236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41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824236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42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824236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solidFill>
                  <a:prstClr val="black"/>
                </a:solidFill>
              </a:rPr>
              <a:pPr/>
              <a:t>19</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015176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966752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97258484"/>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0790261"/>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18284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7722204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3110958"/>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4EEFE2-EF1D-E846-8B93-6F1FB3CDEDD4}" type="slidenum">
              <a:rPr lang="en-US" smtClean="0"/>
              <a:pPr/>
              <a:t>38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9735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80267" y="5638801"/>
            <a:ext cx="4209203" cy="1270000"/>
          </a:xfrm>
        </p:spPr>
        <p:txBody>
          <a:bodyPr>
            <a:normAutofit/>
          </a:bodyPr>
          <a:lstStyle>
            <a:lvl1pPr>
              <a:defRPr sz="2400" b="0"/>
            </a:lvl1pPr>
          </a:lstStyle>
          <a:p>
            <a:r>
              <a:rPr lang="en-US" dirty="0" smtClean="0"/>
              <a:t>Click to edit Master title style</a:t>
            </a:r>
            <a:endParaRPr lang="en-US" dirty="0"/>
          </a:p>
        </p:txBody>
      </p:sp>
      <p:sp>
        <p:nvSpPr>
          <p:cNvPr id="3" name="Subtitle 2"/>
          <p:cNvSpPr>
            <a:spLocks noGrp="1"/>
          </p:cNvSpPr>
          <p:nvPr>
            <p:ph type="subTitle" idx="1"/>
          </p:nvPr>
        </p:nvSpPr>
        <p:spPr>
          <a:xfrm>
            <a:off x="2980266" y="7044265"/>
            <a:ext cx="4209203" cy="1224389"/>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980267" y="8449733"/>
            <a:ext cx="1813560" cy="535517"/>
          </a:xfrm>
        </p:spPr>
        <p:txBody>
          <a:bodyPr/>
          <a:lstStyle>
            <a:lvl1pPr>
              <a:defRPr>
                <a:latin typeface="Tahoma"/>
                <a:cs typeface="Tahoma"/>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94512" y="5723467"/>
            <a:ext cx="4100556" cy="1100929"/>
          </a:xfrm>
        </p:spPr>
        <p:txBody>
          <a:bodyPr>
            <a:normAutofit/>
          </a:bodyPr>
          <a:lstStyle>
            <a:lvl1pPr>
              <a:defRPr sz="2400" b="0"/>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2994511" y="6925994"/>
            <a:ext cx="1813560" cy="535517"/>
          </a:xfrm>
        </p:spPr>
        <p:txBody>
          <a:bodyPr/>
          <a:lstStyle/>
          <a:p>
            <a:endParaRPr lang="en-US" dirty="0"/>
          </a:p>
        </p:txBody>
      </p:sp>
      <p:sp>
        <p:nvSpPr>
          <p:cNvPr id="6" name="Text Placeholder 4"/>
          <p:cNvSpPr txBox="1">
            <a:spLocks/>
          </p:cNvSpPr>
          <p:nvPr userDrawn="1"/>
        </p:nvSpPr>
        <p:spPr>
          <a:xfrm>
            <a:off x="4309535" y="9423400"/>
            <a:ext cx="2501900" cy="348989"/>
          </a:xfrm>
          <a:prstGeom prst="rect">
            <a:avLst/>
          </a:prstGeom>
        </p:spPr>
        <p:txBody>
          <a:bodyPr vert="horz" lIns="91440" tIns="45720" rIns="91440" bIns="45720" rtlCol="0">
            <a:normAutofit/>
          </a:bodyPr>
          <a:lstStyle>
            <a:lvl1pPr algn="r">
              <a:defRPr/>
            </a:lvl1p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fld id="{E0EFAA7C-DA08-FB4B-B726-2D33357680DB}" type="slidenum">
              <a:rPr kumimoji="0" lang="en-US" sz="1050" b="0" i="0" u="none" strike="noStrike" kern="1200" cap="none" spc="0" normalizeH="0" baseline="0" noProof="0" smtClean="0">
                <a:ln>
                  <a:noFill/>
                </a:ln>
                <a:solidFill>
                  <a:srgbClr val="000000"/>
                </a:solidFill>
                <a:effectLst/>
                <a:uLnTx/>
                <a:uFillTx/>
                <a:latin typeface="Tahoma"/>
                <a:ea typeface="+mn-ea"/>
                <a:cs typeface="Tahoma"/>
              </a:rPr>
              <a:pPr marL="342900" marR="0" lvl="0" indent="-342900" algn="r" defTabSz="457200" rtl="0" eaLnBrk="1" fontAlgn="auto" latinLnBrk="0" hangingPunct="1">
                <a:lnSpc>
                  <a:spcPct val="100000"/>
                </a:lnSpc>
                <a:spcBef>
                  <a:spcPct val="20000"/>
                </a:spcBef>
                <a:spcAft>
                  <a:spcPts val="0"/>
                </a:spcAft>
                <a:buClrTx/>
                <a:buSzTx/>
                <a:buFont typeface="Arial"/>
                <a:buNone/>
                <a:tabLst/>
                <a:defRPr/>
              </a:pPr>
              <a:t>‹#›</a:t>
            </a:fld>
            <a:endParaRPr kumimoji="0" lang="en-US" sz="1050" b="0" i="0" u="none" strike="noStrike" kern="1200" cap="none" spc="0" normalizeH="0" baseline="0" noProof="0" dirty="0">
              <a:ln>
                <a:noFill/>
              </a:ln>
              <a:solidFill>
                <a:srgbClr val="000000"/>
              </a:solidFill>
              <a:effectLst/>
              <a:uLnTx/>
              <a:uFillTx/>
              <a:latin typeface="Tahoma"/>
              <a:ea typeface="+mn-ea"/>
              <a:cs typeface="Tahom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79501" y="1371598"/>
            <a:ext cx="5805170" cy="7772401"/>
          </a:xfrm>
        </p:spPr>
        <p:txBody>
          <a:bodyPr>
            <a:normAutofit/>
          </a:bodyPr>
          <a:lstStyle>
            <a:lvl1pPr marL="0">
              <a:buFont typeface="Arial"/>
              <a:buNone/>
              <a:defRPr sz="950"/>
            </a:lvl1pPr>
            <a:lvl2pPr marL="0">
              <a:buFont typeface="Arial"/>
              <a:buNone/>
              <a:defRPr sz="950"/>
            </a:lvl2pPr>
            <a:lvl3pPr marL="0">
              <a:buFont typeface="Arial"/>
              <a:buNone/>
              <a:defRPr sz="950"/>
            </a:lvl3pPr>
            <a:lvl4pPr marL="0">
              <a:buFont typeface="Arial"/>
              <a:buNone/>
              <a:defRPr sz="950"/>
            </a:lvl4pPr>
            <a:lvl5pPr marL="0">
              <a:buFont typeface="Arial"/>
              <a:buNone/>
              <a:defRPr sz="9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4" name="TextBox 3"/>
          <p:cNvSpPr txBox="1"/>
          <p:nvPr userDrawn="1"/>
        </p:nvSpPr>
        <p:spPr>
          <a:xfrm>
            <a:off x="1608667" y="1371598"/>
            <a:ext cx="5486401" cy="7755469"/>
          </a:xfrm>
          <a:prstGeom prst="rect">
            <a:avLst/>
          </a:prstGeom>
          <a:noFill/>
        </p:spPr>
        <p:txBody>
          <a:bodyPr wrap="square" rtlCol="0">
            <a:spAutoFit/>
          </a:bodyPr>
          <a:lstStyle/>
          <a:p>
            <a:endParaRPr lang="en-US" dirty="0"/>
          </a:p>
        </p:txBody>
      </p:sp>
      <p:sp>
        <p:nvSpPr>
          <p:cNvPr id="6" name="Text Placeholder 5"/>
          <p:cNvSpPr>
            <a:spLocks noGrp="1"/>
          </p:cNvSpPr>
          <p:nvPr>
            <p:ph type="body" sz="quarter" idx="10"/>
          </p:nvPr>
        </p:nvSpPr>
        <p:spPr>
          <a:xfrm>
            <a:off x="1130301" y="1371597"/>
            <a:ext cx="5710767" cy="7755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4" name="TextBox 3"/>
          <p:cNvSpPr txBox="1"/>
          <p:nvPr userDrawn="1"/>
        </p:nvSpPr>
        <p:spPr>
          <a:xfrm>
            <a:off x="1608667" y="1371598"/>
            <a:ext cx="5486401" cy="7755469"/>
          </a:xfrm>
          <a:prstGeom prst="rect">
            <a:avLst/>
          </a:prstGeom>
          <a:noFill/>
        </p:spPr>
        <p:txBody>
          <a:bodyPr wrap="square" rtlCol="0">
            <a:spAutoFit/>
          </a:bodyPr>
          <a:lstStyle/>
          <a:p>
            <a:endParaRPr lang="en-US" dirty="0"/>
          </a:p>
        </p:txBody>
      </p:sp>
      <p:sp>
        <p:nvSpPr>
          <p:cNvPr id="6" name="Text Placeholder 5"/>
          <p:cNvSpPr>
            <a:spLocks noGrp="1"/>
          </p:cNvSpPr>
          <p:nvPr>
            <p:ph type="body" sz="quarter" idx="10"/>
          </p:nvPr>
        </p:nvSpPr>
        <p:spPr>
          <a:xfrm>
            <a:off x="1130301" y="1371597"/>
            <a:ext cx="5710767" cy="7755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 Id="rId3"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4512" y="5702564"/>
            <a:ext cx="4168818" cy="846667"/>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994511" y="6663795"/>
            <a:ext cx="4168818" cy="107077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994511" y="7837615"/>
            <a:ext cx="1813560" cy="535517"/>
          </a:xfrm>
          <a:prstGeom prst="rect">
            <a:avLst/>
          </a:prstGeom>
        </p:spPr>
        <p:txBody>
          <a:bodyPr vert="horz" lIns="91440" tIns="45720" rIns="91440" bIns="45720" rtlCol="0" anchor="t"/>
          <a:lstStyle>
            <a:lvl1pPr algn="l">
              <a:defRPr sz="1050" b="1">
                <a:solidFill>
                  <a:srgbClr val="000000"/>
                </a:solidFill>
                <a:latin typeface="Tahoma"/>
              </a:defRPr>
            </a:lvl1pPr>
          </a:lstStyle>
          <a:p>
            <a:endParaRPr lang="en-US" dirty="0"/>
          </a:p>
        </p:txBody>
      </p:sp>
      <p:pic>
        <p:nvPicPr>
          <p:cNvPr id="20" name="Picture 19" descr="Vision_Logo_RGB.png"/>
          <p:cNvPicPr>
            <a:picLocks noChangeAspect="1"/>
          </p:cNvPicPr>
          <p:nvPr userDrawn="1"/>
        </p:nvPicPr>
        <p:blipFill>
          <a:blip r:embed="rId4"/>
          <a:stretch>
            <a:fillRect/>
          </a:stretch>
        </p:blipFill>
        <p:spPr>
          <a:xfrm>
            <a:off x="3010189" y="4245356"/>
            <a:ext cx="3032760" cy="551688"/>
          </a:xfrm>
          <a:prstGeom prst="rect">
            <a:avLst/>
          </a:prstGeom>
        </p:spPr>
      </p:pic>
      <p:pic>
        <p:nvPicPr>
          <p:cNvPr id="24" name="Picture 23" descr="CoverImage.png"/>
          <p:cNvPicPr>
            <a:picLocks noChangeAspect="1"/>
          </p:cNvPicPr>
          <p:nvPr userDrawn="1"/>
        </p:nvPicPr>
        <p:blipFill>
          <a:blip r:embed="rId5"/>
          <a:stretch>
            <a:fillRect/>
          </a:stretch>
        </p:blipFill>
        <p:spPr>
          <a:xfrm>
            <a:off x="0" y="0"/>
            <a:ext cx="2743200" cy="10058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3" r:id="rId2"/>
  </p:sldLayoutIdLst>
  <p:hf hdr="0" ftr="0" dt="0"/>
  <p:txStyles>
    <p:titleStyle>
      <a:lvl1pPr algn="l" defTabSz="457200" rtl="0" eaLnBrk="1" latinLnBrk="0" hangingPunct="1">
        <a:spcBef>
          <a:spcPct val="0"/>
        </a:spcBef>
        <a:buNone/>
        <a:defRPr sz="2400" b="0" kern="1200">
          <a:solidFill>
            <a:schemeClr val="tx1"/>
          </a:solidFill>
          <a:latin typeface="Tahoma"/>
          <a:ea typeface="+mj-ea"/>
          <a:cs typeface="Tahoma"/>
        </a:defRPr>
      </a:lvl1pPr>
    </p:titleStyle>
    <p:bodyStyle>
      <a:lvl1pPr marL="342900" indent="-342900" algn="l" defTabSz="457200" rtl="0" eaLnBrk="1" latinLnBrk="0" hangingPunct="1">
        <a:spcBef>
          <a:spcPct val="20000"/>
        </a:spcBef>
        <a:buFont typeface="Arial"/>
        <a:buNone/>
        <a:defRPr sz="1050" kern="1200">
          <a:solidFill>
            <a:srgbClr val="000000"/>
          </a:solidFill>
          <a:latin typeface="Tahoma"/>
          <a:ea typeface="+mn-ea"/>
          <a:cs typeface="Tahoma"/>
        </a:defRPr>
      </a:lvl1pPr>
      <a:lvl2pPr marL="742950" indent="-285750" algn="l" defTabSz="457200" rtl="0" eaLnBrk="1" latinLnBrk="0" hangingPunct="1">
        <a:spcBef>
          <a:spcPct val="20000"/>
        </a:spcBef>
        <a:buFont typeface="Arial"/>
        <a:buChar char="–"/>
        <a:defRPr sz="1050" kern="1200">
          <a:solidFill>
            <a:srgbClr val="000000"/>
          </a:solidFill>
          <a:latin typeface="Tahoma"/>
          <a:ea typeface="+mn-ea"/>
          <a:cs typeface="Tahoma"/>
        </a:defRPr>
      </a:lvl2pPr>
      <a:lvl3pPr marL="1143000" indent="-228600" algn="l" defTabSz="457200" rtl="0" eaLnBrk="1" latinLnBrk="0" hangingPunct="1">
        <a:spcBef>
          <a:spcPct val="20000"/>
        </a:spcBef>
        <a:buFont typeface="Arial"/>
        <a:buChar char="•"/>
        <a:defRPr sz="1050" kern="1200">
          <a:solidFill>
            <a:srgbClr val="000000"/>
          </a:solidFill>
          <a:latin typeface="Tahoma"/>
          <a:ea typeface="+mn-ea"/>
          <a:cs typeface="Tahoma"/>
        </a:defRPr>
      </a:lvl3pPr>
      <a:lvl4pPr marL="1600200" indent="-228600" algn="l" defTabSz="457200" rtl="0" eaLnBrk="1" latinLnBrk="0" hangingPunct="1">
        <a:spcBef>
          <a:spcPct val="20000"/>
        </a:spcBef>
        <a:buFont typeface="Arial"/>
        <a:buChar char="–"/>
        <a:defRPr sz="1050" kern="1200">
          <a:solidFill>
            <a:srgbClr val="000000"/>
          </a:solidFill>
          <a:latin typeface="Tahoma"/>
          <a:ea typeface="+mn-ea"/>
          <a:cs typeface="Tahoma"/>
        </a:defRPr>
      </a:lvl4pPr>
      <a:lvl5pPr marL="2057400" indent="-228600" algn="l" defTabSz="457200" rtl="0" eaLnBrk="1" latinLnBrk="0" hangingPunct="1">
        <a:spcBef>
          <a:spcPct val="20000"/>
        </a:spcBef>
        <a:buFont typeface="Arial"/>
        <a:buChar char="»"/>
        <a:defRPr sz="1050" kern="1200">
          <a:solidFill>
            <a:srgbClr val="000000"/>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0668" y="3877471"/>
            <a:ext cx="5710768" cy="1100929"/>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00668" y="5143500"/>
            <a:ext cx="5710767" cy="4102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Vision_Logo_RGB.png"/>
          <p:cNvPicPr>
            <a:picLocks noChangeAspect="1"/>
          </p:cNvPicPr>
          <p:nvPr userDrawn="1"/>
        </p:nvPicPr>
        <p:blipFill>
          <a:blip r:embed="rId3"/>
          <a:stretch>
            <a:fillRect/>
          </a:stretch>
        </p:blipFill>
        <p:spPr>
          <a:xfrm>
            <a:off x="5168714" y="430445"/>
            <a:ext cx="1977153" cy="359664"/>
          </a:xfrm>
          <a:prstGeom prst="rect">
            <a:avLst/>
          </a:prstGeom>
        </p:spPr>
      </p:pic>
      <p:sp>
        <p:nvSpPr>
          <p:cNvPr id="6" name="Text Placeholder 4"/>
          <p:cNvSpPr txBox="1">
            <a:spLocks/>
          </p:cNvSpPr>
          <p:nvPr userDrawn="1"/>
        </p:nvSpPr>
        <p:spPr>
          <a:xfrm>
            <a:off x="4309535" y="9423400"/>
            <a:ext cx="2501900" cy="348989"/>
          </a:xfrm>
          <a:prstGeom prst="rect">
            <a:avLst/>
          </a:prstGeom>
        </p:spPr>
        <p:txBody>
          <a:bodyPr vert="horz" lIns="91440" tIns="45720" rIns="91440" bIns="45720" rtlCol="0">
            <a:normAutofit/>
          </a:bodyPr>
          <a:lstStyle>
            <a:lvl1pPr algn="r">
              <a:defRPr/>
            </a:lvl1p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fld id="{E0EFAA7C-DA08-FB4B-B726-2D33357680DB}" type="slidenum">
              <a:rPr kumimoji="0" lang="en-US" sz="1050" b="0" i="0" u="none" strike="noStrike" kern="1200" cap="none" spc="0" normalizeH="0" baseline="0" noProof="0" smtClean="0">
                <a:ln>
                  <a:noFill/>
                </a:ln>
                <a:solidFill>
                  <a:srgbClr val="000000"/>
                </a:solidFill>
                <a:effectLst/>
                <a:uLnTx/>
                <a:uFillTx/>
                <a:latin typeface="Tahoma"/>
                <a:ea typeface="+mn-ea"/>
                <a:cs typeface="Tahoma"/>
              </a:rPr>
              <a:pPr marL="342900" marR="0" lvl="0" indent="-342900" algn="r" defTabSz="457200" rtl="0" eaLnBrk="1" fontAlgn="auto" latinLnBrk="0" hangingPunct="1">
                <a:lnSpc>
                  <a:spcPct val="100000"/>
                </a:lnSpc>
                <a:spcBef>
                  <a:spcPct val="20000"/>
                </a:spcBef>
                <a:spcAft>
                  <a:spcPts val="0"/>
                </a:spcAft>
                <a:buClrTx/>
                <a:buSzTx/>
                <a:buFont typeface="Arial"/>
                <a:buNone/>
                <a:tabLst/>
                <a:defRPr/>
              </a:pPr>
              <a:t>‹#›</a:t>
            </a:fld>
            <a:endParaRPr kumimoji="0" lang="en-US" sz="1050" b="0" i="0" u="none" strike="noStrike" kern="1200" cap="none" spc="0" normalizeH="0" baseline="0" noProof="0" dirty="0">
              <a:ln>
                <a:noFill/>
              </a:ln>
              <a:solidFill>
                <a:srgbClr val="000000"/>
              </a:solidFill>
              <a:effectLst/>
              <a:uLnTx/>
              <a:uFillTx/>
              <a:latin typeface="Tahoma"/>
              <a:ea typeface="+mn-ea"/>
              <a:cs typeface="Tahoma"/>
            </a:endParaRPr>
          </a:p>
        </p:txBody>
      </p:sp>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defTabSz="457200" rtl="0" eaLnBrk="1" latinLnBrk="0" hangingPunct="1">
        <a:spcBef>
          <a:spcPct val="0"/>
        </a:spcBef>
        <a:buNone/>
        <a:defRPr sz="2400" b="0" kern="1200">
          <a:solidFill>
            <a:schemeClr val="tx1"/>
          </a:solidFill>
          <a:latin typeface="Tahoma"/>
          <a:ea typeface="+mj-ea"/>
          <a:cs typeface="Tahoma"/>
        </a:defRPr>
      </a:lvl1pPr>
    </p:titleStyle>
    <p:bodyStyle>
      <a:lvl1pPr marL="0" indent="-342900" algn="l" defTabSz="457200" rtl="0" eaLnBrk="1" latinLnBrk="0" hangingPunct="1">
        <a:spcBef>
          <a:spcPct val="20000"/>
        </a:spcBef>
        <a:buFontTx/>
        <a:buNone/>
        <a:defRPr sz="950" kern="1200">
          <a:solidFill>
            <a:srgbClr val="000000"/>
          </a:solidFill>
          <a:latin typeface="Tahoma"/>
          <a:ea typeface="+mn-ea"/>
          <a:cs typeface="Tahoma"/>
        </a:defRPr>
      </a:lvl1pPr>
      <a:lvl2pPr marL="0" indent="-285750" algn="l" defTabSz="457200" rtl="0" eaLnBrk="1" latinLnBrk="0" hangingPunct="1">
        <a:spcBef>
          <a:spcPct val="20000"/>
        </a:spcBef>
        <a:buFontTx/>
        <a:buNone/>
        <a:defRPr sz="950" kern="1200">
          <a:solidFill>
            <a:srgbClr val="000000"/>
          </a:solidFill>
          <a:latin typeface="Tahoma"/>
          <a:ea typeface="+mn-ea"/>
          <a:cs typeface="Tahoma"/>
        </a:defRPr>
      </a:lvl2pPr>
      <a:lvl3pPr marL="0" indent="-228600" algn="l" defTabSz="457200" rtl="0" eaLnBrk="1" latinLnBrk="0" hangingPunct="1">
        <a:spcBef>
          <a:spcPct val="20000"/>
        </a:spcBef>
        <a:buFontTx/>
        <a:buNone/>
        <a:defRPr sz="950" kern="1200">
          <a:solidFill>
            <a:srgbClr val="000000"/>
          </a:solidFill>
          <a:latin typeface="Tahoma"/>
          <a:ea typeface="+mn-ea"/>
          <a:cs typeface="Tahoma"/>
        </a:defRPr>
      </a:lvl3pPr>
      <a:lvl4pPr marL="0" indent="-228600" algn="l" defTabSz="457200" rtl="0" eaLnBrk="1" latinLnBrk="0" hangingPunct="1">
        <a:spcBef>
          <a:spcPct val="20000"/>
        </a:spcBef>
        <a:buFontTx/>
        <a:buNone/>
        <a:defRPr sz="950" kern="1200">
          <a:solidFill>
            <a:srgbClr val="000000"/>
          </a:solidFill>
          <a:latin typeface="Tahoma"/>
          <a:ea typeface="+mn-ea"/>
          <a:cs typeface="Tahoma"/>
        </a:defRPr>
      </a:lvl4pPr>
      <a:lvl5pPr marL="0" indent="-228600" algn="l" defTabSz="457200" rtl="0" eaLnBrk="1" latinLnBrk="0" hangingPunct="1">
        <a:spcBef>
          <a:spcPct val="20000"/>
        </a:spcBef>
        <a:buFontTx/>
        <a:buNone/>
        <a:defRPr sz="950" kern="1200">
          <a:solidFill>
            <a:srgbClr val="000000"/>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3368" y="3877471"/>
            <a:ext cx="5710768" cy="1100929"/>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13368" y="5143500"/>
            <a:ext cx="5710767" cy="4102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Vision_Logo_RGB.png"/>
          <p:cNvPicPr>
            <a:picLocks noChangeAspect="1"/>
          </p:cNvPicPr>
          <p:nvPr userDrawn="1"/>
        </p:nvPicPr>
        <p:blipFill>
          <a:blip r:embed="rId3"/>
          <a:stretch>
            <a:fillRect/>
          </a:stretch>
        </p:blipFill>
        <p:spPr>
          <a:xfrm>
            <a:off x="5168714" y="430445"/>
            <a:ext cx="1977153" cy="359664"/>
          </a:xfrm>
          <a:prstGeom prst="rect">
            <a:avLst/>
          </a:prstGeom>
        </p:spPr>
      </p:pic>
      <p:sp>
        <p:nvSpPr>
          <p:cNvPr id="7" name="Text Placeholder 4"/>
          <p:cNvSpPr txBox="1">
            <a:spLocks/>
          </p:cNvSpPr>
          <p:nvPr userDrawn="1"/>
        </p:nvSpPr>
        <p:spPr>
          <a:xfrm>
            <a:off x="4309535" y="9423400"/>
            <a:ext cx="2501900" cy="348989"/>
          </a:xfrm>
          <a:prstGeom prst="rect">
            <a:avLst/>
          </a:prstGeom>
        </p:spPr>
        <p:txBody>
          <a:bodyPr vert="horz" lIns="91440" tIns="45720" rIns="91440" bIns="45720" rtlCol="0">
            <a:normAutofit/>
          </a:bodyPr>
          <a:lstStyle>
            <a:lvl1pPr algn="r">
              <a:defRPr/>
            </a:lvl1p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fld id="{E0EFAA7C-DA08-FB4B-B726-2D33357680DB}" type="slidenum">
              <a:rPr kumimoji="0" lang="en-US" sz="1050" b="0" i="0" u="none" strike="noStrike" kern="1200" cap="none" spc="0" normalizeH="0" baseline="0" noProof="0" smtClean="0">
                <a:ln>
                  <a:noFill/>
                </a:ln>
                <a:solidFill>
                  <a:srgbClr val="000000"/>
                </a:solidFill>
                <a:effectLst/>
                <a:uLnTx/>
                <a:uFillTx/>
                <a:latin typeface="Tahoma"/>
                <a:ea typeface="+mn-ea"/>
                <a:cs typeface="Tahoma"/>
              </a:rPr>
              <a:pPr marL="342900" marR="0" lvl="0" indent="-342900" algn="r" defTabSz="457200" rtl="0" eaLnBrk="1" fontAlgn="auto" latinLnBrk="0" hangingPunct="1">
                <a:lnSpc>
                  <a:spcPct val="100000"/>
                </a:lnSpc>
                <a:spcBef>
                  <a:spcPct val="20000"/>
                </a:spcBef>
                <a:spcAft>
                  <a:spcPts val="0"/>
                </a:spcAft>
                <a:buClrTx/>
                <a:buSzTx/>
                <a:buFont typeface="Arial"/>
                <a:buNone/>
                <a:tabLst/>
                <a:defRPr/>
              </a:pPr>
              <a:t>‹#›</a:t>
            </a:fld>
            <a:endParaRPr kumimoji="0" lang="en-US" sz="1050" b="0" i="0" u="none" strike="noStrike" kern="1200" cap="none" spc="0" normalizeH="0" baseline="0" noProof="0" dirty="0">
              <a:ln>
                <a:noFill/>
              </a:ln>
              <a:solidFill>
                <a:srgbClr val="000000"/>
              </a:solidFill>
              <a:effectLst/>
              <a:uLnTx/>
              <a:uFillTx/>
              <a:latin typeface="Tahoma"/>
              <a:ea typeface="+mn-ea"/>
              <a:cs typeface="Tahoma"/>
            </a:endParaRPr>
          </a:p>
        </p:txBody>
      </p:sp>
    </p:spTree>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defTabSz="457200" rtl="0" eaLnBrk="1" latinLnBrk="0" hangingPunct="1">
        <a:spcBef>
          <a:spcPct val="0"/>
        </a:spcBef>
        <a:buNone/>
        <a:defRPr sz="2400" b="0" kern="1200">
          <a:solidFill>
            <a:schemeClr val="tx1"/>
          </a:solidFill>
          <a:latin typeface="Tahoma"/>
          <a:ea typeface="+mj-ea"/>
          <a:cs typeface="Tahoma"/>
        </a:defRPr>
      </a:lvl1pPr>
    </p:titleStyle>
    <p:bodyStyle>
      <a:lvl1pPr marL="0" indent="-342900" algn="l" defTabSz="457200" rtl="0" eaLnBrk="1" latinLnBrk="0" hangingPunct="1">
        <a:spcBef>
          <a:spcPct val="20000"/>
        </a:spcBef>
        <a:buFontTx/>
        <a:buNone/>
        <a:defRPr sz="950" kern="1200">
          <a:solidFill>
            <a:srgbClr val="000000"/>
          </a:solidFill>
          <a:latin typeface="Tahoma"/>
          <a:ea typeface="+mn-ea"/>
          <a:cs typeface="Tahoma"/>
        </a:defRPr>
      </a:lvl1pPr>
      <a:lvl2pPr marL="0" indent="-285750" algn="l" defTabSz="457200" rtl="0" eaLnBrk="1" latinLnBrk="0" hangingPunct="1">
        <a:spcBef>
          <a:spcPct val="20000"/>
        </a:spcBef>
        <a:buFontTx/>
        <a:buNone/>
        <a:defRPr sz="950" kern="1200">
          <a:solidFill>
            <a:srgbClr val="000000"/>
          </a:solidFill>
          <a:latin typeface="Tahoma"/>
          <a:ea typeface="+mn-ea"/>
          <a:cs typeface="Tahoma"/>
        </a:defRPr>
      </a:lvl2pPr>
      <a:lvl3pPr marL="0" indent="-228600" algn="l" defTabSz="457200" rtl="0" eaLnBrk="1" latinLnBrk="0" hangingPunct="1">
        <a:spcBef>
          <a:spcPct val="20000"/>
        </a:spcBef>
        <a:buFontTx/>
        <a:buNone/>
        <a:defRPr sz="950" kern="1200">
          <a:solidFill>
            <a:srgbClr val="000000"/>
          </a:solidFill>
          <a:latin typeface="Tahoma"/>
          <a:ea typeface="+mn-ea"/>
          <a:cs typeface="Tahoma"/>
        </a:defRPr>
      </a:lvl3pPr>
      <a:lvl4pPr marL="0" indent="-228600" algn="l" defTabSz="457200" rtl="0" eaLnBrk="1" latinLnBrk="0" hangingPunct="1">
        <a:spcBef>
          <a:spcPct val="20000"/>
        </a:spcBef>
        <a:buFontTx/>
        <a:buNone/>
        <a:defRPr sz="950" kern="1200">
          <a:solidFill>
            <a:srgbClr val="000000"/>
          </a:solidFill>
          <a:latin typeface="Tahoma"/>
          <a:ea typeface="+mn-ea"/>
          <a:cs typeface="Tahoma"/>
        </a:defRPr>
      </a:lvl4pPr>
      <a:lvl5pPr marL="0" indent="-228600" algn="l" defTabSz="457200" rtl="0" eaLnBrk="1" latinLnBrk="0" hangingPunct="1">
        <a:spcBef>
          <a:spcPct val="20000"/>
        </a:spcBef>
        <a:buFontTx/>
        <a:buNone/>
        <a:defRPr sz="950" kern="1200">
          <a:solidFill>
            <a:srgbClr val="000000"/>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3368" y="3877471"/>
            <a:ext cx="5710768" cy="1100929"/>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13368" y="5143500"/>
            <a:ext cx="5710767" cy="4102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txBox="1">
            <a:spLocks/>
          </p:cNvSpPr>
          <p:nvPr userDrawn="1"/>
        </p:nvSpPr>
        <p:spPr>
          <a:xfrm>
            <a:off x="4309535" y="9423400"/>
            <a:ext cx="2501900" cy="348989"/>
          </a:xfrm>
          <a:prstGeom prst="rect">
            <a:avLst/>
          </a:prstGeom>
        </p:spPr>
        <p:txBody>
          <a:bodyPr vert="horz" lIns="91440" tIns="45720" rIns="91440" bIns="45720" rtlCol="0">
            <a:normAutofit/>
          </a:bodyPr>
          <a:lstStyle>
            <a:lvl1pPr algn="r">
              <a:defRPr/>
            </a:lvl1p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fld id="{E0EFAA7C-DA08-FB4B-B726-2D33357680DB}" type="slidenum">
              <a:rPr kumimoji="0" lang="en-US" sz="1050" b="0" i="0" u="none" strike="noStrike" kern="1200" cap="none" spc="0" normalizeH="0" baseline="0" noProof="0" smtClean="0">
                <a:ln>
                  <a:noFill/>
                </a:ln>
                <a:solidFill>
                  <a:srgbClr val="000000"/>
                </a:solidFill>
                <a:effectLst/>
                <a:uLnTx/>
                <a:uFillTx/>
                <a:latin typeface="Tahoma"/>
                <a:ea typeface="+mn-ea"/>
                <a:cs typeface="Tahoma"/>
              </a:rPr>
              <a:pPr marL="342900" marR="0" lvl="0" indent="-342900" algn="r" defTabSz="457200" rtl="0" eaLnBrk="1" fontAlgn="auto" latinLnBrk="0" hangingPunct="1">
                <a:lnSpc>
                  <a:spcPct val="100000"/>
                </a:lnSpc>
                <a:spcBef>
                  <a:spcPct val="20000"/>
                </a:spcBef>
                <a:spcAft>
                  <a:spcPts val="0"/>
                </a:spcAft>
                <a:buClrTx/>
                <a:buSzTx/>
                <a:buFont typeface="Arial"/>
                <a:buNone/>
                <a:tabLst/>
                <a:defRPr/>
              </a:pPr>
              <a:t>‹#›</a:t>
            </a:fld>
            <a:endParaRPr kumimoji="0" lang="en-US" sz="1050" b="0" i="0" u="none" strike="noStrike" kern="1200" cap="none" spc="0" normalizeH="0" baseline="0" noProof="0" dirty="0">
              <a:ln>
                <a:noFill/>
              </a:ln>
              <a:solidFill>
                <a:srgbClr val="000000"/>
              </a:solidFill>
              <a:effectLst/>
              <a:uLnTx/>
              <a:uFillTx/>
              <a:latin typeface="Tahoma"/>
              <a:ea typeface="+mn-ea"/>
              <a:cs typeface="Tahoma"/>
            </a:endParaRPr>
          </a:p>
        </p:txBody>
      </p:sp>
    </p:spTree>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l" defTabSz="457200" rtl="0" eaLnBrk="1" latinLnBrk="0" hangingPunct="1">
        <a:spcBef>
          <a:spcPct val="0"/>
        </a:spcBef>
        <a:buNone/>
        <a:defRPr sz="2400" b="0" kern="1200">
          <a:solidFill>
            <a:schemeClr val="tx1"/>
          </a:solidFill>
          <a:latin typeface="Tahoma"/>
          <a:ea typeface="+mj-ea"/>
          <a:cs typeface="Tahoma"/>
        </a:defRPr>
      </a:lvl1pPr>
    </p:titleStyle>
    <p:bodyStyle>
      <a:lvl1pPr marL="0" indent="-342900" algn="l" defTabSz="457200" rtl="0" eaLnBrk="1" latinLnBrk="0" hangingPunct="1">
        <a:spcBef>
          <a:spcPct val="20000"/>
        </a:spcBef>
        <a:buFontTx/>
        <a:buNone/>
        <a:defRPr sz="950" kern="1200">
          <a:solidFill>
            <a:srgbClr val="000000"/>
          </a:solidFill>
          <a:latin typeface="Tahoma"/>
          <a:ea typeface="+mn-ea"/>
          <a:cs typeface="Tahoma"/>
        </a:defRPr>
      </a:lvl1pPr>
      <a:lvl2pPr marL="0" indent="-285750" algn="l" defTabSz="457200" rtl="0" eaLnBrk="1" latinLnBrk="0" hangingPunct="1">
        <a:spcBef>
          <a:spcPct val="20000"/>
        </a:spcBef>
        <a:buFontTx/>
        <a:buNone/>
        <a:defRPr sz="950" kern="1200">
          <a:solidFill>
            <a:srgbClr val="000000"/>
          </a:solidFill>
          <a:latin typeface="Tahoma"/>
          <a:ea typeface="+mn-ea"/>
          <a:cs typeface="Tahoma"/>
        </a:defRPr>
      </a:lvl2pPr>
      <a:lvl3pPr marL="0" indent="-228600" algn="l" defTabSz="457200" rtl="0" eaLnBrk="1" latinLnBrk="0" hangingPunct="1">
        <a:spcBef>
          <a:spcPct val="20000"/>
        </a:spcBef>
        <a:buFontTx/>
        <a:buNone/>
        <a:defRPr sz="950" kern="1200">
          <a:solidFill>
            <a:srgbClr val="000000"/>
          </a:solidFill>
          <a:latin typeface="Tahoma"/>
          <a:ea typeface="+mn-ea"/>
          <a:cs typeface="Tahoma"/>
        </a:defRPr>
      </a:lvl3pPr>
      <a:lvl4pPr marL="0" indent="-228600" algn="l" defTabSz="457200" rtl="0" eaLnBrk="1" latinLnBrk="0" hangingPunct="1">
        <a:spcBef>
          <a:spcPct val="20000"/>
        </a:spcBef>
        <a:buFontTx/>
        <a:buNone/>
        <a:defRPr sz="950" kern="1200">
          <a:solidFill>
            <a:srgbClr val="000000"/>
          </a:solidFill>
          <a:latin typeface="Tahoma"/>
          <a:ea typeface="+mn-ea"/>
          <a:cs typeface="Tahoma"/>
        </a:defRPr>
      </a:lvl4pPr>
      <a:lvl5pPr marL="0" indent="-228600" algn="l" defTabSz="457200" rtl="0" eaLnBrk="1" latinLnBrk="0" hangingPunct="1">
        <a:spcBef>
          <a:spcPct val="20000"/>
        </a:spcBef>
        <a:buFontTx/>
        <a:buNone/>
        <a:defRPr sz="950" kern="1200">
          <a:solidFill>
            <a:srgbClr val="000000"/>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aisern@visioninternet.com" TargetMode="External"/><Relationship Id="rId3" Type="http://schemas.openxmlformats.org/officeDocument/2006/relationships/hyperlink" Target="http://www.visioninternet.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pdf"/><Relationship Id="rId6"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pdf"/><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14.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pdf"/><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17.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pdf"/><Relationship Id="rId5"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22.xml.rels><?xml version="1.0" encoding="UTF-8" standalone="yes"?>
<Relationships xmlns="http://schemas.openxmlformats.org/package/2006/relationships"><Relationship Id="rId3" Type="http://schemas.openxmlformats.org/officeDocument/2006/relationships/oleObject" Target="Macintosh%20HD:Users:thermostat:Documents:*Shawn%20Stuff:3_Clients:Vision_Marketing%20Collateral:Assets:Proposal%20Docs:New%20Proposal%20Draft%20-%208af.doc!OLE_LINK1" TargetMode="External"/><Relationship Id="rId4" Type="http://schemas.openxmlformats.org/officeDocument/2006/relationships/image" Target="../media/image5.pdf"/><Relationship Id="rId6" Type="http://schemas.openxmlformats.org/officeDocument/2006/relationships/image" Target="../media/image311.png"/><Relationship Id="rId7" Type="http://schemas.openxmlformats.org/officeDocument/2006/relationships/image" Target="../media/image33.jpeg"/><Relationship Id="rId8" Type="http://schemas.openxmlformats.org/officeDocument/2006/relationships/oleObject" Target="!OLE_LINK2" TargetMode="External"/><Relationship Id="rId9" Type="http://schemas.openxmlformats.org/officeDocument/2006/relationships/oleObject" Target="!OLE_LINK3" TargetMode="External"/><Relationship Id="rId10" Type="http://schemas.openxmlformats.org/officeDocument/2006/relationships/oleObject" Target="!OLE_LINK4" TargetMode="External"/><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311.pn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oleObject" Target="!OLE_LINK5" TargetMode="External"/><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25.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png"/><Relationship Id="rId5" Type="http://schemas.openxmlformats.org/officeDocument/2006/relationships/image" Target="../media/image39.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pdf"/><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pdf"/><Relationship Id="rId5" Type="http://schemas.openxmlformats.org/officeDocument/2006/relationships/image" Target="../media/image6.png"/><Relationship Id="rId6"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pdf"/><Relationship Id="rId5" Type="http://schemas.openxmlformats.org/officeDocument/2006/relationships/image" Target="../media/image6.png"/><Relationship Id="rId6"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pdf"/><Relationship Id="rId5" Type="http://schemas.openxmlformats.org/officeDocument/2006/relationships/image" Target="../media/image6.png"/><Relationship Id="rId6" Type="http://schemas.openxmlformats.org/officeDocument/2006/relationships/image" Target="../media/image55.png"/><Relationship Id="rId7"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df"/><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pdf"/><Relationship Id="rId5" Type="http://schemas.openxmlformats.org/officeDocument/2006/relationships/image" Target="../media/image6.png"/><Relationship Id="rId6" Type="http://schemas.openxmlformats.org/officeDocument/2006/relationships/image" Target="../media/image55.png"/><Relationship Id="rId7" Type="http://schemas.openxmlformats.org/officeDocument/2006/relationships/image" Target="../media/image57.png"/><Relationship Id="rId8"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jpeg"/><Relationship Id="rId8" Type="http://schemas.openxmlformats.org/officeDocument/2006/relationships/image" Target="../media/image64.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62.pn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73.jpeg"/><Relationship Id="rId6"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73.jpeg"/><Relationship Id="rId6" Type="http://schemas.openxmlformats.org/officeDocument/2006/relationships/image" Target="../media/image75.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76.jpeg"/><Relationship Id="rId6"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78.jpeg"/><Relationship Id="rId6"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3.pdf"/><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3.pdf"/><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image" Target="../media/image5.pd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City of Grande Prairie</a:t>
            </a:r>
            <a:r>
              <a:rPr lang="en-US" dirty="0" smtClean="0"/>
              <a:t/>
            </a:r>
            <a:br>
              <a:rPr lang="en-US" dirty="0" smtClean="0"/>
            </a:br>
            <a:r>
              <a:rPr lang="en-US" sz="1800" dirty="0" smtClean="0"/>
              <a:t>Website Proposal</a:t>
            </a:r>
            <a:endParaRPr lang="en-US" sz="1800" dirty="0"/>
          </a:p>
        </p:txBody>
      </p:sp>
      <p:sp>
        <p:nvSpPr>
          <p:cNvPr id="4" name="Rectangle 3"/>
          <p:cNvSpPr/>
          <p:nvPr/>
        </p:nvSpPr>
        <p:spPr>
          <a:xfrm>
            <a:off x="3320715" y="7836932"/>
            <a:ext cx="4001101" cy="1631216"/>
          </a:xfrm>
          <a:prstGeom prst="rect">
            <a:avLst/>
          </a:prstGeom>
        </p:spPr>
        <p:txBody>
          <a:bodyPr wrap="square">
            <a:spAutoFit/>
          </a:bodyPr>
          <a:lstStyle/>
          <a:p>
            <a:pPr algn="r"/>
            <a:r>
              <a:rPr lang="en-US" sz="1000" b="1"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Adam Isern</a:t>
            </a:r>
            <a:endParaRPr lang="en-US" sz="10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endParaRPr>
          </a:p>
          <a:p>
            <a:pPr algn="r"/>
            <a:r>
              <a:rPr lang="en-US" sz="10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Regional Sales Manager</a:t>
            </a:r>
          </a:p>
          <a:p>
            <a:pPr algn="r"/>
            <a:r>
              <a:rPr lang="en-US" sz="10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913.660.0617 / 310.656.3103 fax</a:t>
            </a:r>
          </a:p>
          <a:p>
            <a:pPr algn="r"/>
            <a:r>
              <a:rPr lang="en-US" sz="1000" u="sng" dirty="0" smtClean="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hlinkClick r:id="rId2"/>
              </a:rPr>
              <a:t>aisern@visioninternet.com</a:t>
            </a:r>
            <a:endParaRPr lang="en-US" sz="1000" u="sng" dirty="0" smtClean="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endParaRPr>
          </a:p>
          <a:p>
            <a:pPr algn="r"/>
            <a:endParaRPr lang="en-US" sz="1000" u="sng" dirty="0">
              <a:solidFill>
                <a:schemeClr val="tx1">
                  <a:lumMod val="75000"/>
                </a:schemeClr>
              </a:solidFill>
              <a:effectLst/>
              <a:latin typeface="Tahoma" panose="020B0604030504040204" pitchFamily="34" charset="0"/>
              <a:ea typeface="Tahoma" panose="020B0604030504040204" pitchFamily="34" charset="0"/>
              <a:cs typeface="Tahoma" panose="020B0604030504040204" pitchFamily="34" charset="0"/>
            </a:endParaRPr>
          </a:p>
          <a:p>
            <a:pPr algn="r"/>
            <a:r>
              <a:rPr lang="en-US" sz="1000" dirty="0" smtClean="0">
                <a:solidFill>
                  <a:schemeClr val="tx1">
                    <a:lumMod val="75000"/>
                  </a:schemeClr>
                </a:solidFill>
                <a:effectLst/>
                <a:latin typeface="Tahoma" panose="020B0604030504040204" pitchFamily="34" charset="0"/>
                <a:ea typeface="Tahoma" panose="020B0604030504040204" pitchFamily="34" charset="0"/>
                <a:cs typeface="Tahoma" panose="020B0604030504040204" pitchFamily="34" charset="0"/>
              </a:rPr>
              <a:t>Vision</a:t>
            </a:r>
            <a:br>
              <a:rPr lang="en-US" sz="1000" dirty="0" smtClean="0">
                <a:solidFill>
                  <a:schemeClr val="tx1">
                    <a:lumMod val="75000"/>
                  </a:schemeClr>
                </a:solidFill>
                <a:effectLst/>
                <a:latin typeface="Tahoma" panose="020B0604030504040204" pitchFamily="34" charset="0"/>
                <a:ea typeface="Tahoma" panose="020B0604030504040204" pitchFamily="34" charset="0"/>
                <a:cs typeface="Tahoma" panose="020B0604030504040204" pitchFamily="34" charset="0"/>
              </a:rPr>
            </a:br>
            <a:r>
              <a:rPr lang="en-US" sz="1000" dirty="0" smtClean="0">
                <a:solidFill>
                  <a:schemeClr val="tx1">
                    <a:lumMod val="75000"/>
                  </a:schemeClr>
                </a:solidFill>
                <a:effectLst/>
                <a:latin typeface="Tahoma" panose="020B0604030504040204" pitchFamily="34" charset="0"/>
                <a:ea typeface="Tahoma" panose="020B0604030504040204" pitchFamily="34" charset="0"/>
                <a:cs typeface="Tahoma" panose="020B0604030504040204" pitchFamily="34" charset="0"/>
              </a:rPr>
              <a:t>222 N Sepulveda Blvd, Suite 1500</a:t>
            </a:r>
            <a:br>
              <a:rPr lang="en-US" sz="1000" dirty="0" smtClean="0">
                <a:solidFill>
                  <a:schemeClr val="tx1">
                    <a:lumMod val="75000"/>
                  </a:schemeClr>
                </a:solidFill>
                <a:effectLst/>
                <a:latin typeface="Tahoma" panose="020B0604030504040204" pitchFamily="34" charset="0"/>
                <a:ea typeface="Tahoma" panose="020B0604030504040204" pitchFamily="34" charset="0"/>
                <a:cs typeface="Tahoma" panose="020B0604030504040204" pitchFamily="34" charset="0"/>
              </a:rPr>
            </a:br>
            <a:r>
              <a:rPr lang="en-US" sz="1000" dirty="0" smtClean="0">
                <a:solidFill>
                  <a:schemeClr val="tx1">
                    <a:lumMod val="75000"/>
                  </a:schemeClr>
                </a:solidFill>
                <a:effectLst/>
                <a:latin typeface="Tahoma" panose="020B0604030504040204" pitchFamily="34" charset="0"/>
                <a:ea typeface="Tahoma" panose="020B0604030504040204" pitchFamily="34" charset="0"/>
                <a:cs typeface="Tahoma" panose="020B0604030504040204" pitchFamily="34" charset="0"/>
              </a:rPr>
              <a:t>El Segundo, CA 90245</a:t>
            </a:r>
          </a:p>
          <a:p>
            <a:pPr algn="r"/>
            <a:r>
              <a:rPr lang="en-US" sz="1000" dirty="0" smtClean="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hlinkClick r:id="rId3"/>
              </a:rPr>
              <a:t>www.visioninternet.com</a:t>
            </a:r>
            <a:endParaRPr lang="en-US" sz="1000" dirty="0" smtClean="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endParaRPr>
          </a:p>
          <a:p>
            <a:pPr algn="r"/>
            <a:r>
              <a:rPr lang="en-US" sz="1000" dirty="0" smtClean="0">
                <a:solidFill>
                  <a:schemeClr val="tx1">
                    <a:lumMod val="75000"/>
                  </a:schemeClr>
                </a:solidFill>
                <a:effectLst/>
                <a:latin typeface="Tahoma" panose="020B0604030504040204" pitchFamily="34" charset="0"/>
                <a:ea typeface="Tahoma" panose="020B0604030504040204" pitchFamily="34" charset="0"/>
                <a:cs typeface="Tahoma" panose="020B0604030504040204" pitchFamily="34" charset="0"/>
              </a:rPr>
              <a:t>Date: </a:t>
            </a:r>
            <a:r>
              <a:rPr lang="en-US" sz="1000"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DUE DATE OF PROPOSAL</a:t>
            </a:r>
            <a:endParaRPr lang="en-US" sz="10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47789" y="3060701"/>
            <a:ext cx="5805170" cy="1600200"/>
          </a:xfrm>
        </p:spPr>
        <p:txBody>
          <a:bodyPr>
            <a:normAutofit/>
          </a:bodyPr>
          <a:lstStyle/>
          <a:p>
            <a:pPr>
              <a:lnSpc>
                <a:spcPts val="1350"/>
              </a:lnSpc>
            </a:pPr>
            <a:r>
              <a:rPr lang="en-US" sz="900" dirty="0" smtClean="0"/>
              <a:t>If you make the shift to recognize your residents as customers, what does this mean for your project? How do you need to think differently about your approach in order to create a successful website? You may have initiated this project thinking you simply need new technology in order to have a more effective website, but it’s more likely addressing your customers’ needs requires a more comprehensive solution.</a:t>
            </a:r>
          </a:p>
          <a:p>
            <a:pPr>
              <a:lnSpc>
                <a:spcPts val="1350"/>
              </a:lnSpc>
              <a:spcBef>
                <a:spcPts val="828"/>
              </a:spcBef>
            </a:pPr>
            <a:r>
              <a:rPr lang="en-US" sz="900" dirty="0" smtClean="0"/>
              <a:t>Vision has developed more than 700 websites for municipalities of all sizes. This experience has shaped our understanding of what it takes to get it right.</a:t>
            </a:r>
          </a:p>
        </p:txBody>
      </p:sp>
      <p:sp>
        <p:nvSpPr>
          <p:cNvPr id="4" name="TextBox 3"/>
          <p:cNvSpPr txBox="1"/>
          <p:nvPr/>
        </p:nvSpPr>
        <p:spPr>
          <a:xfrm>
            <a:off x="1347789" y="1257300"/>
            <a:ext cx="5350933" cy="1523494"/>
          </a:xfrm>
          <a:prstGeom prst="rect">
            <a:avLst/>
          </a:prstGeom>
          <a:noFill/>
        </p:spPr>
        <p:txBody>
          <a:bodyPr wrap="square" rtlCol="0">
            <a:spAutoFit/>
          </a:bodyPr>
          <a:lstStyle/>
          <a:p>
            <a:r>
              <a:rPr lang="en-US" sz="3200" dirty="0" smtClean="0">
                <a:latin typeface="Tahoma"/>
                <a:cs typeface="Tahoma"/>
              </a:rPr>
              <a:t>The Vision </a:t>
            </a:r>
          </a:p>
          <a:p>
            <a:pPr>
              <a:spcAft>
                <a:spcPts val="600"/>
              </a:spcAft>
            </a:pPr>
            <a:r>
              <a:rPr lang="en-US" sz="3200" dirty="0" smtClean="0">
                <a:latin typeface="Tahoma"/>
                <a:cs typeface="Tahoma"/>
              </a:rPr>
              <a:t>Difference</a:t>
            </a:r>
          </a:p>
          <a:p>
            <a:endParaRPr lang="en-US" sz="2400" dirty="0"/>
          </a:p>
        </p:txBody>
      </p:sp>
      <p:cxnSp>
        <p:nvCxnSpPr>
          <p:cNvPr id="7" name="Straight Connector 6"/>
          <p:cNvCxnSpPr/>
          <p:nvPr/>
        </p:nvCxnSpPr>
        <p:spPr>
          <a:xfrm>
            <a:off x="1415521" y="3012545"/>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09590" y="5778499"/>
            <a:ext cx="1875050" cy="3196168"/>
          </a:xfrm>
          <a:prstGeom prst="rect">
            <a:avLst/>
          </a:prstGeom>
          <a:noFill/>
        </p:spPr>
        <p:txBody>
          <a:bodyPr wrap="square" rtlCol="0">
            <a:noAutofit/>
          </a:bodyPr>
          <a:lstStyle/>
          <a:p>
            <a:pPr lvl="0" algn="ctr"/>
            <a:r>
              <a:rPr lang="en-US" sz="900" b="1" dirty="0" smtClean="0">
                <a:solidFill>
                  <a:srgbClr val="FF9900"/>
                </a:solidFill>
                <a:latin typeface="Tahoma"/>
                <a:cs typeface="Tahoma"/>
              </a:rPr>
              <a:t>Research-Driven</a:t>
            </a:r>
          </a:p>
          <a:p>
            <a:pPr lvl="0" algn="ctr"/>
            <a:r>
              <a:rPr lang="en-US" sz="900" b="1" dirty="0" smtClean="0">
                <a:solidFill>
                  <a:srgbClr val="FF9900"/>
                </a:solidFill>
                <a:latin typeface="Tahoma"/>
                <a:cs typeface="Tahoma"/>
              </a:rPr>
              <a:t>Approach</a:t>
            </a:r>
          </a:p>
          <a:p>
            <a:pPr lvl="0" algn="ctr"/>
            <a:endParaRPr lang="en-US" sz="900" b="1" dirty="0" smtClean="0">
              <a:solidFill>
                <a:srgbClr val="000000"/>
              </a:solidFill>
              <a:latin typeface="Tahoma"/>
              <a:cs typeface="Tahoma"/>
            </a:endParaRPr>
          </a:p>
          <a:p>
            <a:pPr lvl="0">
              <a:lnSpc>
                <a:spcPts val="1350"/>
              </a:lnSpc>
            </a:pPr>
            <a:r>
              <a:rPr lang="en-US" sz="900" dirty="0" smtClean="0">
                <a:solidFill>
                  <a:srgbClr val="000000"/>
                </a:solidFill>
                <a:latin typeface="Tahoma"/>
                <a:cs typeface="Tahoma"/>
              </a:rPr>
              <a:t>Your community is unique. You must take the time to understand them and their expectations for your website. If you guess and develop your content and navigation on based on general best practice, you </a:t>
            </a:r>
            <a:r>
              <a:rPr lang="en-US" sz="900" i="1" dirty="0" smtClean="0">
                <a:solidFill>
                  <a:srgbClr val="000000"/>
                </a:solidFill>
                <a:latin typeface="Tahoma"/>
                <a:cs typeface="Tahoma"/>
              </a:rPr>
              <a:t>may</a:t>
            </a:r>
            <a:r>
              <a:rPr lang="en-US" sz="900" dirty="0" smtClean="0">
                <a:solidFill>
                  <a:srgbClr val="000000"/>
                </a:solidFill>
                <a:latin typeface="Tahoma"/>
                <a:cs typeface="Tahoma"/>
              </a:rPr>
              <a:t> get it right – but how will you </a:t>
            </a:r>
            <a:r>
              <a:rPr lang="en-US" sz="900" b="1" dirty="0" smtClean="0">
                <a:solidFill>
                  <a:srgbClr val="000000"/>
                </a:solidFill>
                <a:latin typeface="Tahoma"/>
                <a:cs typeface="Tahoma"/>
              </a:rPr>
              <a:t>know</a:t>
            </a:r>
            <a:r>
              <a:rPr lang="en-US" sz="900" dirty="0" smtClean="0">
                <a:solidFill>
                  <a:srgbClr val="000000"/>
                </a:solidFill>
                <a:latin typeface="Tahoma"/>
                <a:cs typeface="Tahoma"/>
              </a:rPr>
              <a:t>? We will help you uncover exactly what your customers are looking for so you can be confident you are getting it right. </a:t>
            </a:r>
          </a:p>
          <a:p>
            <a:endParaRPr lang="en-US" sz="900" dirty="0">
              <a:latin typeface="Tahoma"/>
              <a:cs typeface="Tahoma"/>
            </a:endParaRPr>
          </a:p>
        </p:txBody>
      </p:sp>
      <p:sp>
        <p:nvSpPr>
          <p:cNvPr id="10" name="TextBox 9"/>
          <p:cNvSpPr txBox="1"/>
          <p:nvPr/>
        </p:nvSpPr>
        <p:spPr>
          <a:xfrm>
            <a:off x="3262527" y="5778500"/>
            <a:ext cx="1946917" cy="3478523"/>
          </a:xfrm>
          <a:prstGeom prst="rect">
            <a:avLst/>
          </a:prstGeom>
          <a:noFill/>
        </p:spPr>
        <p:txBody>
          <a:bodyPr wrap="square" rtlCol="0">
            <a:noAutofit/>
          </a:bodyPr>
          <a:lstStyle/>
          <a:p>
            <a:pPr lvl="0" algn="ctr"/>
            <a:r>
              <a:rPr lang="en-US" sz="900" b="1" dirty="0" smtClean="0">
                <a:solidFill>
                  <a:srgbClr val="FF9900"/>
                </a:solidFill>
                <a:latin typeface="Tahoma"/>
                <a:cs typeface="Tahoma"/>
              </a:rPr>
              <a:t>Flexible </a:t>
            </a:r>
          </a:p>
          <a:p>
            <a:pPr lvl="0" algn="ctr"/>
            <a:r>
              <a:rPr lang="en-US" sz="900" b="1" dirty="0" smtClean="0">
                <a:solidFill>
                  <a:srgbClr val="FF9900"/>
                </a:solidFill>
                <a:latin typeface="Tahoma"/>
                <a:cs typeface="Tahoma"/>
              </a:rPr>
              <a:t>Technology </a:t>
            </a:r>
          </a:p>
          <a:p>
            <a:pPr lvl="0" algn="ctr"/>
            <a:endParaRPr lang="en-US" sz="900" b="1" dirty="0" smtClean="0">
              <a:solidFill>
                <a:srgbClr val="381F6B"/>
              </a:solidFill>
              <a:latin typeface="Tahoma"/>
              <a:cs typeface="Tahoma"/>
            </a:endParaRPr>
          </a:p>
          <a:p>
            <a:pPr lvl="0">
              <a:lnSpc>
                <a:spcPts val="1350"/>
              </a:lnSpc>
            </a:pPr>
            <a:r>
              <a:rPr lang="en-US" sz="900" dirty="0" smtClean="0">
                <a:solidFill>
                  <a:srgbClr val="000000"/>
                </a:solidFill>
                <a:latin typeface="Tahoma"/>
                <a:cs typeface="Tahoma"/>
              </a:rPr>
              <a:t>While our process will uncover the needs of your community today, you must be equipped with the tools to evolve with those needs over time. We provide comprehensive functionality that </a:t>
            </a:r>
            <a:br>
              <a:rPr lang="en-US" sz="900" dirty="0" smtClean="0">
                <a:solidFill>
                  <a:srgbClr val="000000"/>
                </a:solidFill>
                <a:latin typeface="Tahoma"/>
                <a:cs typeface="Tahoma"/>
              </a:rPr>
            </a:br>
            <a:r>
              <a:rPr lang="en-US" sz="900" dirty="0" smtClean="0">
                <a:solidFill>
                  <a:srgbClr val="000000"/>
                </a:solidFill>
                <a:latin typeface="Tahoma"/>
                <a:cs typeface="Tahoma"/>
              </a:rPr>
              <a:t>is intended to put that control in your hands. Easily swap out homepage buttons, create </a:t>
            </a:r>
            <a:br>
              <a:rPr lang="en-US" sz="900" dirty="0" smtClean="0">
                <a:solidFill>
                  <a:srgbClr val="000000"/>
                </a:solidFill>
                <a:latin typeface="Tahoma"/>
                <a:cs typeface="Tahoma"/>
              </a:rPr>
            </a:br>
            <a:r>
              <a:rPr lang="en-US" sz="900" dirty="0" smtClean="0">
                <a:solidFill>
                  <a:srgbClr val="000000"/>
                </a:solidFill>
                <a:latin typeface="Tahoma"/>
                <a:cs typeface="Tahoma"/>
              </a:rPr>
              <a:t>an election-night specific homepage or configure a special mobile view. You will have the tools with Vision to respond to your community’s needs</a:t>
            </a:r>
            <a:r>
              <a:rPr lang="en-US" sz="900" dirty="0" smtClean="0">
                <a:solidFill>
                  <a:srgbClr val="381F6B"/>
                </a:solidFill>
                <a:latin typeface="Tahoma"/>
                <a:cs typeface="Tahoma"/>
              </a:rPr>
              <a:t>.</a:t>
            </a:r>
          </a:p>
          <a:p>
            <a:pPr>
              <a:lnSpc>
                <a:spcPts val="1350"/>
              </a:lnSpc>
            </a:pPr>
            <a:endParaRPr lang="en-US" sz="950" dirty="0"/>
          </a:p>
        </p:txBody>
      </p:sp>
      <p:sp>
        <p:nvSpPr>
          <p:cNvPr id="11" name="TextBox 10"/>
          <p:cNvSpPr txBox="1"/>
          <p:nvPr/>
        </p:nvSpPr>
        <p:spPr>
          <a:xfrm>
            <a:off x="5314003" y="5778499"/>
            <a:ext cx="1917700" cy="2985433"/>
          </a:xfrm>
          <a:prstGeom prst="rect">
            <a:avLst/>
          </a:prstGeom>
          <a:noFill/>
        </p:spPr>
        <p:txBody>
          <a:bodyPr wrap="square" rtlCol="0">
            <a:noAutofit/>
          </a:bodyPr>
          <a:lstStyle/>
          <a:p>
            <a:pPr lvl="0" algn="ctr"/>
            <a:r>
              <a:rPr lang="en-US" sz="900" b="1" dirty="0" smtClean="0">
                <a:solidFill>
                  <a:srgbClr val="FF9900"/>
                </a:solidFill>
                <a:latin typeface="Tahoma"/>
                <a:cs typeface="Tahoma"/>
              </a:rPr>
              <a:t>Strategic </a:t>
            </a:r>
          </a:p>
          <a:p>
            <a:pPr lvl="0" algn="ctr"/>
            <a:r>
              <a:rPr lang="en-US" sz="900" b="1" dirty="0" smtClean="0">
                <a:solidFill>
                  <a:srgbClr val="FF9900"/>
                </a:solidFill>
                <a:latin typeface="Tahoma"/>
                <a:cs typeface="Tahoma"/>
              </a:rPr>
              <a:t>Partnership</a:t>
            </a:r>
          </a:p>
          <a:p>
            <a:pPr lvl="0" algn="ctr"/>
            <a:endParaRPr lang="en-US" sz="900" b="1" dirty="0" smtClean="0">
              <a:solidFill>
                <a:srgbClr val="381F6B"/>
              </a:solidFill>
              <a:latin typeface="Tahoma"/>
              <a:cs typeface="Tahoma"/>
            </a:endParaRPr>
          </a:p>
          <a:p>
            <a:pPr lvl="0">
              <a:lnSpc>
                <a:spcPts val="1350"/>
              </a:lnSpc>
            </a:pPr>
            <a:r>
              <a:rPr lang="en-US" sz="900" dirty="0" smtClean="0">
                <a:solidFill>
                  <a:srgbClr val="000000"/>
                </a:solidFill>
                <a:latin typeface="Tahoma"/>
                <a:cs typeface="Tahoma"/>
              </a:rPr>
              <a:t>Just as your community’s needs will evolve, the standards for local government websites will change as well. You need a partner that will educate you over time, both on how to best utilize the technology available to you, but also on changing standards for accessibility, transparency, mobile and more. We have been a part of the evolution of digital government for more than 20 years and will be there to provide that insight and guidance. </a:t>
            </a:r>
          </a:p>
          <a:p>
            <a:endParaRPr lang="en-US" sz="900" dirty="0"/>
          </a:p>
        </p:txBody>
      </p:sp>
      <p:cxnSp>
        <p:nvCxnSpPr>
          <p:cNvPr id="20" name="Straight Connector 19"/>
          <p:cNvCxnSpPr/>
          <p:nvPr/>
        </p:nvCxnSpPr>
        <p:spPr>
          <a:xfrm rot="5400000">
            <a:off x="1744311" y="7322809"/>
            <a:ext cx="2883837" cy="1588"/>
          </a:xfrm>
          <a:prstGeom prst="line">
            <a:avLst/>
          </a:prstGeom>
          <a:ln w="12700" cap="flat" cmpd="sng" algn="ctr">
            <a:solidFill>
              <a:srgbClr val="FF99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3805545" y="7322412"/>
            <a:ext cx="2883043" cy="1588"/>
          </a:xfrm>
          <a:prstGeom prst="line">
            <a:avLst/>
          </a:prstGeom>
          <a:ln w="12700" cap="flat" cmpd="sng" algn="ctr">
            <a:solidFill>
              <a:srgbClr val="FF99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5" name="Picture 24" descr="3.Research.png"/>
          <p:cNvPicPr>
            <a:picLocks noChangeAspect="1"/>
          </p:cNvPicPr>
          <p:nvPr/>
        </p:nvPicPr>
        <p:blipFill>
          <a:blip r:embed="rId2"/>
          <a:stretch>
            <a:fillRect/>
          </a:stretch>
        </p:blipFill>
        <p:spPr>
          <a:xfrm>
            <a:off x="1162920" y="4559075"/>
            <a:ext cx="2091041" cy="1377510"/>
          </a:xfrm>
          <a:prstGeom prst="rect">
            <a:avLst/>
          </a:prstGeom>
        </p:spPr>
      </p:pic>
      <p:pic>
        <p:nvPicPr>
          <p:cNvPr id="26" name="Picture 25" descr="3.Research.png"/>
          <p:cNvPicPr>
            <a:picLocks noChangeAspect="1"/>
          </p:cNvPicPr>
          <p:nvPr/>
        </p:nvPicPr>
        <p:blipFill>
          <a:blip r:embed="rId3"/>
          <a:stretch>
            <a:fillRect/>
          </a:stretch>
        </p:blipFill>
        <p:spPr>
          <a:xfrm>
            <a:off x="3133840" y="4571776"/>
            <a:ext cx="2075605" cy="1367342"/>
          </a:xfrm>
          <a:prstGeom prst="rect">
            <a:avLst/>
          </a:prstGeom>
        </p:spPr>
      </p:pic>
      <p:pic>
        <p:nvPicPr>
          <p:cNvPr id="28" name="Picture 27" descr="3.Research.png"/>
          <p:cNvPicPr>
            <a:picLocks noChangeAspect="1"/>
          </p:cNvPicPr>
          <p:nvPr/>
        </p:nvPicPr>
        <p:blipFill>
          <a:blip r:embed="rId4"/>
          <a:stretch>
            <a:fillRect/>
          </a:stretch>
        </p:blipFill>
        <p:spPr>
          <a:xfrm>
            <a:off x="5156098" y="4571776"/>
            <a:ext cx="2075605" cy="1367341"/>
          </a:xfrm>
          <a:prstGeom prst="rect">
            <a:avLst/>
          </a:prstGeom>
        </p:spPr>
      </p:pic>
      <p:pic>
        <p:nvPicPr>
          <p:cNvPr id="14" name="Picture 13"/>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3866" y="1240367"/>
            <a:ext cx="863600" cy="8877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54324" y="2832618"/>
            <a:ext cx="5321300" cy="1075611"/>
          </a:xfrm>
        </p:spPr>
        <p:txBody>
          <a:bodyPr anchor="t">
            <a:normAutofit/>
          </a:bodyPr>
          <a:lstStyle/>
          <a:p>
            <a:pPr>
              <a:lnSpc>
                <a:spcPts val="1350"/>
              </a:lnSpc>
            </a:pPr>
            <a:r>
              <a:rPr lang="en-US" sz="900" dirty="0" smtClean="0"/>
              <a:t>Vision understands government websites. The insights and expertise gained from 700 implementations guides each and every project we undertake. However, collective best practice can only go so far. You cannot create a website that effectively Serves, Represents and Delights a community without first taking steps to understand the </a:t>
            </a:r>
            <a:r>
              <a:rPr lang="en-US" sz="900" b="1" u="sng" dirty="0" smtClean="0"/>
              <a:t>unique</a:t>
            </a:r>
            <a:r>
              <a:rPr lang="en-US" sz="900" dirty="0" smtClean="0"/>
              <a:t> needs of that community. </a:t>
            </a:r>
            <a:endParaRPr lang="en-US" sz="900" b="1" dirty="0" smtClean="0"/>
          </a:p>
        </p:txBody>
      </p:sp>
      <p:sp>
        <p:nvSpPr>
          <p:cNvPr id="10" name="Rectangular Callout 9"/>
          <p:cNvSpPr/>
          <p:nvPr/>
        </p:nvSpPr>
        <p:spPr>
          <a:xfrm>
            <a:off x="-2719190" y="7673839"/>
            <a:ext cx="2426192" cy="1461694"/>
          </a:xfrm>
          <a:prstGeom prst="wedgeRectCallout">
            <a:avLst>
              <a:gd name="adj1" fmla="val -8463"/>
              <a:gd name="adj2" fmla="val 69102"/>
            </a:avLst>
          </a:prstGeom>
          <a:solidFill>
            <a:srgbClr val="FFCF1E">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96681" y="7733108"/>
            <a:ext cx="2150588" cy="1615827"/>
          </a:xfrm>
          <a:prstGeom prst="rect">
            <a:avLst/>
          </a:prstGeom>
          <a:noFill/>
        </p:spPr>
        <p:txBody>
          <a:bodyPr wrap="square" rtlCol="0">
            <a:spAutoFit/>
          </a:bodyPr>
          <a:lstStyle/>
          <a:p>
            <a:r>
              <a:rPr lang="en-US" sz="900" i="1" dirty="0" smtClean="0">
                <a:solidFill>
                  <a:srgbClr val="381F6B"/>
                </a:solidFill>
                <a:latin typeface="Tahoma"/>
                <a:cs typeface="Tahoma"/>
              </a:rPr>
              <a:t>“Info tends to be either too general or too specific; sometimes there is info about what specific ordinances exist but other times you have to dig through the Municipal Code itself. Would appreciate an additional layer that made it easier to peruse/navigate as a lot of what we deal with tends to be code violent/enforcement issues.” </a:t>
            </a:r>
            <a:endParaRPr lang="en-US" sz="900" dirty="0" smtClean="0">
              <a:solidFill>
                <a:srgbClr val="381F6B"/>
              </a:solidFill>
              <a:latin typeface="Tahoma"/>
              <a:cs typeface="Tahoma"/>
            </a:endParaRPr>
          </a:p>
          <a:p>
            <a:endParaRPr lang="en-US" dirty="0"/>
          </a:p>
        </p:txBody>
      </p:sp>
      <p:grpSp>
        <p:nvGrpSpPr>
          <p:cNvPr id="22" name="Group 21"/>
          <p:cNvGrpSpPr/>
          <p:nvPr/>
        </p:nvGrpSpPr>
        <p:grpSpPr>
          <a:xfrm>
            <a:off x="8249847" y="8152013"/>
            <a:ext cx="1249795" cy="778016"/>
            <a:chOff x="3855001" y="8782452"/>
            <a:chExt cx="1249795" cy="778016"/>
          </a:xfrm>
        </p:grpSpPr>
        <p:sp>
          <p:nvSpPr>
            <p:cNvPr id="12" name="Rectangular Callout 11"/>
            <p:cNvSpPr/>
            <p:nvPr/>
          </p:nvSpPr>
          <p:spPr>
            <a:xfrm>
              <a:off x="3855001" y="8782452"/>
              <a:ext cx="1227994" cy="778016"/>
            </a:xfrm>
            <a:prstGeom prst="wedgeRectCallout">
              <a:avLst>
                <a:gd name="adj1" fmla="val -8463"/>
                <a:gd name="adj2" fmla="val 69102"/>
              </a:avLst>
            </a:prstGeom>
            <a:solidFill>
              <a:srgbClr val="FFCF1E">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902340" y="8835777"/>
              <a:ext cx="1202456" cy="676942"/>
            </a:xfrm>
            <a:prstGeom prst="rect">
              <a:avLst/>
            </a:prstGeom>
            <a:noFill/>
          </p:spPr>
          <p:txBody>
            <a:bodyPr wrap="square" rtlCol="0">
              <a:noAutofit/>
            </a:bodyPr>
            <a:lstStyle/>
            <a:p>
              <a:r>
                <a:rPr lang="en-US" sz="950" i="1" dirty="0" smtClean="0">
                  <a:solidFill>
                    <a:srgbClr val="381F6B"/>
                  </a:solidFill>
                  <a:latin typeface="Tahoma"/>
                  <a:cs typeface="Tahoma"/>
                </a:rPr>
                <a:t>“There is no section labeled "Parks" you have to do a search.” </a:t>
              </a:r>
              <a:endParaRPr lang="en-US" sz="950" dirty="0" smtClean="0">
                <a:solidFill>
                  <a:srgbClr val="381F6B"/>
                </a:solidFill>
                <a:latin typeface="Tahoma"/>
                <a:cs typeface="Tahoma"/>
              </a:endParaRPr>
            </a:p>
            <a:p>
              <a:endParaRPr lang="en-US" dirty="0"/>
            </a:p>
          </p:txBody>
        </p:sp>
      </p:grpSp>
      <p:grpSp>
        <p:nvGrpSpPr>
          <p:cNvPr id="23" name="Group 22"/>
          <p:cNvGrpSpPr/>
          <p:nvPr/>
        </p:nvGrpSpPr>
        <p:grpSpPr>
          <a:xfrm>
            <a:off x="-2452834" y="6199027"/>
            <a:ext cx="2006741" cy="1303199"/>
            <a:chOff x="4321245" y="7445522"/>
            <a:chExt cx="2006741" cy="1303199"/>
          </a:xfrm>
        </p:grpSpPr>
        <p:sp>
          <p:nvSpPr>
            <p:cNvPr id="11" name="Rectangular Callout 10"/>
            <p:cNvSpPr/>
            <p:nvPr/>
          </p:nvSpPr>
          <p:spPr>
            <a:xfrm flipH="1">
              <a:off x="4321245" y="7445522"/>
              <a:ext cx="2006741" cy="1097345"/>
            </a:xfrm>
            <a:prstGeom prst="wedgeRectCallout">
              <a:avLst>
                <a:gd name="adj1" fmla="val -7888"/>
                <a:gd name="adj2" fmla="val 72686"/>
              </a:avLst>
            </a:prstGeom>
            <a:solidFill>
              <a:srgbClr val="FFCF1E">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74453" y="7502226"/>
              <a:ext cx="1953533" cy="1246495"/>
            </a:xfrm>
            <a:prstGeom prst="rect">
              <a:avLst/>
            </a:prstGeom>
            <a:noFill/>
          </p:spPr>
          <p:txBody>
            <a:bodyPr wrap="square" rtlCol="0">
              <a:spAutoFit/>
            </a:bodyPr>
            <a:lstStyle/>
            <a:p>
              <a:r>
                <a:rPr lang="en-US" sz="950" i="1" dirty="0" smtClean="0">
                  <a:solidFill>
                    <a:srgbClr val="381F6B"/>
                  </a:solidFill>
                  <a:latin typeface="Tahoma"/>
                  <a:cs typeface="Tahoma"/>
                </a:rPr>
                <a:t>“Use clear, simple terms for major headings, with more specific information included in each general heading. I.e. use GARBAGE instead of Solid Waste.”</a:t>
              </a:r>
              <a:endParaRPr lang="en-US" sz="950" dirty="0" smtClean="0">
                <a:solidFill>
                  <a:srgbClr val="381F6B"/>
                </a:solidFill>
                <a:latin typeface="Tahoma"/>
                <a:cs typeface="Tahoma"/>
              </a:endParaRPr>
            </a:p>
            <a:p>
              <a:endParaRPr lang="en-US" dirty="0"/>
            </a:p>
          </p:txBody>
        </p:sp>
      </p:grpSp>
      <p:pic>
        <p:nvPicPr>
          <p:cNvPr id="18" name="Picture 17" descr="3.Research.png"/>
          <p:cNvPicPr>
            <a:picLocks noChangeAspect="1"/>
          </p:cNvPicPr>
          <p:nvPr/>
        </p:nvPicPr>
        <p:blipFill>
          <a:blip r:embed="rId2"/>
          <a:stretch>
            <a:fillRect/>
          </a:stretch>
        </p:blipFill>
        <p:spPr>
          <a:xfrm>
            <a:off x="3092361" y="1181099"/>
            <a:ext cx="1985677" cy="1308100"/>
          </a:xfrm>
          <a:prstGeom prst="rect">
            <a:avLst/>
          </a:prstGeom>
        </p:spPr>
      </p:pic>
      <p:sp>
        <p:nvSpPr>
          <p:cNvPr id="19" name="Text Placeholder 2"/>
          <p:cNvSpPr txBox="1">
            <a:spLocks/>
          </p:cNvSpPr>
          <p:nvPr/>
        </p:nvSpPr>
        <p:spPr>
          <a:xfrm>
            <a:off x="1328925" y="5575297"/>
            <a:ext cx="5321300" cy="7772401"/>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But these insights barely scratch the surface of the information that can help drive better decisions for your website redesign. Through our approach, we will uncover critical insights into your customers, their needs, and what they expect to see from you online. </a:t>
            </a:r>
          </a:p>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1" i="0" u="none" strike="noStrike" kern="1200" cap="none" spc="0" normalizeH="0" baseline="0" noProof="0" dirty="0" smtClean="0">
                <a:ln>
                  <a:noFill/>
                </a:ln>
                <a:solidFill>
                  <a:srgbClr val="000000"/>
                </a:solidFill>
                <a:effectLst/>
                <a:uLnTx/>
                <a:uFillTx/>
                <a:latin typeface="Tahoma"/>
                <a:ea typeface="+mn-ea"/>
                <a:cs typeface="Tahoma"/>
              </a:rPr>
              <a:t/>
            </a:r>
            <a:br>
              <a:rPr kumimoji="0" lang="en-US" sz="900" b="1" i="0" u="none" strike="noStrike" kern="1200" cap="none" spc="0" normalizeH="0" baseline="0" noProof="0" dirty="0" smtClean="0">
                <a:ln>
                  <a:noFill/>
                </a:ln>
                <a:solidFill>
                  <a:srgbClr val="000000"/>
                </a:solidFill>
                <a:effectLst/>
                <a:uLnTx/>
                <a:uFillTx/>
                <a:latin typeface="Tahoma"/>
                <a:ea typeface="+mn-ea"/>
                <a:cs typeface="Tahoma"/>
              </a:rPr>
            </a:br>
            <a:r>
              <a:rPr lang="en-US" sz="1200" b="1" dirty="0">
                <a:solidFill>
                  <a:srgbClr val="381F6B"/>
                </a:solidFill>
                <a:latin typeface="Tahoma"/>
                <a:cs typeface="Tahoma"/>
              </a:rPr>
              <a:t>Advanced User Experience (UX) Analysis</a:t>
            </a:r>
          </a:p>
          <a:p>
            <a:pPr marL="0" marR="0" lvl="0" indent="-342900" algn="l" defTabSz="457200" rtl="0" eaLnBrk="1" fontAlgn="auto" latinLnBrk="0" hangingPunct="1">
              <a:lnSpc>
                <a:spcPts val="1350"/>
              </a:lnSpc>
              <a:spcBef>
                <a:spcPct val="20000"/>
              </a:spcBef>
              <a:spcAft>
                <a:spcPts val="600"/>
              </a:spcAft>
              <a:buClrTx/>
              <a:buSzTx/>
              <a:buFont typeface="Arial"/>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Vision will conduct a comprehensive User Experience (UX) Analysis to uncover:</a:t>
            </a:r>
          </a:p>
          <a:p>
            <a:pPr marL="0" marR="0" lvl="0" indent="-342900" algn="l" defTabSz="457200" rtl="0" eaLnBrk="1" fontAlgn="auto" latinLnBrk="0" hangingPunct="1">
              <a:spcBef>
                <a:spcPct val="20000"/>
              </a:spcBef>
              <a:spcAft>
                <a:spcPts val="0"/>
              </a:spcAft>
              <a:buClrTx/>
              <a:buSzTx/>
              <a:buFont typeface="Arial"/>
              <a:buChar char="•"/>
              <a:tabLst/>
              <a:defRPr/>
            </a:pPr>
            <a:r>
              <a:rPr kumimoji="0" lang="en-US" sz="900" b="1" i="0" u="none" strike="noStrike" kern="1200" cap="none" spc="0" normalizeH="0" baseline="0" noProof="0" dirty="0" smtClean="0">
                <a:ln>
                  <a:noFill/>
                </a:ln>
                <a:solidFill>
                  <a:srgbClr val="FF9900"/>
                </a:solidFill>
                <a:effectLst/>
                <a:uLnTx/>
                <a:uFillTx/>
                <a:latin typeface="Tahoma"/>
                <a:ea typeface="+mn-ea"/>
                <a:cs typeface="Tahoma"/>
              </a:rPr>
              <a:t>Who your customers are</a:t>
            </a:r>
          </a:p>
          <a:p>
            <a:pPr marL="0" marR="0" lvl="0" indent="-342900" algn="l" defTabSz="457200" rtl="0" eaLnBrk="1" fontAlgn="auto" latinLnBrk="0" hangingPunct="1">
              <a:spcBef>
                <a:spcPct val="20000"/>
              </a:spcBef>
              <a:spcAft>
                <a:spcPts val="0"/>
              </a:spcAft>
              <a:buClrTx/>
              <a:buSzTx/>
              <a:buFont typeface="Arial"/>
              <a:buChar char="•"/>
              <a:tabLst/>
              <a:defRPr/>
            </a:pPr>
            <a:r>
              <a:rPr kumimoji="0" lang="en-US" sz="900" b="1" i="0" u="none" strike="noStrike" kern="1200" cap="none" spc="0" normalizeH="0" baseline="0" noProof="0" dirty="0" smtClean="0">
                <a:ln>
                  <a:noFill/>
                </a:ln>
                <a:solidFill>
                  <a:srgbClr val="FF9900"/>
                </a:solidFill>
                <a:effectLst/>
                <a:uLnTx/>
                <a:uFillTx/>
                <a:latin typeface="Tahoma"/>
                <a:ea typeface="+mn-ea"/>
                <a:cs typeface="Tahoma"/>
              </a:rPr>
              <a:t>What information they seek</a:t>
            </a:r>
          </a:p>
          <a:p>
            <a:pPr marL="0" marR="0" lvl="0" indent="-342900" algn="l" defTabSz="457200" rtl="0" eaLnBrk="1" fontAlgn="auto" latinLnBrk="0" hangingPunct="1">
              <a:spcBef>
                <a:spcPct val="20000"/>
              </a:spcBef>
              <a:spcAft>
                <a:spcPts val="600"/>
              </a:spcAft>
              <a:buClrTx/>
              <a:buSzTx/>
              <a:buFont typeface="Arial"/>
              <a:buChar char="•"/>
              <a:tabLst/>
              <a:defRPr/>
            </a:pPr>
            <a:r>
              <a:rPr kumimoji="0" lang="en-US" sz="900" b="1" i="0" u="none" strike="noStrike" kern="1200" cap="none" spc="0" normalizeH="0" baseline="0" noProof="0" dirty="0" smtClean="0">
                <a:ln>
                  <a:noFill/>
                </a:ln>
                <a:solidFill>
                  <a:srgbClr val="FF9900"/>
                </a:solidFill>
                <a:effectLst/>
                <a:uLnTx/>
                <a:uFillTx/>
                <a:latin typeface="Tahoma"/>
                <a:ea typeface="+mn-ea"/>
                <a:cs typeface="Tahoma"/>
              </a:rPr>
              <a:t>How they prefer to access it</a:t>
            </a:r>
          </a:p>
          <a:p>
            <a:pPr>
              <a:lnSpc>
                <a:spcPct val="115000"/>
              </a:lnSpc>
              <a:spcAft>
                <a:spcPts val="1000"/>
              </a:spcAft>
            </a:pPr>
            <a:r>
              <a:rPr lang="en-US" sz="900" dirty="0" smtClean="0">
                <a:solidFill>
                  <a:srgbClr val="000000"/>
                </a:solidFill>
                <a:latin typeface="Tahoma"/>
                <a:cs typeface="Tahoma"/>
              </a:rPr>
              <a:t>We </a:t>
            </a:r>
            <a:r>
              <a:rPr lang="en-US" sz="900" dirty="0">
                <a:solidFill>
                  <a:srgbClr val="000000"/>
                </a:solidFill>
                <a:latin typeface="Tahoma"/>
                <a:cs typeface="Tahoma"/>
              </a:rPr>
              <a:t>use both qualitative and quantitative evaluation methods that vary in terms of formality and the degree of end-user participation. By combining the results of these tests, we are able to create a snapshot of the specific needs of your community.</a:t>
            </a:r>
          </a:p>
          <a:p>
            <a:pPr marL="0" marR="0" lvl="0" indent="-342900" algn="l" defTabSz="457200" rtl="0" eaLnBrk="1" fontAlgn="auto" latinLnBrk="0" hangingPunct="1">
              <a:lnSpc>
                <a:spcPts val="1350"/>
              </a:lnSpc>
              <a:spcBef>
                <a:spcPct val="20000"/>
              </a:spcBef>
              <a:spcAft>
                <a:spcPts val="0"/>
              </a:spcAft>
              <a:buClrTx/>
              <a:buSzTx/>
              <a:buFont typeface="Arial"/>
              <a:buNone/>
              <a:tabLst/>
              <a:defRPr/>
            </a:pPr>
            <a:endParaRPr kumimoji="0" lang="en-US" sz="900" b="1"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x-none" sz="900" b="1" i="0" u="none" strike="noStrike" kern="1200" cap="none" spc="0" normalizeH="0" baseline="0" noProof="0" dirty="0" smtClean="0">
                <a:ln>
                  <a:noFill/>
                </a:ln>
                <a:solidFill>
                  <a:srgbClr val="000000"/>
                </a:solidFill>
                <a:effectLst/>
                <a:uLnTx/>
                <a:uFillTx/>
                <a:latin typeface="Tahoma"/>
                <a:ea typeface="+mn-ea"/>
                <a:cs typeface="Tahoma"/>
              </a:rPr>
              <a:t>Community Surveys</a:t>
            </a:r>
            <a:br>
              <a:rPr kumimoji="0" lang="x-none" sz="900" b="1" i="0" u="none" strike="noStrike" kern="1200" cap="none" spc="0" normalizeH="0" baseline="0" noProof="0" dirty="0" smtClean="0">
                <a:ln>
                  <a:noFill/>
                </a:ln>
                <a:solidFill>
                  <a:srgbClr val="000000"/>
                </a:solidFill>
                <a:effectLst/>
                <a:uLnTx/>
                <a:uFillTx/>
                <a:latin typeface="Tahoma"/>
                <a:ea typeface="+mn-ea"/>
                <a:cs typeface="Tahoma"/>
              </a:rPr>
            </a:br>
            <a:r>
              <a:rPr kumimoji="0" lang="x-none" sz="900" b="0" i="0" u="none" strike="noStrike" kern="1200" cap="none" spc="0" normalizeH="0" baseline="0" noProof="0" dirty="0" smtClean="0">
                <a:ln>
                  <a:noFill/>
                </a:ln>
                <a:solidFill>
                  <a:srgbClr val="000000"/>
                </a:solidFill>
                <a:effectLst/>
                <a:uLnTx/>
                <a:uFillTx/>
                <a:latin typeface="Tahoma"/>
                <a:ea typeface="+mn-ea"/>
                <a:cs typeface="Tahoma"/>
              </a:rPr>
              <a:t>Do you know the top five things visitors are seeking to find on your website? Do you know if they are able to easily find the information they need and complete tasks? How do you go about understanding what your community would like to see on your website? You ask them. The Community Survey is an online questionnaire that will be created with input from your website committee. This process has consistently uncovered valuable insights that shaped our recommendations for the homepage wireframe and navigation</a:t>
            </a: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a:t>
            </a:r>
          </a:p>
          <a:p>
            <a:pPr marL="0" marR="0" lvl="0" indent="-342900" algn="l" defTabSz="457200" rtl="0" eaLnBrk="1" fontAlgn="auto" latinLnBrk="0" hangingPunct="1">
              <a:lnSpc>
                <a:spcPts val="1350"/>
              </a:lnSpc>
              <a:spcBef>
                <a:spcPct val="20000"/>
              </a:spcBef>
              <a:spcAft>
                <a:spcPts val="0"/>
              </a:spcAft>
              <a:buClrTx/>
              <a:buSzTx/>
              <a:buFont typeface="Arial"/>
              <a:buNone/>
              <a:tabLst/>
              <a:defRPr/>
            </a:pPr>
            <a:endParaRPr kumimoji="0" lang="en-US" sz="900" b="0" i="1"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0" i="1" u="none" strike="noStrike" kern="1200" cap="none" spc="0" normalizeH="0" baseline="0" noProof="0" dirty="0" smtClean="0">
                <a:ln>
                  <a:noFill/>
                </a:ln>
                <a:solidFill>
                  <a:srgbClr val="000000"/>
                </a:solidFill>
                <a:effectLst/>
                <a:uLnTx/>
                <a:uFillTx/>
                <a:latin typeface="Tahoma"/>
                <a:ea typeface="+mn-ea"/>
                <a:cs typeface="Tahoma"/>
              </a:rPr>
              <a:t> </a:t>
            </a:r>
            <a:endParaRPr kumimoji="0" lang="en-US" sz="900" b="0"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1" i="0" u="none" strike="noStrike" kern="1200" cap="none" spc="0" normalizeH="0" baseline="0" noProof="0" dirty="0" smtClean="0">
                <a:ln>
                  <a:noFill/>
                </a:ln>
                <a:solidFill>
                  <a:srgbClr val="000000"/>
                </a:solidFill>
                <a:effectLst/>
                <a:uLnTx/>
                <a:uFillTx/>
                <a:latin typeface="Tahoma"/>
                <a:ea typeface="+mn-ea"/>
                <a:cs typeface="Tahoma"/>
              </a:rPr>
              <a:t> </a:t>
            </a:r>
            <a:endParaRPr kumimoji="0" lang="en-US" sz="900" b="0"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1"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1"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1"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25" name="Text Placeholder 2"/>
          <p:cNvSpPr txBox="1">
            <a:spLocks/>
          </p:cNvSpPr>
          <p:nvPr/>
        </p:nvSpPr>
        <p:spPr>
          <a:xfrm>
            <a:off x="1422056" y="2362544"/>
            <a:ext cx="5321300" cy="397589"/>
          </a:xfrm>
          <a:prstGeom prst="rect">
            <a:avLst/>
          </a:prstGeom>
        </p:spPr>
        <p:txBody>
          <a:bodyPr vert="horz" lIns="91440" tIns="45720" rIns="91440" bIns="45720" rtlCol="0" anchor="t">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A Research-Driven Approach</a:t>
            </a:r>
          </a:p>
        </p:txBody>
      </p:sp>
      <p:pic>
        <p:nvPicPr>
          <p:cNvPr id="26" name="Picture 25" descr="3.Research_B.png"/>
          <p:cNvPicPr>
            <a:picLocks noChangeAspect="1"/>
          </p:cNvPicPr>
          <p:nvPr/>
        </p:nvPicPr>
        <p:blipFill>
          <a:blip r:embed="rId3"/>
          <a:srcRect b="43183"/>
          <a:stretch>
            <a:fillRect/>
          </a:stretch>
        </p:blipFill>
        <p:spPr>
          <a:xfrm>
            <a:off x="1562101" y="3437976"/>
            <a:ext cx="5029200" cy="2090758"/>
          </a:xfrm>
          <a:prstGeom prst="rect">
            <a:avLst/>
          </a:prstGeom>
        </p:spPr>
      </p:pic>
      <p:pic>
        <p:nvPicPr>
          <p:cNvPr id="20" name="Picture 19"/>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
        <p:nvSpPr>
          <p:cNvPr id="21" name="TextBox 20"/>
          <p:cNvSpPr txBox="1"/>
          <p:nvPr/>
        </p:nvSpPr>
        <p:spPr>
          <a:xfrm>
            <a:off x="4269394" y="4458064"/>
            <a:ext cx="2144102" cy="1100301"/>
          </a:xfrm>
          <a:prstGeom prst="rect">
            <a:avLst/>
          </a:prstGeom>
          <a:noFill/>
        </p:spPr>
        <p:txBody>
          <a:bodyPr wrap="square" rtlCol="0">
            <a:spAutoFit/>
          </a:bodyPr>
          <a:lstStyle/>
          <a:p>
            <a:r>
              <a:rPr lang="en-US" sz="900" b="1" dirty="0" smtClean="0">
                <a:solidFill>
                  <a:srgbClr val="000000"/>
                </a:solidFill>
                <a:latin typeface="Tahoma"/>
                <a:cs typeface="Tahoma"/>
              </a:rPr>
              <a:t>Population of 320,000</a:t>
            </a:r>
          </a:p>
          <a:p>
            <a:pPr lvl="0"/>
            <a:r>
              <a:rPr lang="en-US" sz="900" b="1" dirty="0" smtClean="0">
                <a:solidFill>
                  <a:srgbClr val="000000"/>
                </a:solidFill>
                <a:latin typeface="Tahoma"/>
                <a:cs typeface="Tahoma"/>
              </a:rPr>
              <a:t>Includes cities of XXXX</a:t>
            </a:r>
          </a:p>
          <a:p>
            <a:pPr lvl="0"/>
            <a:r>
              <a:rPr lang="en-US" sz="900" b="1" dirty="0" smtClean="0">
                <a:solidFill>
                  <a:srgbClr val="000000"/>
                </a:solidFill>
                <a:latin typeface="Tahoma"/>
                <a:cs typeface="Tahoma"/>
              </a:rPr>
              <a:t>Primary industries are XXX</a:t>
            </a:r>
          </a:p>
          <a:p>
            <a:pPr lvl="0"/>
            <a:r>
              <a:rPr lang="en-US" sz="900" b="1" dirty="0" smtClean="0">
                <a:solidFill>
                  <a:srgbClr val="000000"/>
                </a:solidFill>
                <a:latin typeface="Tahoma"/>
                <a:cs typeface="Tahoma"/>
              </a:rPr>
              <a:t>Tapestry data shows XXX </a:t>
            </a:r>
          </a:p>
          <a:p>
            <a:pPr lvl="0"/>
            <a:r>
              <a:rPr lang="en-US" sz="900" b="1" dirty="0" smtClean="0">
                <a:solidFill>
                  <a:srgbClr val="000000"/>
                </a:solidFill>
                <a:latin typeface="Tahoma"/>
                <a:cs typeface="Tahoma"/>
              </a:rPr>
              <a:t>More data XXX</a:t>
            </a:r>
          </a:p>
          <a:p>
            <a:endParaRPr lang="en-US" dirty="0"/>
          </a:p>
        </p:txBody>
      </p:sp>
      <p:sp>
        <p:nvSpPr>
          <p:cNvPr id="6" name="TextBox 5"/>
          <p:cNvSpPr txBox="1"/>
          <p:nvPr/>
        </p:nvSpPr>
        <p:spPr>
          <a:xfrm>
            <a:off x="2303097" y="4458064"/>
            <a:ext cx="1947170" cy="1100301"/>
          </a:xfrm>
          <a:prstGeom prst="rect">
            <a:avLst/>
          </a:prstGeom>
          <a:noFill/>
        </p:spPr>
        <p:txBody>
          <a:bodyPr wrap="square" rtlCol="0">
            <a:spAutoFit/>
          </a:bodyPr>
          <a:lstStyle/>
          <a:p>
            <a:r>
              <a:rPr lang="en-US" sz="900" b="1" dirty="0" smtClean="0">
                <a:solidFill>
                  <a:srgbClr val="000000"/>
                </a:solidFill>
                <a:latin typeface="Tahoma"/>
                <a:cs typeface="Tahoma"/>
              </a:rPr>
              <a:t>Population of 320,000</a:t>
            </a:r>
          </a:p>
          <a:p>
            <a:pPr lvl="0"/>
            <a:r>
              <a:rPr lang="en-US" sz="900" b="1" dirty="0" smtClean="0">
                <a:solidFill>
                  <a:srgbClr val="000000"/>
                </a:solidFill>
                <a:latin typeface="Tahoma"/>
                <a:cs typeface="Tahoma"/>
              </a:rPr>
              <a:t>Includes cities of XXXX</a:t>
            </a:r>
          </a:p>
          <a:p>
            <a:pPr lvl="0"/>
            <a:r>
              <a:rPr lang="en-US" sz="900" b="1" dirty="0" smtClean="0">
                <a:solidFill>
                  <a:srgbClr val="000000"/>
                </a:solidFill>
                <a:latin typeface="Tahoma"/>
                <a:cs typeface="Tahoma"/>
              </a:rPr>
              <a:t>Primary industries are XXX</a:t>
            </a:r>
          </a:p>
          <a:p>
            <a:pPr lvl="0"/>
            <a:r>
              <a:rPr lang="en-US" sz="900" b="1" dirty="0" smtClean="0">
                <a:solidFill>
                  <a:srgbClr val="000000"/>
                </a:solidFill>
                <a:latin typeface="Tahoma"/>
                <a:cs typeface="Tahoma"/>
              </a:rPr>
              <a:t>Tapestry data shows XXX </a:t>
            </a:r>
          </a:p>
          <a:p>
            <a:pPr lvl="0"/>
            <a:r>
              <a:rPr lang="en-US" sz="900" b="1" dirty="0" smtClean="0">
                <a:solidFill>
                  <a:srgbClr val="000000"/>
                </a:solidFill>
                <a:latin typeface="Tahoma"/>
                <a:cs typeface="Tahoma"/>
              </a:rPr>
              <a:t>More data XXX</a:t>
            </a:r>
          </a:p>
          <a:p>
            <a:endParaRPr lang="en-US" dirty="0"/>
          </a:p>
        </p:txBody>
      </p:sp>
      <p:cxnSp>
        <p:nvCxnSpPr>
          <p:cNvPr id="27" name="Straight Connector 26"/>
          <p:cNvCxnSpPr/>
          <p:nvPr/>
        </p:nvCxnSpPr>
        <p:spPr>
          <a:xfrm>
            <a:off x="1727199" y="5528733"/>
            <a:ext cx="4720163" cy="1588"/>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30448" y="3933626"/>
            <a:ext cx="4193117" cy="646331"/>
          </a:xfrm>
          <a:prstGeom prst="rect">
            <a:avLst/>
          </a:prstGeom>
          <a:noFill/>
        </p:spPr>
        <p:txBody>
          <a:bodyPr wrap="square" rtlCol="0">
            <a:spAutoFit/>
          </a:bodyPr>
          <a:lstStyle/>
          <a:p>
            <a:r>
              <a:rPr lang="en-US" sz="900" b="1" dirty="0" smtClean="0">
                <a:solidFill>
                  <a:srgbClr val="000000"/>
                </a:solidFill>
                <a:latin typeface="Tahoma"/>
                <a:cs typeface="Tahoma"/>
              </a:rPr>
              <a:t>Sheboygan County</a:t>
            </a:r>
            <a:r>
              <a:rPr lang="en-US" sz="900" b="1" dirty="0" smtClean="0">
                <a:solidFill>
                  <a:srgbClr val="000000"/>
                </a:solidFill>
              </a:rPr>
              <a:t> </a:t>
            </a:r>
            <a:r>
              <a:rPr lang="en-US" sz="900" b="1" dirty="0" smtClean="0">
                <a:solidFill>
                  <a:srgbClr val="000000"/>
                </a:solidFill>
                <a:latin typeface="Tahoma"/>
                <a:cs typeface="Tahoma"/>
              </a:rPr>
              <a:t>does have a unique community</a:t>
            </a:r>
            <a:r>
              <a:rPr lang="en-US" sz="900" dirty="0" smtClean="0">
                <a:solidFill>
                  <a:srgbClr val="000000"/>
                </a:solidFill>
                <a:latin typeface="Tahoma"/>
                <a:cs typeface="Tahoma"/>
              </a:rPr>
              <a:t>. </a:t>
            </a:r>
          </a:p>
          <a:p>
            <a:r>
              <a:rPr lang="en-US" sz="900" i="1" dirty="0" smtClean="0">
                <a:solidFill>
                  <a:srgbClr val="000000"/>
                </a:solidFill>
                <a:latin typeface="Tahoma"/>
                <a:cs typeface="Tahoma"/>
              </a:rPr>
              <a:t>Here’s what we know already:</a:t>
            </a:r>
            <a:r>
              <a:rPr lang="en-US" sz="900" b="1" dirty="0" smtClean="0">
                <a:solidFill>
                  <a:srgbClr val="000000"/>
                </a:solidFill>
                <a:latin typeface="Tahoma"/>
                <a:cs typeface="Tahoma"/>
              </a:rPr>
              <a:t> </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0797" y="1371598"/>
            <a:ext cx="5733203" cy="7772401"/>
          </a:xfrm>
        </p:spPr>
        <p:txBody>
          <a:bodyPr anchor="t">
            <a:normAutofit/>
          </a:bodyPr>
          <a:lstStyle/>
          <a:p>
            <a:pPr>
              <a:lnSpc>
                <a:spcPts val="1350"/>
              </a:lnSpc>
            </a:pPr>
            <a:r>
              <a:rPr lang="en-US" sz="900" b="1" dirty="0" smtClean="0"/>
              <a:t>Heat Map Analysis</a:t>
            </a:r>
            <a:br>
              <a:rPr lang="en-US" sz="900" b="1" dirty="0" smtClean="0"/>
            </a:br>
            <a:r>
              <a:rPr lang="en-US" sz="900" dirty="0" smtClean="0"/>
              <a:t>Heat map analysis is used to provide insight into what content and elements of your website are drawing your website visitors and how they are interacting with your content. Over the course of several weeks, we will collect information about your users’ actions that can be analyzed and studied in depth. </a:t>
            </a:r>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r>
              <a:rPr lang="x-none" sz="900" b="1" dirty="0" smtClean="0"/>
              <a:t>Recorded User Testing </a:t>
            </a:r>
            <a:br>
              <a:rPr lang="x-none" sz="900" b="1" dirty="0" smtClean="0"/>
            </a:br>
            <a:r>
              <a:rPr lang="x-none" sz="900" dirty="0" smtClean="0"/>
              <a:t>Have you ever observed someone unfamiliar with your website attempting to use it? </a:t>
            </a:r>
            <a:r>
              <a:rPr lang="en-US" sz="900" dirty="0" smtClean="0"/>
              <a:t>When you’re involved in the day-to-day maintenance of the site, it can be hard to be objective about whether content is easy to find and understand. </a:t>
            </a:r>
            <a:r>
              <a:rPr lang="x-none" sz="900" dirty="0" smtClean="0"/>
              <a:t>Using special screen-sharing software, we will record 5 to 10 test users as they narrate their way through </a:t>
            </a:r>
            <a:r>
              <a:rPr lang="en-US" sz="900" dirty="0" smtClean="0"/>
              <a:t>common tasks on your website, such as finding a job or paying a bill</a:t>
            </a:r>
            <a:r>
              <a:rPr lang="x-none" sz="900" dirty="0" smtClean="0"/>
              <a:t>. </a:t>
            </a:r>
            <a:r>
              <a:rPr lang="en-US" sz="900" dirty="0" smtClean="0"/>
              <a:t>Many</a:t>
            </a:r>
            <a:r>
              <a:rPr lang="x-none" sz="900" dirty="0" smtClean="0"/>
              <a:t> clients </a:t>
            </a:r>
            <a:r>
              <a:rPr lang="en-US" sz="900" dirty="0" smtClean="0"/>
              <a:t>have</a:t>
            </a:r>
            <a:r>
              <a:rPr lang="x-none" sz="900" dirty="0" smtClean="0"/>
              <a:t> major “Ah ha!” moments as they </a:t>
            </a:r>
            <a:r>
              <a:rPr lang="en-US" sz="900" dirty="0" smtClean="0"/>
              <a:t>see, often for the first time, what it’s like for people outside their organization to use their website. </a:t>
            </a:r>
          </a:p>
          <a:p>
            <a:pPr>
              <a:lnSpc>
                <a:spcPts val="1350"/>
              </a:lnSpc>
            </a:pPr>
            <a:endParaRPr lang="en-US" sz="900" b="1" dirty="0" smtClean="0"/>
          </a:p>
          <a:p>
            <a:pPr>
              <a:lnSpc>
                <a:spcPts val="1350"/>
              </a:lnSpc>
            </a:pPr>
            <a:r>
              <a:rPr lang="x-none" sz="900" b="1" dirty="0" smtClean="0"/>
              <a:t>Content Strategy</a:t>
            </a:r>
            <a:endParaRPr lang="en-US" sz="900" u="sng" dirty="0" smtClean="0"/>
          </a:p>
          <a:p>
            <a:pPr>
              <a:lnSpc>
                <a:spcPts val="1350"/>
              </a:lnSpc>
            </a:pPr>
            <a:r>
              <a:rPr lang="en-US" sz="900" dirty="0" smtClean="0"/>
              <a:t>The most often overlooked and undervalued part of your website’s usability is arguably the most important: Content. The most visually stunning website will not be effective if the information within it is difficult to find and understand.  As you redevelop your website, total page migration shouldn’t be your goal; rather, keeping the information that is important to your customer and delivering it in a way that is easily understood should be.  </a:t>
            </a:r>
          </a:p>
          <a:p>
            <a:pPr>
              <a:lnSpc>
                <a:spcPts val="1350"/>
              </a:lnSpc>
            </a:pPr>
            <a:r>
              <a:rPr lang="en-US" sz="900" dirty="0" smtClean="0"/>
              <a:t/>
            </a:r>
            <a:br>
              <a:rPr lang="en-US" sz="900" dirty="0" smtClean="0"/>
            </a:br>
            <a:r>
              <a:rPr lang="en-US" sz="900" dirty="0" smtClean="0"/>
              <a:t>While the majority of the UX Analysis focuses on how users interact with your website, Vision’s Advanced Content Strategy Consultation focuses on your team, providing a highly-customized analysis of your website’s content and online processes.  Vision’s Content Strategy Expert will help you develop and implement a content strategy that fits your organization, and will present the strategy to stakeholders in your organization.   This unique, one of a kind service offering will help </a:t>
            </a:r>
            <a:r>
              <a:rPr lang="en-US" sz="900" dirty="0" smtClean="0">
                <a:solidFill>
                  <a:srgbClr val="FF9900"/>
                </a:solidFill>
              </a:rPr>
              <a:t>(city/county/school, etc.) </a:t>
            </a:r>
            <a:r>
              <a:rPr lang="en-US" sz="900" dirty="0" smtClean="0"/>
              <a:t>discover the best way to approach your content.  </a:t>
            </a:r>
          </a:p>
          <a:p>
            <a:pPr>
              <a:lnSpc>
                <a:spcPts val="1350"/>
              </a:lnSpc>
            </a:pPr>
            <a:r>
              <a:rPr lang="en-US" sz="900" dirty="0" smtClean="0"/>
              <a:t/>
            </a:r>
            <a:br>
              <a:rPr lang="en-US" sz="900" dirty="0" smtClean="0"/>
            </a:br>
            <a:r>
              <a:rPr lang="en-US" sz="900" dirty="0" smtClean="0"/>
              <a:t>In addition, it includes a unique, hands-on learning experience led by an experienced Government Content Strategy Expert, training your staff to write better content for the web.</a:t>
            </a:r>
          </a:p>
          <a:p>
            <a:pPr>
              <a:lnSpc>
                <a:spcPts val="1350"/>
              </a:lnSpc>
            </a:pPr>
            <a:endParaRPr lang="en-US" sz="900" dirty="0" smtClean="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grpSp>
        <p:nvGrpSpPr>
          <p:cNvPr id="11" name="Group 10"/>
          <p:cNvGrpSpPr/>
          <p:nvPr/>
        </p:nvGrpSpPr>
        <p:grpSpPr>
          <a:xfrm>
            <a:off x="1646633" y="2352650"/>
            <a:ext cx="5044030" cy="1812950"/>
            <a:chOff x="1697433" y="2352650"/>
            <a:chExt cx="5044030" cy="1812950"/>
          </a:xfrm>
        </p:grpSpPr>
        <p:pic>
          <p:nvPicPr>
            <p:cNvPr id="6" name="Picture 5" descr="4.Research.png"/>
            <p:cNvPicPr>
              <a:picLocks noChangeAspect="1"/>
            </p:cNvPicPr>
            <p:nvPr/>
          </p:nvPicPr>
          <p:blipFill>
            <a:blip r:embed="rId4"/>
            <a:stretch>
              <a:fillRect/>
            </a:stretch>
          </p:blipFill>
          <p:spPr>
            <a:xfrm>
              <a:off x="1697433" y="2352650"/>
              <a:ext cx="5044030" cy="1812950"/>
            </a:xfrm>
            <a:prstGeom prst="rect">
              <a:avLst/>
            </a:prstGeom>
          </p:spPr>
        </p:pic>
        <p:sp>
          <p:nvSpPr>
            <p:cNvPr id="7" name="TextBox 6"/>
            <p:cNvSpPr txBox="1"/>
            <p:nvPr/>
          </p:nvSpPr>
          <p:spPr>
            <a:xfrm>
              <a:off x="1869634" y="2446867"/>
              <a:ext cx="1584767" cy="515526"/>
            </a:xfrm>
            <a:prstGeom prst="rect">
              <a:avLst/>
            </a:prstGeom>
            <a:noFill/>
          </p:spPr>
          <p:txBody>
            <a:bodyPr wrap="square" rtlCol="0">
              <a:spAutoFit/>
            </a:bodyPr>
            <a:lstStyle/>
            <a:p>
              <a:pPr lvl="0" algn="ctr"/>
              <a:r>
                <a:rPr lang="en-US" sz="950" b="1" dirty="0" smtClean="0">
                  <a:solidFill>
                    <a:srgbClr val="FF9900"/>
                  </a:solidFill>
                  <a:latin typeface="Tahoma"/>
                  <a:cs typeface="Tahoma"/>
                </a:rPr>
                <a:t>Click Map</a:t>
              </a:r>
            </a:p>
            <a:p>
              <a:endParaRPr lang="en-US" dirty="0"/>
            </a:p>
          </p:txBody>
        </p:sp>
        <p:sp>
          <p:nvSpPr>
            <p:cNvPr id="8" name="TextBox 7"/>
            <p:cNvSpPr txBox="1"/>
            <p:nvPr/>
          </p:nvSpPr>
          <p:spPr>
            <a:xfrm>
              <a:off x="3437467" y="2446867"/>
              <a:ext cx="1584767" cy="515526"/>
            </a:xfrm>
            <a:prstGeom prst="rect">
              <a:avLst/>
            </a:prstGeom>
            <a:noFill/>
          </p:spPr>
          <p:txBody>
            <a:bodyPr wrap="square" rtlCol="0">
              <a:spAutoFit/>
            </a:bodyPr>
            <a:lstStyle/>
            <a:p>
              <a:pPr lvl="0" algn="ctr"/>
              <a:r>
                <a:rPr lang="en-US" sz="950" b="1" dirty="0" smtClean="0">
                  <a:solidFill>
                    <a:srgbClr val="FF9900"/>
                  </a:solidFill>
                  <a:latin typeface="Tahoma"/>
                  <a:cs typeface="Tahoma"/>
                </a:rPr>
                <a:t>Scroll Map</a:t>
              </a:r>
            </a:p>
            <a:p>
              <a:endParaRPr lang="en-US" dirty="0"/>
            </a:p>
          </p:txBody>
        </p:sp>
        <p:sp>
          <p:nvSpPr>
            <p:cNvPr id="9" name="TextBox 8"/>
            <p:cNvSpPr txBox="1"/>
            <p:nvPr/>
          </p:nvSpPr>
          <p:spPr>
            <a:xfrm>
              <a:off x="4996833" y="2446867"/>
              <a:ext cx="1584767" cy="515526"/>
            </a:xfrm>
            <a:prstGeom prst="rect">
              <a:avLst/>
            </a:prstGeom>
            <a:noFill/>
          </p:spPr>
          <p:txBody>
            <a:bodyPr wrap="square" rtlCol="0">
              <a:spAutoFit/>
            </a:bodyPr>
            <a:lstStyle/>
            <a:p>
              <a:pPr lvl="0" algn="ctr"/>
              <a:r>
                <a:rPr lang="en-US" sz="950" b="1" dirty="0" smtClean="0">
                  <a:solidFill>
                    <a:srgbClr val="FF9900"/>
                  </a:solidFill>
                  <a:latin typeface="Tahoma"/>
                  <a:cs typeface="Tahoma"/>
                </a:rPr>
                <a:t>Hover Map</a:t>
              </a:r>
            </a:p>
            <a:p>
              <a:endParaRPr lang="en-US" dirty="0"/>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1435093" y="5626678"/>
            <a:ext cx="5589271" cy="336539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3" name="Text Placeholder 2"/>
          <p:cNvSpPr>
            <a:spLocks noGrp="1"/>
          </p:cNvSpPr>
          <p:nvPr>
            <p:ph type="body" sz="quarter" idx="10"/>
          </p:nvPr>
        </p:nvSpPr>
        <p:spPr>
          <a:xfrm>
            <a:off x="1333496" y="1371598"/>
            <a:ext cx="5690869" cy="6476339"/>
          </a:xfrm>
        </p:spPr>
        <p:txBody>
          <a:bodyPr anchor="t">
            <a:normAutofit/>
          </a:bodyPr>
          <a:lstStyle/>
          <a:p>
            <a:r>
              <a:rPr lang="en-US" sz="900" dirty="0" smtClean="0"/>
              <a:t>Consider these two content examples, which are two pages that have information about alarm permits:</a:t>
            </a:r>
            <a:br>
              <a:rPr lang="en-US" sz="900" dirty="0" smtClean="0"/>
            </a:br>
            <a:endParaRPr lang="en-US" sz="900" dirty="0" smtClean="0"/>
          </a:p>
          <a:p>
            <a:pPr algn="ctr"/>
            <a:r>
              <a:rPr lang="en-US" sz="900" b="1" dirty="0" smtClean="0">
                <a:solidFill>
                  <a:schemeClr val="tx1"/>
                </a:solidFill>
              </a:rPr>
              <a:t>Which one is easier to understand?</a:t>
            </a:r>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pPr>
              <a:lnSpc>
                <a:spcPts val="1350"/>
              </a:lnSpc>
            </a:pPr>
            <a:endParaRPr lang="en-US" sz="900" dirty="0" smtClean="0"/>
          </a:p>
          <a:p>
            <a:pPr>
              <a:lnSpc>
                <a:spcPts val="1350"/>
              </a:lnSpc>
            </a:pPr>
            <a:r>
              <a:rPr lang="en-US" sz="900" dirty="0" smtClean="0"/>
              <a:t>The content in the example on the right is not only easier to scan, but allows the customer to complete a process on the website. The end result of this phase is fewer pages to manage, a higher satisfaction rate from your customers, and the knowledge and training to write and publish better web content.</a:t>
            </a:r>
          </a:p>
          <a:p>
            <a:endParaRPr lang="en-US" sz="900" dirty="0" smtClean="0"/>
          </a:p>
          <a:p>
            <a:endParaRPr lang="en-US" sz="900" b="1" dirty="0" smtClean="0"/>
          </a:p>
          <a:p>
            <a:pPr>
              <a:spcAft>
                <a:spcPts val="600"/>
              </a:spcAft>
            </a:pPr>
            <a:r>
              <a:rPr lang="en-US" sz="900" b="1" dirty="0" smtClean="0">
                <a:solidFill>
                  <a:schemeClr val="tx1"/>
                </a:solidFill>
              </a:rPr>
              <a:t>The Result: A Comprehensive Understanding of Your Community</a:t>
            </a:r>
          </a:p>
          <a:p>
            <a:pPr>
              <a:lnSpc>
                <a:spcPts val="1350"/>
              </a:lnSpc>
            </a:pPr>
            <a:r>
              <a:rPr lang="en-US" sz="900" dirty="0" smtClean="0"/>
              <a:t>At the conclusion of the UX Analysis process, you will receive a comprehensive report outlining key insights and recommendations for the layout, navigation, content and design new website. </a:t>
            </a:r>
            <a:r>
              <a:rPr lang="en-US" sz="900" dirty="0"/>
              <a:t>This critical document will serve as a guide for the rest of the project, enabling your team to confidently make data-driven decisions through the rest of the development process. </a:t>
            </a:r>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r>
              <a:rPr lang="en-US" sz="900" dirty="0" smtClean="0"/>
              <a:t>   </a:t>
            </a:r>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smtClean="0"/>
          </a:p>
          <a:p>
            <a:pPr>
              <a:lnSpc>
                <a:spcPts val="1350"/>
              </a:lnSpc>
            </a:pPr>
            <a:endParaRPr lang="en-US" sz="900" dirty="0"/>
          </a:p>
        </p:txBody>
      </p:sp>
      <p:cxnSp>
        <p:nvCxnSpPr>
          <p:cNvPr id="16" name="Straight Connector 15"/>
          <p:cNvCxnSpPr/>
          <p:nvPr/>
        </p:nvCxnSpPr>
        <p:spPr>
          <a:xfrm>
            <a:off x="1435094" y="4166928"/>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pic>
        <p:nvPicPr>
          <p:cNvPr id="43" name="Picture 42" descr="5.Research_Results.png"/>
          <p:cNvPicPr>
            <a:picLocks noChangeAspect="1"/>
          </p:cNvPicPr>
          <p:nvPr/>
        </p:nvPicPr>
        <p:blipFill>
          <a:blip r:embed="rId4"/>
          <a:stretch>
            <a:fillRect/>
          </a:stretch>
        </p:blipFill>
        <p:spPr>
          <a:xfrm>
            <a:off x="2133574" y="5796787"/>
            <a:ext cx="4087543" cy="3161034"/>
          </a:xfrm>
          <a:prstGeom prst="rect">
            <a:avLst/>
          </a:prstGeom>
        </p:spPr>
      </p:pic>
      <p:sp>
        <p:nvSpPr>
          <p:cNvPr id="8" name="TextBox 7"/>
          <p:cNvSpPr txBox="1"/>
          <p:nvPr/>
        </p:nvSpPr>
        <p:spPr>
          <a:xfrm>
            <a:off x="2362173" y="6313885"/>
            <a:ext cx="2238962" cy="1646605"/>
          </a:xfrm>
          <a:prstGeom prst="rect">
            <a:avLst/>
          </a:prstGeom>
          <a:noFill/>
        </p:spPr>
        <p:txBody>
          <a:bodyPr wrap="square" rtlCol="0">
            <a:spAutoFit/>
          </a:bodyPr>
          <a:lstStyle/>
          <a:p>
            <a:pPr lvl="0">
              <a:buFont typeface="Arial"/>
              <a:buChar char="•"/>
            </a:pPr>
            <a:r>
              <a:rPr lang="en-US" sz="900" b="1" dirty="0" smtClean="0">
                <a:solidFill>
                  <a:schemeClr val="accent2"/>
                </a:solidFill>
              </a:rPr>
              <a:t> Project Goals</a:t>
            </a:r>
          </a:p>
          <a:p>
            <a:pPr lvl="0">
              <a:buFont typeface="Arial"/>
              <a:buChar char="•"/>
            </a:pPr>
            <a:r>
              <a:rPr lang="en-US" sz="900" b="1" dirty="0" smtClean="0">
                <a:solidFill>
                  <a:schemeClr val="accent2"/>
                </a:solidFill>
              </a:rPr>
              <a:t> Methods Used</a:t>
            </a:r>
          </a:p>
          <a:p>
            <a:pPr lvl="0">
              <a:buFont typeface="Arial"/>
              <a:buChar char="•"/>
            </a:pPr>
            <a:r>
              <a:rPr lang="en-US" sz="900" b="1" dirty="0" smtClean="0">
                <a:solidFill>
                  <a:schemeClr val="accent2"/>
                </a:solidFill>
              </a:rPr>
              <a:t> Community Survey Results</a:t>
            </a:r>
          </a:p>
          <a:p>
            <a:pPr lvl="0">
              <a:buFont typeface="Arial"/>
              <a:buChar char="•"/>
            </a:pPr>
            <a:r>
              <a:rPr lang="en-US" sz="900" b="1" dirty="0" smtClean="0">
                <a:solidFill>
                  <a:schemeClr val="accent2"/>
                </a:solidFill>
              </a:rPr>
              <a:t> Stakeholder Survey Results</a:t>
            </a:r>
          </a:p>
          <a:p>
            <a:pPr lvl="0">
              <a:buFont typeface="Arial"/>
              <a:buChar char="•"/>
            </a:pPr>
            <a:r>
              <a:rPr lang="en-US" sz="900" b="1" dirty="0" smtClean="0">
                <a:solidFill>
                  <a:schemeClr val="accent2"/>
                </a:solidFill>
              </a:rPr>
              <a:t> User Testing Results</a:t>
            </a:r>
          </a:p>
          <a:p>
            <a:pPr lvl="0">
              <a:buFont typeface="Arial"/>
              <a:buChar char="•"/>
            </a:pPr>
            <a:r>
              <a:rPr lang="en-US" sz="900" b="1" dirty="0" smtClean="0">
                <a:solidFill>
                  <a:schemeClr val="accent2"/>
                </a:solidFill>
              </a:rPr>
              <a:t> Analytics Results</a:t>
            </a:r>
          </a:p>
          <a:p>
            <a:pPr lvl="0">
              <a:buFont typeface="Arial"/>
              <a:buChar char="•"/>
            </a:pPr>
            <a:r>
              <a:rPr lang="en-US" sz="900" b="1" dirty="0" smtClean="0">
                <a:solidFill>
                  <a:schemeClr val="accent2"/>
                </a:solidFill>
              </a:rPr>
              <a:t> </a:t>
            </a:r>
            <a:r>
              <a:rPr lang="en-US" sz="900" b="1" dirty="0" err="1" smtClean="0">
                <a:solidFill>
                  <a:schemeClr val="accent2"/>
                </a:solidFill>
              </a:rPr>
              <a:t>Heatmap</a:t>
            </a:r>
            <a:r>
              <a:rPr lang="en-US" sz="900" b="1" dirty="0" smtClean="0">
                <a:solidFill>
                  <a:schemeClr val="accent2"/>
                </a:solidFill>
              </a:rPr>
              <a:t> Results</a:t>
            </a:r>
          </a:p>
          <a:p>
            <a:pPr lvl="0">
              <a:buFont typeface="Arial"/>
              <a:buChar char="•"/>
            </a:pPr>
            <a:r>
              <a:rPr lang="en-US" sz="900" b="1" dirty="0" smtClean="0">
                <a:solidFill>
                  <a:schemeClr val="accent2"/>
                </a:solidFill>
              </a:rPr>
              <a:t> Mobile Usability Analysis Results</a:t>
            </a:r>
          </a:p>
          <a:p>
            <a:pPr lvl="0">
              <a:buFont typeface="Arial"/>
              <a:buChar char="•"/>
            </a:pPr>
            <a:r>
              <a:rPr lang="en-US" sz="900" b="1" dirty="0" smtClean="0">
                <a:solidFill>
                  <a:schemeClr val="accent2"/>
                </a:solidFill>
              </a:rPr>
              <a:t> Top Content</a:t>
            </a:r>
            <a:endParaRPr lang="en-US" sz="900" b="1" dirty="0" smtClean="0">
              <a:solidFill>
                <a:schemeClr val="accent2"/>
              </a:solidFill>
              <a:latin typeface="Tahoma"/>
              <a:cs typeface="Tahoma"/>
            </a:endParaRPr>
          </a:p>
          <a:p>
            <a:pPr lvl="0">
              <a:buFont typeface="Arial"/>
              <a:buChar char="•"/>
            </a:pPr>
            <a:endParaRPr lang="en-US" sz="1000" b="1" dirty="0" smtClean="0">
              <a:solidFill>
                <a:srgbClr val="FF9900"/>
              </a:solidFill>
            </a:endParaRPr>
          </a:p>
          <a:p>
            <a:pPr lvl="0">
              <a:buFont typeface="Arial"/>
              <a:buChar char="•"/>
            </a:pPr>
            <a:endParaRPr lang="en-US" sz="1000" dirty="0" smtClean="0"/>
          </a:p>
        </p:txBody>
      </p:sp>
      <p:pic>
        <p:nvPicPr>
          <p:cNvPr id="9" name="Picture 8" descr="4.Research2b.png"/>
          <p:cNvPicPr>
            <a:picLocks noChangeAspect="1"/>
          </p:cNvPicPr>
          <p:nvPr/>
        </p:nvPicPr>
        <p:blipFill>
          <a:blip r:embed="rId5"/>
          <a:stretch>
            <a:fillRect/>
          </a:stretch>
        </p:blipFill>
        <p:spPr>
          <a:xfrm>
            <a:off x="1712618" y="1927667"/>
            <a:ext cx="4572000" cy="13776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ectangle 18"/>
          <p:cNvSpPr/>
          <p:nvPr/>
        </p:nvSpPr>
        <p:spPr>
          <a:xfrm>
            <a:off x="4198197" y="4764940"/>
            <a:ext cx="2693671" cy="1498600"/>
          </a:xfrm>
          <a:prstGeom prst="rect">
            <a:avLst/>
          </a:prstGeom>
          <a:solidFill>
            <a:schemeClr val="bg2"/>
          </a:solidFill>
          <a:ln>
            <a:noFill/>
          </a:ln>
          <a:effectLst>
            <a:outerShdw blurRad="50800" dist="76200" dir="2700000">
              <a:schemeClr val="bg1">
                <a:lumMod val="75000"/>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8" name="Rectangle 17"/>
          <p:cNvSpPr/>
          <p:nvPr/>
        </p:nvSpPr>
        <p:spPr>
          <a:xfrm>
            <a:off x="1675128" y="4127500"/>
            <a:ext cx="2693671" cy="1498600"/>
          </a:xfrm>
          <a:prstGeom prst="rect">
            <a:avLst/>
          </a:prstGeom>
          <a:solidFill>
            <a:schemeClr val="bg2"/>
          </a:solidFill>
          <a:ln>
            <a:noFill/>
          </a:ln>
          <a:effectLst>
            <a:outerShdw blurRad="50800" dist="76200" dir="2700000">
              <a:schemeClr val="bg1">
                <a:lumMod val="75000"/>
                <a:alpha val="5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3" name="Text Placeholder 2"/>
          <p:cNvSpPr>
            <a:spLocks noGrp="1"/>
          </p:cNvSpPr>
          <p:nvPr>
            <p:ph type="body" sz="quarter" idx="10"/>
          </p:nvPr>
        </p:nvSpPr>
        <p:spPr>
          <a:xfrm>
            <a:off x="1333496" y="2285978"/>
            <a:ext cx="5805170" cy="694269"/>
          </a:xfrm>
        </p:spPr>
        <p:txBody>
          <a:bodyPr anchor="t">
            <a:normAutofit/>
          </a:bodyPr>
          <a:lstStyle/>
          <a:p>
            <a:pPr algn="ctr"/>
            <a:r>
              <a:rPr lang="en-US" sz="1200" b="1" dirty="0" smtClean="0">
                <a:solidFill>
                  <a:srgbClr val="381F6B"/>
                </a:solidFill>
              </a:rPr>
              <a:t>Flexible Technology</a:t>
            </a:r>
            <a:endParaRPr lang="en-US" dirty="0" smtClean="0"/>
          </a:p>
        </p:txBody>
      </p:sp>
      <p:sp>
        <p:nvSpPr>
          <p:cNvPr id="20" name="TextBox 19"/>
          <p:cNvSpPr txBox="1"/>
          <p:nvPr/>
        </p:nvSpPr>
        <p:spPr>
          <a:xfrm>
            <a:off x="1323761" y="6601415"/>
            <a:ext cx="1779270" cy="3196168"/>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Flexibility</a:t>
            </a:r>
          </a:p>
          <a:p>
            <a:pPr lvl="0">
              <a:lnSpc>
                <a:spcPts val="1350"/>
              </a:lnSpc>
            </a:pPr>
            <a:r>
              <a:rPr lang="en-US" sz="900" dirty="0" smtClean="0">
                <a:solidFill>
                  <a:srgbClr val="000000"/>
                </a:solidFill>
              </a:rPr>
              <a:t>Your community’s needs will evolve over time. </a:t>
            </a:r>
            <a:r>
              <a:rPr lang="en-US" sz="900" dirty="0" err="1" smtClean="0">
                <a:solidFill>
                  <a:srgbClr val="000000"/>
                </a:solidFill>
              </a:rPr>
              <a:t>visionLive</a:t>
            </a:r>
            <a:r>
              <a:rPr lang="en-US" sz="900" baseline="30000" dirty="0" err="1" smtClean="0">
                <a:solidFill>
                  <a:srgbClr val="000000"/>
                </a:solidFill>
              </a:rPr>
              <a:t>TM</a:t>
            </a:r>
            <a:r>
              <a:rPr lang="en-US" sz="900" dirty="0" smtClean="0">
                <a:solidFill>
                  <a:srgbClr val="000000"/>
                </a:solidFill>
              </a:rPr>
              <a:t> puts more control in your hands to make changes to your site’s design and content. </a:t>
            </a:r>
            <a:endParaRPr lang="en-US" sz="900" dirty="0">
              <a:solidFill>
                <a:srgbClr val="000000"/>
              </a:solidFill>
              <a:latin typeface="Tahoma"/>
              <a:cs typeface="Tahoma"/>
            </a:endParaRPr>
          </a:p>
        </p:txBody>
      </p:sp>
      <p:sp>
        <p:nvSpPr>
          <p:cNvPr id="21" name="TextBox 20"/>
          <p:cNvSpPr txBox="1"/>
          <p:nvPr/>
        </p:nvSpPr>
        <p:spPr>
          <a:xfrm>
            <a:off x="5410209" y="6617816"/>
            <a:ext cx="1825838" cy="3478523"/>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Mobility </a:t>
            </a:r>
          </a:p>
          <a:p>
            <a:pPr lvl="0">
              <a:lnSpc>
                <a:spcPts val="1350"/>
              </a:lnSpc>
            </a:pPr>
            <a:r>
              <a:rPr lang="en-US" sz="900" dirty="0" smtClean="0">
                <a:solidFill>
                  <a:srgbClr val="000000"/>
                </a:solidFill>
              </a:rPr>
              <a:t>Vision was the first local government website developer to implement responsive design and continues to lead the way in mobile-first design and CMS functionality. </a:t>
            </a:r>
            <a:endParaRPr lang="en-US" sz="900" dirty="0">
              <a:solidFill>
                <a:srgbClr val="000000"/>
              </a:solidFill>
            </a:endParaRPr>
          </a:p>
        </p:txBody>
      </p:sp>
      <p:sp>
        <p:nvSpPr>
          <p:cNvPr id="22" name="TextBox 21"/>
          <p:cNvSpPr txBox="1"/>
          <p:nvPr/>
        </p:nvSpPr>
        <p:spPr>
          <a:xfrm>
            <a:off x="3304118" y="6628158"/>
            <a:ext cx="1940561" cy="2985433"/>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Accessibility</a:t>
            </a:r>
          </a:p>
          <a:p>
            <a:pPr lvl="0">
              <a:lnSpc>
                <a:spcPts val="1350"/>
              </a:lnSpc>
            </a:pPr>
            <a:r>
              <a:rPr lang="en-US" sz="900" dirty="0" smtClean="0">
                <a:solidFill>
                  <a:srgbClr val="000000"/>
                </a:solidFill>
              </a:rPr>
              <a:t>Local government agencies must ensure content is available to all residents. That’s why </a:t>
            </a:r>
            <a:r>
              <a:rPr lang="en-US" sz="900" dirty="0" err="1" smtClean="0">
                <a:solidFill>
                  <a:srgbClr val="000000"/>
                </a:solidFill>
              </a:rPr>
              <a:t>visionLive</a:t>
            </a:r>
            <a:r>
              <a:rPr lang="en-US" sz="900" baseline="30000" dirty="0" err="1" smtClean="0">
                <a:solidFill>
                  <a:srgbClr val="000000"/>
                </a:solidFill>
              </a:rPr>
              <a:t>TM</a:t>
            </a:r>
            <a:r>
              <a:rPr lang="en-US" sz="900" dirty="0" smtClean="0">
                <a:solidFill>
                  <a:srgbClr val="000000"/>
                </a:solidFill>
              </a:rPr>
              <a:t> gives you the tools to maintain a site compliant with WCAG 2.0 standards. </a:t>
            </a:r>
            <a:endParaRPr lang="en-US" sz="900" dirty="0">
              <a:solidFill>
                <a:srgbClr val="000000"/>
              </a:solidFill>
            </a:endParaRPr>
          </a:p>
        </p:txBody>
      </p:sp>
      <p:sp>
        <p:nvSpPr>
          <p:cNvPr id="24" name="Text Placeholder 2"/>
          <p:cNvSpPr txBox="1">
            <a:spLocks/>
          </p:cNvSpPr>
          <p:nvPr/>
        </p:nvSpPr>
        <p:spPr>
          <a:xfrm>
            <a:off x="1310642" y="626354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So What Makes</a:t>
            </a:r>
            <a:r>
              <a:rPr kumimoji="0" lang="en-US" sz="1200" b="1" i="0" u="none" strike="noStrike" kern="1200" cap="none" spc="0" normalizeH="0" noProof="0" dirty="0" smtClean="0">
                <a:ln>
                  <a:noFill/>
                </a:ln>
                <a:solidFill>
                  <a:srgbClr val="381F6B"/>
                </a:solidFill>
                <a:effectLst/>
                <a:uLnTx/>
                <a:uFillTx/>
                <a:latin typeface="Tahoma"/>
                <a:ea typeface="+mn-ea"/>
                <a:cs typeface="Tahoma"/>
              </a:rPr>
              <a:t> Us Different</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26" name="TextBox 25"/>
          <p:cNvSpPr txBox="1"/>
          <p:nvPr/>
        </p:nvSpPr>
        <p:spPr>
          <a:xfrm>
            <a:off x="3138588" y="8357078"/>
            <a:ext cx="4176612" cy="1438855"/>
          </a:xfrm>
          <a:prstGeom prst="rect">
            <a:avLst/>
          </a:prstGeom>
          <a:noFill/>
        </p:spPr>
        <p:txBody>
          <a:bodyPr wrap="square" rtlCol="0">
            <a:spAutoFit/>
          </a:bodyPr>
          <a:lstStyle/>
          <a:p>
            <a:r>
              <a:rPr lang="en-US" sz="1200" i="1" dirty="0" smtClean="0">
                <a:solidFill>
                  <a:schemeClr val="accent1"/>
                </a:solidFill>
                <a:latin typeface="Tahoma"/>
                <a:cs typeface="Tahoma"/>
              </a:rPr>
              <a:t>“This is my eighth career website, and </a:t>
            </a:r>
            <a:r>
              <a:rPr lang="en-US" sz="1200" i="1" dirty="0" err="1" smtClean="0">
                <a:solidFill>
                  <a:schemeClr val="accent1"/>
                </a:solidFill>
                <a:latin typeface="Tahoma"/>
                <a:cs typeface="Tahoma"/>
              </a:rPr>
              <a:t>visionLive</a:t>
            </a:r>
            <a:r>
              <a:rPr lang="en-US" sz="1200" i="1" baseline="30000" dirty="0" err="1" smtClean="0">
                <a:solidFill>
                  <a:schemeClr val="accent1"/>
                </a:solidFill>
                <a:latin typeface="Tahoma"/>
                <a:cs typeface="Tahoma"/>
              </a:rPr>
              <a:t>TM</a:t>
            </a:r>
            <a:r>
              <a:rPr lang="en-US" sz="1200" i="1" dirty="0" smtClean="0">
                <a:solidFill>
                  <a:schemeClr val="accent1"/>
                </a:solidFill>
                <a:latin typeface="Tahoma"/>
                <a:cs typeface="Tahoma"/>
              </a:rPr>
              <a:t> is the best content management system I have had the privilege of working with. It is beauty as well as function.”</a:t>
            </a:r>
          </a:p>
          <a:p>
            <a:r>
              <a:rPr lang="en-US" sz="1200" i="1" dirty="0" smtClean="0">
                <a:solidFill>
                  <a:schemeClr val="accent1"/>
                </a:solidFill>
                <a:latin typeface="Tahoma"/>
                <a:cs typeface="Tahoma"/>
              </a:rPr>
              <a:t/>
            </a:r>
            <a:br>
              <a:rPr lang="en-US" sz="1200" i="1" dirty="0" smtClean="0">
                <a:solidFill>
                  <a:schemeClr val="accent1"/>
                </a:solidFill>
                <a:latin typeface="Tahoma"/>
                <a:cs typeface="Tahoma"/>
              </a:rPr>
            </a:br>
            <a:r>
              <a:rPr lang="en-US" sz="1200" b="1" i="1" dirty="0" smtClean="0">
                <a:solidFill>
                  <a:schemeClr val="accent1"/>
                </a:solidFill>
                <a:latin typeface="Tahoma"/>
                <a:cs typeface="Tahoma"/>
              </a:rPr>
              <a:t>Mandy </a:t>
            </a:r>
            <a:r>
              <a:rPr lang="en-US" sz="1200" b="1" i="1" dirty="0" err="1" smtClean="0">
                <a:solidFill>
                  <a:schemeClr val="accent1"/>
                </a:solidFill>
                <a:latin typeface="Tahoma"/>
                <a:cs typeface="Tahoma"/>
              </a:rPr>
              <a:t>Cawby</a:t>
            </a:r>
            <a:r>
              <a:rPr lang="en-US" sz="1200" b="1" i="1" dirty="0" smtClean="0">
                <a:solidFill>
                  <a:schemeClr val="accent1"/>
                </a:solidFill>
                <a:latin typeface="Tahoma"/>
                <a:cs typeface="Tahoma"/>
              </a:rPr>
              <a:t>,</a:t>
            </a:r>
          </a:p>
          <a:p>
            <a:r>
              <a:rPr lang="en-US" sz="950" b="1" i="1" dirty="0" err="1" smtClean="0">
                <a:solidFill>
                  <a:schemeClr val="accent1"/>
                </a:solidFill>
                <a:latin typeface="Tahoma"/>
                <a:cs typeface="Tahoma"/>
              </a:rPr>
              <a:t>WaterOne</a:t>
            </a:r>
            <a:endParaRPr lang="en-US" sz="950" b="1" i="1" dirty="0" smtClean="0">
              <a:solidFill>
                <a:schemeClr val="accent1"/>
              </a:solidFill>
              <a:latin typeface="Tahoma"/>
              <a:cs typeface="Tahoma"/>
            </a:endParaRPr>
          </a:p>
          <a:p>
            <a:endParaRPr lang="en-US" dirty="0"/>
          </a:p>
        </p:txBody>
      </p:sp>
      <p:pic>
        <p:nvPicPr>
          <p:cNvPr id="28" name="Picture 27" descr="3.Research.png"/>
          <p:cNvPicPr>
            <a:picLocks noChangeAspect="1"/>
          </p:cNvPicPr>
          <p:nvPr/>
        </p:nvPicPr>
        <p:blipFill>
          <a:blip r:embed="rId2"/>
          <a:stretch>
            <a:fillRect/>
          </a:stretch>
        </p:blipFill>
        <p:spPr>
          <a:xfrm>
            <a:off x="3176688" y="1003301"/>
            <a:ext cx="2075605" cy="1367342"/>
          </a:xfrm>
          <a:prstGeom prst="rect">
            <a:avLst/>
          </a:prstGeom>
        </p:spPr>
      </p:pic>
      <p:cxnSp>
        <p:nvCxnSpPr>
          <p:cNvPr id="30" name="Straight Connector 29"/>
          <p:cNvCxnSpPr/>
          <p:nvPr/>
        </p:nvCxnSpPr>
        <p:spPr>
          <a:xfrm rot="5400000">
            <a:off x="2662659" y="7270287"/>
            <a:ext cx="1134546" cy="1588"/>
          </a:xfrm>
          <a:prstGeom prst="line">
            <a:avLst/>
          </a:prstGeom>
          <a:ln w="12700" cap="flat" cmpd="sng" algn="ctr">
            <a:solidFill>
              <a:srgbClr val="FF99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4740031" y="7270685"/>
            <a:ext cx="1135342" cy="1588"/>
          </a:xfrm>
          <a:prstGeom prst="line">
            <a:avLst/>
          </a:prstGeom>
          <a:ln w="12700" cap="flat" cmpd="sng" algn="ctr">
            <a:solidFill>
              <a:srgbClr val="FF99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 Placeholder 2"/>
          <p:cNvSpPr txBox="1">
            <a:spLocks/>
          </p:cNvSpPr>
          <p:nvPr/>
        </p:nvSpPr>
        <p:spPr>
          <a:xfrm>
            <a:off x="1333496" y="2809324"/>
            <a:ext cx="5805170" cy="1970109"/>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Maintaining an effective website requires the flexibility to adapt and respond to your community’s evolving needs. The functionality offered through our CMS will not only equip your users with intuitive tools to maintain content, but places control in your hands to control your homepage, mobile experience and search. </a:t>
            </a:r>
          </a:p>
          <a:p>
            <a:pPr marL="0" marR="0" lvl="0" indent="-342900" algn="l" defTabSz="457200" rtl="0" eaLnBrk="1" fontAlgn="auto" latinLnBrk="0" hangingPunct="1">
              <a:lnSpc>
                <a:spcPts val="1350"/>
              </a:lnSpc>
              <a:spcBef>
                <a:spcPct val="20000"/>
              </a:spcBef>
              <a:spcAft>
                <a:spcPts val="0"/>
              </a:spcAft>
              <a:buClrTx/>
              <a:buSzTx/>
              <a:buFont typeface="Arial"/>
              <a:buNone/>
              <a:tabLst/>
              <a:defRPr/>
            </a:pPr>
            <a:endParaRPr kumimoji="0" lang="en-US" sz="900" b="0"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Additionally, numerous interactive components are available with </a:t>
            </a:r>
            <a:r>
              <a:rPr kumimoji="0" lang="en-US" sz="900" b="0" i="0" u="none" strike="noStrike" kern="1200" cap="none" spc="0" normalizeH="0" baseline="0" noProof="0" dirty="0" err="1" smtClean="0">
                <a:ln>
                  <a:noFill/>
                </a:ln>
                <a:solidFill>
                  <a:srgbClr val="000000"/>
                </a:solidFill>
                <a:effectLst/>
                <a:uLnTx/>
                <a:uFillTx/>
                <a:latin typeface="Tahoma"/>
                <a:ea typeface="+mn-ea"/>
                <a:cs typeface="Tahoma"/>
              </a:rPr>
              <a:t>visionLive</a:t>
            </a:r>
            <a:r>
              <a:rPr kumimoji="0" lang="en-US" sz="900" b="0" i="0" u="none" strike="noStrike" kern="1200" cap="none" spc="0" normalizeH="0" baseline="30000" noProof="0" dirty="0" err="1" smtClean="0">
                <a:ln>
                  <a:noFill/>
                </a:ln>
                <a:solidFill>
                  <a:srgbClr val="000000"/>
                </a:solidFill>
                <a:effectLst/>
                <a:uLnTx/>
                <a:uFillTx/>
                <a:latin typeface="Tahoma"/>
                <a:ea typeface="+mn-ea"/>
                <a:cs typeface="Tahoma"/>
              </a:rPr>
              <a:t>TM</a:t>
            </a:r>
            <a:r>
              <a:rPr kumimoji="0" lang="en-US" sz="900" b="0" i="0" u="none" strike="noStrike" kern="1200" cap="none" spc="0" normalizeH="0" baseline="30000" noProof="0" dirty="0" smtClean="0">
                <a:ln>
                  <a:noFill/>
                </a:ln>
                <a:solidFill>
                  <a:srgbClr val="000000"/>
                </a:solidFill>
                <a:effectLst/>
                <a:uLnTx/>
                <a:uFillTx/>
                <a:latin typeface="Tahoma"/>
                <a:ea typeface="+mn-ea"/>
                <a:cs typeface="Tahoma"/>
              </a:rPr>
              <a:t> </a:t>
            </a: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to allow you to offer interactive services to your residents 24/7. Available features include:</a:t>
            </a:r>
          </a:p>
        </p:txBody>
      </p:sp>
      <p:pic>
        <p:nvPicPr>
          <p:cNvPr id="17" name="Picture 1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3866" y="1240367"/>
            <a:ext cx="863600" cy="8877300"/>
          </a:xfrm>
          <a:prstGeom prst="rect">
            <a:avLst/>
          </a:prstGeom>
        </p:spPr>
      </p:pic>
      <p:sp>
        <p:nvSpPr>
          <p:cNvPr id="14" name="Rectangle 13"/>
          <p:cNvSpPr/>
          <p:nvPr/>
        </p:nvSpPr>
        <p:spPr>
          <a:xfrm>
            <a:off x="1796049" y="4229100"/>
            <a:ext cx="2869353" cy="1200329"/>
          </a:xfrm>
          <a:prstGeom prst="rect">
            <a:avLst/>
          </a:prstGeom>
        </p:spPr>
        <p:txBody>
          <a:bodyPr wrap="square">
            <a:spAutoFit/>
          </a:bodyPr>
          <a:lstStyle/>
          <a:p>
            <a:pPr lvl="0">
              <a:buFont typeface="Arial"/>
              <a:buChar char="•"/>
            </a:pPr>
            <a:r>
              <a:rPr lang="en-US" sz="900" b="1" dirty="0" smtClean="0">
                <a:solidFill>
                  <a:srgbClr val="000000"/>
                </a:solidFill>
                <a:latin typeface="Tahoma"/>
                <a:cs typeface="Tahoma"/>
              </a:rPr>
              <a:t>Calendar</a:t>
            </a:r>
          </a:p>
          <a:p>
            <a:pPr lvl="0">
              <a:buFont typeface="Arial"/>
              <a:buChar char="•"/>
            </a:pPr>
            <a:r>
              <a:rPr lang="en-US" sz="900" b="1" dirty="0" smtClean="0">
                <a:solidFill>
                  <a:srgbClr val="000000"/>
                </a:solidFill>
                <a:latin typeface="Tahoma"/>
                <a:cs typeface="Tahoma"/>
              </a:rPr>
              <a:t>Citizen Request Manager</a:t>
            </a:r>
          </a:p>
          <a:p>
            <a:pPr lvl="0">
              <a:buFont typeface="Arial"/>
              <a:buChar char="•"/>
            </a:pPr>
            <a:r>
              <a:rPr lang="en-US" sz="900" b="1" dirty="0" err="1" smtClean="0">
                <a:solidFill>
                  <a:srgbClr val="000000"/>
                </a:solidFill>
                <a:latin typeface="Tahoma"/>
                <a:cs typeface="Tahoma"/>
              </a:rPr>
              <a:t>eNotification</a:t>
            </a:r>
            <a:endParaRPr lang="en-US" sz="900" b="1" dirty="0" smtClean="0">
              <a:solidFill>
                <a:srgbClr val="000000"/>
              </a:solidFill>
              <a:latin typeface="Tahoma"/>
              <a:cs typeface="Tahoma"/>
            </a:endParaRPr>
          </a:p>
          <a:p>
            <a:pPr lvl="0">
              <a:buFont typeface="Arial"/>
              <a:buChar char="•"/>
            </a:pPr>
            <a:r>
              <a:rPr lang="en-US" sz="900" b="1" dirty="0" smtClean="0">
                <a:solidFill>
                  <a:srgbClr val="000000"/>
                </a:solidFill>
                <a:latin typeface="Tahoma"/>
                <a:cs typeface="Tahoma"/>
              </a:rPr>
              <a:t>Event Registration</a:t>
            </a:r>
          </a:p>
          <a:p>
            <a:pPr lvl="0">
              <a:buFont typeface="Arial"/>
              <a:buChar char="•"/>
            </a:pPr>
            <a:r>
              <a:rPr lang="en-US" sz="900" b="1" dirty="0" smtClean="0">
                <a:solidFill>
                  <a:srgbClr val="000000"/>
                </a:solidFill>
                <a:latin typeface="Tahoma"/>
                <a:cs typeface="Tahoma"/>
              </a:rPr>
              <a:t>Form and Survey Builder</a:t>
            </a:r>
          </a:p>
          <a:p>
            <a:pPr lvl="0">
              <a:buFont typeface="Arial"/>
              <a:buChar char="•"/>
            </a:pPr>
            <a:r>
              <a:rPr lang="en-US" sz="900" b="1" dirty="0" smtClean="0">
                <a:solidFill>
                  <a:srgbClr val="000000"/>
                </a:solidFill>
                <a:latin typeface="Tahoma"/>
                <a:cs typeface="Tahoma"/>
              </a:rPr>
              <a:t>Facility Directory and Reservation Tool</a:t>
            </a:r>
          </a:p>
          <a:p>
            <a:pPr>
              <a:buFont typeface="Arial"/>
              <a:buChar char="•"/>
            </a:pPr>
            <a:r>
              <a:rPr lang="en-US" sz="900" b="1" dirty="0" smtClean="0">
                <a:solidFill>
                  <a:srgbClr val="000000"/>
                </a:solidFill>
                <a:latin typeface="Tahoma"/>
                <a:cs typeface="Tahoma"/>
              </a:rPr>
              <a:t>Job Application Manager</a:t>
            </a:r>
            <a:endParaRPr lang="en-US" sz="900" b="1" dirty="0">
              <a:solidFill>
                <a:srgbClr val="000000"/>
              </a:solidFill>
              <a:latin typeface="Tahoma"/>
              <a:cs typeface="Tahoma"/>
            </a:endParaRPr>
          </a:p>
          <a:p>
            <a:pPr lvl="0"/>
            <a:endParaRPr lang="en-US" sz="900" b="1" dirty="0">
              <a:solidFill>
                <a:srgbClr val="000000"/>
              </a:solidFill>
              <a:latin typeface="Tahoma"/>
              <a:cs typeface="Tahoma"/>
            </a:endParaRPr>
          </a:p>
        </p:txBody>
      </p:sp>
      <p:sp>
        <p:nvSpPr>
          <p:cNvPr id="15" name="Rectangle 14"/>
          <p:cNvSpPr/>
          <p:nvPr/>
        </p:nvSpPr>
        <p:spPr>
          <a:xfrm>
            <a:off x="4525702" y="4928889"/>
            <a:ext cx="2062039" cy="1061829"/>
          </a:xfrm>
          <a:prstGeom prst="rect">
            <a:avLst/>
          </a:prstGeom>
        </p:spPr>
        <p:txBody>
          <a:bodyPr wrap="square">
            <a:spAutoFit/>
          </a:bodyPr>
          <a:lstStyle/>
          <a:p>
            <a:pPr lvl="0">
              <a:buFont typeface="Arial"/>
              <a:buChar char="•"/>
            </a:pPr>
            <a:r>
              <a:rPr lang="en-US" sz="900" b="1" dirty="0" smtClean="0">
                <a:solidFill>
                  <a:srgbClr val="000000"/>
                </a:solidFill>
                <a:latin typeface="Tahoma"/>
                <a:cs typeface="Tahoma"/>
              </a:rPr>
              <a:t>Online Payments</a:t>
            </a:r>
          </a:p>
          <a:p>
            <a:pPr lvl="0">
              <a:buFont typeface="Arial"/>
              <a:buChar char="•"/>
            </a:pPr>
            <a:r>
              <a:rPr lang="en-US" sz="900" b="1" dirty="0" smtClean="0">
                <a:solidFill>
                  <a:srgbClr val="000000"/>
                </a:solidFill>
                <a:latin typeface="Tahoma"/>
                <a:cs typeface="Tahoma"/>
              </a:rPr>
              <a:t>RFP Postings</a:t>
            </a:r>
          </a:p>
          <a:p>
            <a:pPr lvl="0">
              <a:buFont typeface="Arial"/>
              <a:buChar char="•"/>
            </a:pPr>
            <a:r>
              <a:rPr lang="en-US" sz="900" b="1" dirty="0" smtClean="0">
                <a:solidFill>
                  <a:srgbClr val="000000"/>
                </a:solidFill>
                <a:latin typeface="Tahoma"/>
                <a:cs typeface="Tahoma"/>
              </a:rPr>
              <a:t>Service Directory</a:t>
            </a:r>
          </a:p>
          <a:p>
            <a:pPr lvl="0">
              <a:buFont typeface="Arial"/>
              <a:buChar char="•"/>
            </a:pPr>
            <a:r>
              <a:rPr lang="en-US" sz="900" b="1" dirty="0" smtClean="0">
                <a:solidFill>
                  <a:srgbClr val="000000"/>
                </a:solidFill>
                <a:latin typeface="Tahoma"/>
                <a:cs typeface="Tahoma"/>
              </a:rPr>
              <a:t>Social Media Manager</a:t>
            </a:r>
          </a:p>
          <a:p>
            <a:pPr lvl="0">
              <a:buFont typeface="Arial"/>
              <a:buChar char="•"/>
            </a:pPr>
            <a:r>
              <a:rPr lang="en-US" sz="900" b="1" dirty="0" smtClean="0">
                <a:solidFill>
                  <a:srgbClr val="000000"/>
                </a:solidFill>
                <a:latin typeface="Tahoma"/>
                <a:cs typeface="Tahoma"/>
              </a:rPr>
              <a:t>Staff Directory</a:t>
            </a:r>
          </a:p>
          <a:p>
            <a:pPr lvl="0">
              <a:buFont typeface="Arial"/>
              <a:buChar char="•"/>
            </a:pPr>
            <a:r>
              <a:rPr lang="en-US" sz="900" b="1" dirty="0" err="1" smtClean="0">
                <a:solidFill>
                  <a:srgbClr val="000000"/>
                </a:solidFill>
                <a:latin typeface="Tahoma"/>
                <a:cs typeface="Tahoma"/>
              </a:rPr>
              <a:t>visionMobile</a:t>
            </a:r>
            <a:r>
              <a:rPr lang="en-US" sz="900" b="1" dirty="0" smtClean="0">
                <a:solidFill>
                  <a:srgbClr val="000000"/>
                </a:solidFill>
                <a:latin typeface="Tahoma"/>
                <a:cs typeface="Tahoma"/>
              </a:rPr>
              <a:t> </a:t>
            </a:r>
            <a:r>
              <a:rPr lang="en-US" sz="900" b="1" dirty="0" err="1" smtClean="0">
                <a:solidFill>
                  <a:srgbClr val="000000"/>
                </a:solidFill>
                <a:latin typeface="Tahoma"/>
                <a:cs typeface="Tahoma"/>
              </a:rPr>
              <a:t>Designer</a:t>
            </a:r>
            <a:r>
              <a:rPr lang="en-US" sz="900" b="1" baseline="30000" dirty="0" err="1" smtClean="0">
                <a:solidFill>
                  <a:srgbClr val="000000"/>
                </a:solidFill>
                <a:latin typeface="Tahoma"/>
                <a:cs typeface="Tahoma"/>
              </a:rPr>
              <a:t>TM</a:t>
            </a:r>
            <a:endParaRPr lang="en-US" sz="900" b="1" dirty="0" smtClean="0">
              <a:solidFill>
                <a:srgbClr val="000000"/>
              </a:solidFill>
              <a:latin typeface="Tahoma"/>
              <a:cs typeface="Tahoma"/>
            </a:endParaRPr>
          </a:p>
          <a:p>
            <a:pPr lvl="0">
              <a:buFont typeface="Arial"/>
              <a:buChar char="•"/>
            </a:pPr>
            <a:r>
              <a:rPr lang="en-US" sz="900" b="1" dirty="0" smtClean="0">
                <a:solidFill>
                  <a:srgbClr val="000000"/>
                </a:solidFill>
                <a:latin typeface="Tahoma"/>
                <a:cs typeface="Tahoma"/>
              </a:rPr>
              <a:t>WCAG 2.0 Compliance</a:t>
            </a:r>
            <a:endParaRPr lang="en-US" sz="900" b="1" dirty="0">
              <a:solidFill>
                <a:srgbClr val="000000"/>
              </a:solidFill>
              <a:latin typeface="Tahoma"/>
              <a:cs typeface="Tahoma"/>
            </a:endParaRPr>
          </a:p>
        </p:txBody>
      </p:sp>
      <p:cxnSp>
        <p:nvCxnSpPr>
          <p:cNvPr id="32" name="Straight Connector 31"/>
          <p:cNvCxnSpPr/>
          <p:nvPr/>
        </p:nvCxnSpPr>
        <p:spPr>
          <a:xfrm>
            <a:off x="3227488" y="8269788"/>
            <a:ext cx="4548931"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33496" y="1100812"/>
            <a:ext cx="5994404" cy="1970109"/>
          </a:xfrm>
        </p:spPr>
        <p:txBody>
          <a:bodyPr anchor="t">
            <a:normAutofit/>
          </a:bodyPr>
          <a:lstStyle/>
          <a:p>
            <a:pPr>
              <a:lnSpc>
                <a:spcPts val="1350"/>
              </a:lnSpc>
            </a:pPr>
            <a:r>
              <a:rPr lang="en-US" sz="900" b="1" dirty="0" smtClean="0"/>
              <a:t>Flexibility</a:t>
            </a:r>
            <a:endParaRPr lang="en-US" sz="900" dirty="0" smtClean="0"/>
          </a:p>
          <a:p>
            <a:pPr>
              <a:lnSpc>
                <a:spcPts val="1350"/>
              </a:lnSpc>
            </a:pPr>
            <a:r>
              <a:rPr lang="en-US" sz="900" dirty="0" smtClean="0"/>
              <a:t>Leveraging your website to effectively communicate with your community requires adjusting your message from time to time. With the tools built into </a:t>
            </a:r>
            <a:r>
              <a:rPr lang="en-US" sz="900" dirty="0" err="1" smtClean="0"/>
              <a:t>visionLive</a:t>
            </a:r>
            <a:r>
              <a:rPr lang="en-US" sz="900" baseline="30000" dirty="0" err="1" smtClean="0"/>
              <a:t>TM</a:t>
            </a:r>
            <a:r>
              <a:rPr lang="en-US" sz="900" dirty="0" smtClean="0"/>
              <a:t>, you will be able to change your website’s background image, swap out buttons and even create a new homepage if needed. Consider this example from the City of Glendale. On an average day, the site’s homepage showcases the landscape and beauty of the community. However, on election night, the website is flooded with traffic seeking the results. With just a few clicks in the CMS, the communications team at Glendale can overwrite the homepage to display all relevant election information.</a:t>
            </a:r>
            <a:br>
              <a:rPr lang="en-US" sz="900" dirty="0" smtClean="0"/>
            </a:br>
            <a:endParaRPr lang="en-US" sz="900" dirty="0" smtClean="0"/>
          </a:p>
          <a:p>
            <a:pPr algn="ctr">
              <a:lnSpc>
                <a:spcPts val="1350"/>
              </a:lnSpc>
            </a:pPr>
            <a:r>
              <a:rPr lang="en-US" sz="900" b="1" dirty="0" smtClean="0">
                <a:solidFill>
                  <a:schemeClr val="tx1"/>
                </a:solidFill>
              </a:rPr>
              <a:t>Easily Change Your Homepage for Special Events:</a:t>
            </a:r>
            <a:endParaRPr lang="en-US" sz="900" dirty="0"/>
          </a:p>
          <a:p>
            <a:pPr>
              <a:lnSpc>
                <a:spcPts val="1350"/>
              </a:lnSpc>
            </a:pPr>
            <a:r>
              <a:rPr lang="en-US" sz="900" dirty="0" smtClean="0"/>
              <a:t> </a:t>
            </a:r>
            <a:endParaRPr lang="en-US" sz="900" dirty="0"/>
          </a:p>
        </p:txBody>
      </p:sp>
      <p:pic>
        <p:nvPicPr>
          <p:cNvPr id="11" name="Picture 10" descr="3.Flexible_computers_1.png"/>
          <p:cNvPicPr>
            <a:picLocks noChangeAspect="1"/>
          </p:cNvPicPr>
          <p:nvPr/>
        </p:nvPicPr>
        <p:blipFill>
          <a:blip r:embed="rId2"/>
          <a:stretch>
            <a:fillRect/>
          </a:stretch>
        </p:blipFill>
        <p:spPr>
          <a:xfrm>
            <a:off x="1314859" y="2667662"/>
            <a:ext cx="3087284" cy="2120237"/>
          </a:xfrm>
          <a:prstGeom prst="rect">
            <a:avLst/>
          </a:prstGeom>
        </p:spPr>
      </p:pic>
      <p:pic>
        <p:nvPicPr>
          <p:cNvPr id="12" name="Picture 11" descr="3.Flexible_computers_1.png"/>
          <p:cNvPicPr>
            <a:picLocks noChangeAspect="1"/>
          </p:cNvPicPr>
          <p:nvPr/>
        </p:nvPicPr>
        <p:blipFill>
          <a:blip r:embed="rId3"/>
          <a:stretch>
            <a:fillRect/>
          </a:stretch>
        </p:blipFill>
        <p:spPr>
          <a:xfrm>
            <a:off x="4051382" y="2667662"/>
            <a:ext cx="3087284" cy="2120237"/>
          </a:xfrm>
          <a:prstGeom prst="rect">
            <a:avLst/>
          </a:prstGeom>
        </p:spPr>
      </p:pic>
      <p:pic>
        <p:nvPicPr>
          <p:cNvPr id="10" name="Picture 9"/>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
        <p:nvSpPr>
          <p:cNvPr id="15" name="Rectangle 14"/>
          <p:cNvSpPr/>
          <p:nvPr/>
        </p:nvSpPr>
        <p:spPr>
          <a:xfrm>
            <a:off x="1524082" y="4490878"/>
            <a:ext cx="2858766" cy="230832"/>
          </a:xfrm>
          <a:prstGeom prst="rect">
            <a:avLst/>
          </a:prstGeom>
        </p:spPr>
        <p:txBody>
          <a:bodyPr wrap="square">
            <a:spAutoFit/>
          </a:bodyPr>
          <a:lstStyle/>
          <a:p>
            <a:r>
              <a:rPr lang="en-US" sz="900" b="1" dirty="0" smtClean="0">
                <a:solidFill>
                  <a:srgbClr val="FF9900"/>
                </a:solidFill>
                <a:latin typeface="Tahoma"/>
                <a:cs typeface="Tahoma"/>
              </a:rPr>
              <a:t>Glendale’s standard homepage</a:t>
            </a:r>
            <a:endParaRPr lang="en-US" sz="900" b="1" dirty="0">
              <a:solidFill>
                <a:srgbClr val="FF9900"/>
              </a:solidFill>
              <a:latin typeface="Tahoma"/>
              <a:cs typeface="Tahoma"/>
            </a:endParaRPr>
          </a:p>
        </p:txBody>
      </p:sp>
      <p:sp>
        <p:nvSpPr>
          <p:cNvPr id="23" name="Rectangle 22"/>
          <p:cNvSpPr/>
          <p:nvPr/>
        </p:nvSpPr>
        <p:spPr>
          <a:xfrm>
            <a:off x="4279900" y="4490878"/>
            <a:ext cx="2858766" cy="230832"/>
          </a:xfrm>
          <a:prstGeom prst="rect">
            <a:avLst/>
          </a:prstGeom>
        </p:spPr>
        <p:txBody>
          <a:bodyPr wrap="square">
            <a:spAutoFit/>
          </a:bodyPr>
          <a:lstStyle/>
          <a:p>
            <a:r>
              <a:rPr lang="en-US" sz="900" b="1" dirty="0" smtClean="0">
                <a:solidFill>
                  <a:srgbClr val="FF9900"/>
                </a:solidFill>
                <a:latin typeface="Tahoma"/>
                <a:cs typeface="Tahoma"/>
              </a:rPr>
              <a:t>Election night homepage</a:t>
            </a:r>
            <a:endParaRPr lang="en-US" sz="900" b="1" dirty="0">
              <a:solidFill>
                <a:srgbClr val="FF9900"/>
              </a:solidFill>
              <a:latin typeface="Tahoma"/>
              <a:cs typeface="Tahoma"/>
            </a:endParaRPr>
          </a:p>
        </p:txBody>
      </p:sp>
      <p:sp>
        <p:nvSpPr>
          <p:cNvPr id="17" name="Text Placeholder 2"/>
          <p:cNvSpPr txBox="1">
            <a:spLocks/>
          </p:cNvSpPr>
          <p:nvPr/>
        </p:nvSpPr>
        <p:spPr>
          <a:xfrm>
            <a:off x="1314859" y="4819703"/>
            <a:ext cx="5805170" cy="3289301"/>
          </a:xfrm>
          <a:prstGeom prst="rect">
            <a:avLst/>
          </a:prstGeom>
        </p:spPr>
        <p:txBody>
          <a:bodyPr vert="horz" lIns="91440" tIns="45720" rIns="91440" bIns="45720" rtlCol="0" anchor="t">
            <a:noAutofit/>
          </a:bodyPr>
          <a:lstStyle>
            <a:lvl1pPr marL="0" indent="-342900" algn="l" defTabSz="457200" rtl="0" eaLnBrk="1" latinLnBrk="0" hangingPunct="1">
              <a:spcBef>
                <a:spcPct val="20000"/>
              </a:spcBef>
              <a:buFont typeface="Arial"/>
              <a:buNone/>
              <a:defRPr sz="950" kern="1200">
                <a:solidFill>
                  <a:srgbClr val="000000"/>
                </a:solidFill>
                <a:latin typeface="Tahoma"/>
                <a:ea typeface="+mn-ea"/>
                <a:cs typeface="Tahoma"/>
              </a:defRPr>
            </a:lvl1pPr>
            <a:lvl2pPr marL="0" indent="-285750" algn="l" defTabSz="457200" rtl="0" eaLnBrk="1" latinLnBrk="0" hangingPunct="1">
              <a:spcBef>
                <a:spcPct val="20000"/>
              </a:spcBef>
              <a:buFont typeface="Arial"/>
              <a:buNone/>
              <a:defRPr sz="950" kern="1200">
                <a:solidFill>
                  <a:srgbClr val="000000"/>
                </a:solidFill>
                <a:latin typeface="Tahoma"/>
                <a:ea typeface="+mn-ea"/>
                <a:cs typeface="Tahoma"/>
              </a:defRPr>
            </a:lvl2pPr>
            <a:lvl3pPr marL="0" indent="-228600" algn="l" defTabSz="457200" rtl="0" eaLnBrk="1" latinLnBrk="0" hangingPunct="1">
              <a:spcBef>
                <a:spcPct val="20000"/>
              </a:spcBef>
              <a:buFont typeface="Arial"/>
              <a:buNone/>
              <a:defRPr sz="950" kern="1200">
                <a:solidFill>
                  <a:srgbClr val="000000"/>
                </a:solidFill>
                <a:latin typeface="Tahoma"/>
                <a:ea typeface="+mn-ea"/>
                <a:cs typeface="Tahoma"/>
              </a:defRPr>
            </a:lvl3pPr>
            <a:lvl4pPr marL="0" indent="-228600" algn="l" defTabSz="457200" rtl="0" eaLnBrk="1" latinLnBrk="0" hangingPunct="1">
              <a:spcBef>
                <a:spcPct val="20000"/>
              </a:spcBef>
              <a:buFont typeface="Arial"/>
              <a:buNone/>
              <a:defRPr sz="950" kern="1200">
                <a:solidFill>
                  <a:srgbClr val="000000"/>
                </a:solidFill>
                <a:latin typeface="Tahoma"/>
                <a:ea typeface="+mn-ea"/>
                <a:cs typeface="Tahoma"/>
              </a:defRPr>
            </a:lvl4pPr>
            <a:lvl5pPr marL="0" indent="-228600" algn="l" defTabSz="457200" rtl="0" eaLnBrk="1" latinLnBrk="0" hangingPunct="1">
              <a:spcBef>
                <a:spcPct val="20000"/>
              </a:spcBef>
              <a:buFont typeface="Arial"/>
              <a:buNone/>
              <a:defRPr sz="950" kern="1200">
                <a:solidFill>
                  <a:srgbClr val="000000"/>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350"/>
              </a:lnSpc>
            </a:pPr>
            <a:endParaRPr lang="en-US" sz="900" b="1" dirty="0" smtClean="0"/>
          </a:p>
          <a:p>
            <a:pPr>
              <a:lnSpc>
                <a:spcPts val="1350"/>
              </a:lnSpc>
            </a:pPr>
            <a:r>
              <a:rPr lang="en-US" sz="900" b="1" dirty="0" smtClean="0"/>
              <a:t>Accessibility</a:t>
            </a:r>
          </a:p>
          <a:p>
            <a:r>
              <a:rPr lang="en-US" sz="900" dirty="0" smtClean="0">
                <a:solidFill>
                  <a:srgbClr val="53565A"/>
                </a:solidFill>
                <a:latin typeface="Tahoma" panose="020B0604030504040204" pitchFamily="34" charset="0"/>
                <a:ea typeface="Calibri" panose="020F0502020204030204" pitchFamily="34" charset="0"/>
                <a:cs typeface="Tahoma" panose="020B0604030504040204" pitchFamily="34" charset="0"/>
              </a:rPr>
              <a:t>Local government agencies must ensure content is available to all residents. That’s why </a:t>
            </a:r>
            <a:r>
              <a:rPr lang="en-US" sz="900" dirty="0" smtClean="0">
                <a:solidFill>
                  <a:srgbClr val="53565A"/>
                </a:solidFill>
                <a:latin typeface="Tahoma" panose="020B0604030504040204" pitchFamily="34" charset="0"/>
                <a:cs typeface="Tahoma" panose="020B0604030504040204" pitchFamily="34" charset="0"/>
              </a:rPr>
              <a:t>Vision has built several key features into the </a:t>
            </a:r>
            <a:r>
              <a:rPr lang="en-US" sz="900" dirty="0" err="1" smtClean="0">
                <a:solidFill>
                  <a:srgbClr val="53565A"/>
                </a:solidFill>
                <a:latin typeface="Tahoma" panose="020B0604030504040204" pitchFamily="34" charset="0"/>
                <a:cs typeface="Tahoma" panose="020B0604030504040204" pitchFamily="34" charset="0"/>
              </a:rPr>
              <a:t>visionLive</a:t>
            </a:r>
            <a:r>
              <a:rPr lang="en-US" sz="900" dirty="0" smtClean="0">
                <a:solidFill>
                  <a:srgbClr val="53565A"/>
                </a:solidFill>
                <a:latin typeface="Tahoma" panose="020B0604030504040204" pitchFamily="34" charset="0"/>
                <a:cs typeface="Tahoma" panose="020B0604030504040204" pitchFamily="34" charset="0"/>
              </a:rPr>
              <a:t> CMS to promote the creation of content compliant with WCAG 2.0 standards, including: </a:t>
            </a:r>
          </a:p>
          <a:p>
            <a:endParaRPr lang="en-US" sz="900" dirty="0" smtClean="0">
              <a:solidFill>
                <a:srgbClr val="53565A"/>
              </a:solidFill>
              <a:latin typeface="Tahoma" panose="020B0604030504040204" pitchFamily="34" charset="0"/>
              <a:cs typeface="Tahoma" panose="020B0604030504040204" pitchFamily="34" charset="0"/>
            </a:endParaRPr>
          </a:p>
          <a:p>
            <a:pPr>
              <a:buFont typeface="Calibri" panose="020F0502020204030204" pitchFamily="34" charset="0"/>
              <a:buChar char="•"/>
            </a:pPr>
            <a:r>
              <a:rPr lang="en-US" sz="900" b="1" dirty="0" smtClean="0">
                <a:solidFill>
                  <a:srgbClr val="FF9900"/>
                </a:solidFill>
              </a:rPr>
              <a:t>Mouse-free navigation</a:t>
            </a:r>
          </a:p>
          <a:p>
            <a:pPr>
              <a:buFont typeface="Calibri" panose="020F0502020204030204" pitchFamily="34" charset="0"/>
              <a:buChar char="•"/>
              <a:defRPr/>
            </a:pPr>
            <a:r>
              <a:rPr lang="en-US" sz="900" b="1" dirty="0" smtClean="0">
                <a:solidFill>
                  <a:srgbClr val="FF9900"/>
                </a:solidFill>
              </a:rPr>
              <a:t>Required alt-tags</a:t>
            </a:r>
          </a:p>
          <a:p>
            <a:pPr>
              <a:buFont typeface="Calibri" panose="020F0502020204030204" pitchFamily="34" charset="0"/>
              <a:buChar char="•"/>
              <a:defRPr/>
            </a:pPr>
            <a:r>
              <a:rPr lang="en-US" sz="900" b="1" dirty="0" smtClean="0">
                <a:solidFill>
                  <a:srgbClr val="FF9900"/>
                </a:solidFill>
              </a:rPr>
              <a:t>Form field labels</a:t>
            </a:r>
          </a:p>
          <a:p>
            <a:endParaRPr lang="en-US" sz="900" dirty="0" smtClean="0">
              <a:solidFill>
                <a:srgbClr val="53565A"/>
              </a:solidFill>
              <a:latin typeface="Tahoma" panose="020B0604030504040204" pitchFamily="34" charset="0"/>
              <a:ea typeface="Calibri" panose="020F0502020204030204" pitchFamily="34" charset="0"/>
              <a:cs typeface="Tahoma" panose="020B0604030504040204" pitchFamily="34" charset="0"/>
            </a:endParaRPr>
          </a:p>
          <a:p>
            <a:r>
              <a:rPr lang="en-US" sz="900" dirty="0" smtClean="0">
                <a:solidFill>
                  <a:srgbClr val="53565A"/>
                </a:solidFill>
                <a:latin typeface="Tahoma" panose="020B0604030504040204" pitchFamily="34" charset="0"/>
                <a:ea typeface="Calibri" panose="020F0502020204030204" pitchFamily="34" charset="0"/>
                <a:cs typeface="Tahoma" panose="020B0604030504040204" pitchFamily="34" charset="0"/>
              </a:rPr>
              <a:t>Providing accessible technology is a critical first step, but Vision also provides professional services and guidance to ensure your website is designed and developed with compliance in mind, including: </a:t>
            </a:r>
          </a:p>
          <a:p>
            <a:endParaRPr lang="en-US" sz="900" dirty="0" smtClean="0">
              <a:solidFill>
                <a:srgbClr val="53565A"/>
              </a:solidFill>
              <a:latin typeface="Tahoma" panose="020B0604030504040204" pitchFamily="34" charset="0"/>
              <a:ea typeface="Calibri" panose="020F0502020204030204" pitchFamily="34" charset="0"/>
              <a:cs typeface="Tahoma" panose="020B0604030504040204" pitchFamily="34" charset="0"/>
            </a:endParaRPr>
          </a:p>
          <a:p>
            <a:pPr>
              <a:buFont typeface="Calibri" panose="020F0502020204030204" pitchFamily="34" charset="0"/>
              <a:buChar char="•"/>
            </a:pPr>
            <a:r>
              <a:rPr lang="en-US" sz="900" b="1" dirty="0" smtClean="0">
                <a:solidFill>
                  <a:srgbClr val="FF9900"/>
                </a:solidFill>
              </a:rPr>
              <a:t>Training resources to teach your staff how to create accessible content </a:t>
            </a:r>
          </a:p>
          <a:p>
            <a:pPr>
              <a:buFont typeface="Calibri" panose="020F0502020204030204" pitchFamily="34" charset="0"/>
              <a:buChar char="•"/>
            </a:pPr>
            <a:r>
              <a:rPr lang="en-US" sz="900" b="1" dirty="0" smtClean="0">
                <a:solidFill>
                  <a:srgbClr val="FF9900"/>
                </a:solidFill>
              </a:rPr>
              <a:t>Development of a website design compliant with WCAG 2.0 standards</a:t>
            </a:r>
          </a:p>
          <a:p>
            <a:pPr>
              <a:buFont typeface="Calibri" panose="020F0502020204030204" pitchFamily="34" charset="0"/>
              <a:buChar char="•"/>
            </a:pPr>
            <a:r>
              <a:rPr lang="en-US" sz="900" b="1" dirty="0" smtClean="0">
                <a:solidFill>
                  <a:srgbClr val="FF9900"/>
                </a:solidFill>
              </a:rPr>
              <a:t>Automated testing and report confirming pages manually migrated by Vision are compliant </a:t>
            </a:r>
          </a:p>
          <a:p>
            <a:pPr indent="0"/>
            <a:endParaRPr lang="en-US" sz="900" b="1" dirty="0" smtClean="0">
              <a:solidFill>
                <a:srgbClr val="FF9900"/>
              </a:solidFill>
            </a:endParaRPr>
          </a:p>
          <a:p>
            <a:pPr marL="342900">
              <a:spcBef>
                <a:spcPts val="0"/>
              </a:spcBef>
              <a:buFont typeface="Calibri" panose="020F0502020204030204" pitchFamily="34" charset="0"/>
              <a:buChar char="-"/>
            </a:pPr>
            <a:endParaRPr lang="en-US" sz="900" dirty="0" smtClean="0">
              <a:solidFill>
                <a:srgbClr val="53565A"/>
              </a:solidFill>
              <a:latin typeface="Tahoma" panose="020B0604030504040204" pitchFamily="34" charset="0"/>
              <a:ea typeface="Calibri" panose="020F0502020204030204" pitchFamily="34" charset="0"/>
              <a:cs typeface="Tahoma" panose="020B0604030504040204" pitchFamily="34" charset="0"/>
            </a:endParaRPr>
          </a:p>
          <a:p>
            <a:pPr marL="342900">
              <a:spcBef>
                <a:spcPts val="0"/>
              </a:spcBef>
              <a:buFont typeface="Calibri" panose="020F0502020204030204" pitchFamily="34" charset="0"/>
              <a:buChar char="-"/>
            </a:pPr>
            <a:endParaRPr lang="en-US" sz="900" dirty="0" smtClean="0">
              <a:solidFill>
                <a:srgbClr val="53565A"/>
              </a:solidFill>
              <a:latin typeface="Tahoma" panose="020B0604030504040204" pitchFamily="34" charset="0"/>
              <a:ea typeface="Calibri" panose="020F0502020204030204" pitchFamily="34" charset="0"/>
              <a:cs typeface="Tahoma" panose="020B0604030504040204" pitchFamily="34" charset="0"/>
            </a:endParaRPr>
          </a:p>
          <a:p>
            <a:pPr>
              <a:lnSpc>
                <a:spcPts val="1350"/>
              </a:lnSpc>
            </a:pPr>
            <a:endParaRPr lang="en-US" sz="900" dirty="0" smtClean="0"/>
          </a:p>
        </p:txBody>
      </p:sp>
      <p:sp>
        <p:nvSpPr>
          <p:cNvPr id="18" name="Rectangle 17"/>
          <p:cNvSpPr/>
          <p:nvPr/>
        </p:nvSpPr>
        <p:spPr>
          <a:xfrm>
            <a:off x="3108960" y="7811113"/>
            <a:ext cx="4377260" cy="1900520"/>
          </a:xfrm>
          <a:prstGeom prst="rect">
            <a:avLst/>
          </a:prstGeom>
        </p:spPr>
        <p:txBody>
          <a:bodyPr wrap="square">
            <a:spAutoFit/>
          </a:bodyPr>
          <a:lstStyle/>
          <a:p>
            <a:r>
              <a:rPr lang="en-US" sz="1200" i="1" dirty="0">
                <a:solidFill>
                  <a:schemeClr val="accent1"/>
                </a:solidFill>
                <a:latin typeface="Tahoma"/>
                <a:cs typeface="Tahoma"/>
              </a:rPr>
              <a:t>"Website accessibility is a top priority for Rancho </a:t>
            </a:r>
            <a:r>
              <a:rPr lang="en-US" sz="1200" i="1" dirty="0" smtClean="0">
                <a:solidFill>
                  <a:schemeClr val="accent1"/>
                </a:solidFill>
                <a:latin typeface="Tahoma"/>
                <a:cs typeface="Tahoma"/>
              </a:rPr>
              <a:t>Cordova….Vision </a:t>
            </a:r>
            <a:r>
              <a:rPr lang="en-US" sz="1200" i="1" dirty="0">
                <a:solidFill>
                  <a:schemeClr val="accent1"/>
                </a:solidFill>
                <a:latin typeface="Tahoma"/>
                <a:cs typeface="Tahoma"/>
              </a:rPr>
              <a:t>went above and beyond by walking us through the process and allocating resources to make sure Rancho Cordova was on the cutting edge of accessibility. It’s an ongoing learning process, but we couldn’t have asked for a better partner</a:t>
            </a:r>
            <a:r>
              <a:rPr lang="en-US" sz="1200" i="1" dirty="0" smtClean="0">
                <a:solidFill>
                  <a:schemeClr val="accent1"/>
                </a:solidFill>
                <a:latin typeface="Tahoma"/>
                <a:cs typeface="Tahoma"/>
              </a:rPr>
              <a:t>!“</a:t>
            </a:r>
          </a:p>
          <a:p>
            <a:endParaRPr lang="en-US" sz="1200" i="1" dirty="0">
              <a:solidFill>
                <a:schemeClr val="accent1"/>
              </a:solidFill>
              <a:latin typeface="Tahoma"/>
              <a:cs typeface="Tahoma"/>
            </a:endParaRPr>
          </a:p>
          <a:p>
            <a:r>
              <a:rPr lang="en-US" sz="1200" b="1" i="1" dirty="0" smtClean="0">
                <a:solidFill>
                  <a:schemeClr val="accent1"/>
                </a:solidFill>
                <a:latin typeface="Tahoma"/>
                <a:cs typeface="Tahoma"/>
              </a:rPr>
              <a:t>Ashley Downton,</a:t>
            </a:r>
            <a:endParaRPr lang="en-US" sz="1200" b="1" i="1" dirty="0">
              <a:solidFill>
                <a:schemeClr val="accent1"/>
              </a:solidFill>
              <a:latin typeface="Tahoma"/>
              <a:cs typeface="Tahoma"/>
            </a:endParaRPr>
          </a:p>
          <a:p>
            <a:r>
              <a:rPr lang="en-US" sz="950" b="1" i="1" dirty="0" smtClean="0">
                <a:solidFill>
                  <a:schemeClr val="accent1"/>
                </a:solidFill>
                <a:latin typeface="Tahoma"/>
                <a:cs typeface="Tahoma"/>
              </a:rPr>
              <a:t>City of Rancho Cordova</a:t>
            </a:r>
            <a:endParaRPr lang="en-US" sz="950" b="1" i="1" dirty="0">
              <a:solidFill>
                <a:schemeClr val="accent1"/>
              </a:solidFill>
              <a:latin typeface="Tahoma"/>
              <a:cs typeface="Tahoma"/>
            </a:endParaRPr>
          </a:p>
          <a:p>
            <a:endParaRPr lang="en-US" sz="1200" i="1" dirty="0">
              <a:solidFill>
                <a:schemeClr val="accent1"/>
              </a:solidFill>
              <a:latin typeface="Tahoma"/>
              <a:cs typeface="Tahoma"/>
            </a:endParaRPr>
          </a:p>
        </p:txBody>
      </p:sp>
      <p:cxnSp>
        <p:nvCxnSpPr>
          <p:cNvPr id="19" name="Straight Connector 18"/>
          <p:cNvCxnSpPr/>
          <p:nvPr/>
        </p:nvCxnSpPr>
        <p:spPr>
          <a:xfrm>
            <a:off x="3227488" y="7722072"/>
            <a:ext cx="4548931"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Right Arrow 1"/>
          <p:cNvSpPr/>
          <p:nvPr/>
        </p:nvSpPr>
        <p:spPr>
          <a:xfrm>
            <a:off x="3935897" y="3546282"/>
            <a:ext cx="596347" cy="181498"/>
          </a:xfrm>
          <a:prstGeom prst="rightArrow">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6575106"/>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sp>
        <p:nvSpPr>
          <p:cNvPr id="17" name="Text Placeholder 2"/>
          <p:cNvSpPr txBox="1">
            <a:spLocks/>
          </p:cNvSpPr>
          <p:nvPr/>
        </p:nvSpPr>
        <p:spPr>
          <a:xfrm>
            <a:off x="1177086" y="1240366"/>
            <a:ext cx="5805170" cy="5208141"/>
          </a:xfrm>
          <a:prstGeom prst="rect">
            <a:avLst/>
          </a:prstGeom>
        </p:spPr>
        <p:txBody>
          <a:bodyPr vert="horz" lIns="91440" tIns="45720" rIns="91440" bIns="45720" rtlCol="0" anchor="t">
            <a:normAutofit/>
          </a:bodyPr>
          <a:lstStyle/>
          <a:p>
            <a:pPr>
              <a:lnSpc>
                <a:spcPts val="1350"/>
              </a:lnSpc>
            </a:pPr>
            <a:r>
              <a:rPr lang="en-US" sz="900" b="1" dirty="0" smtClean="0">
                <a:solidFill>
                  <a:srgbClr val="000000"/>
                </a:solidFill>
                <a:latin typeface="Tahoma"/>
                <a:cs typeface="Tahoma"/>
              </a:rPr>
              <a:t>Mobility</a:t>
            </a:r>
            <a:endParaRPr lang="en-US" sz="900" dirty="0" smtClean="0">
              <a:solidFill>
                <a:srgbClr val="000000"/>
              </a:solidFill>
              <a:latin typeface="Tahoma"/>
              <a:cs typeface="Tahoma"/>
            </a:endParaRPr>
          </a:p>
          <a:p>
            <a:pPr>
              <a:lnSpc>
                <a:spcPts val="1350"/>
              </a:lnSpc>
            </a:pPr>
            <a:r>
              <a:rPr lang="en-US" sz="900" dirty="0" smtClean="0">
                <a:solidFill>
                  <a:srgbClr val="000000"/>
                </a:solidFill>
                <a:latin typeface="Tahoma"/>
                <a:cs typeface="Tahoma"/>
              </a:rPr>
              <a:t>All Vision websites are implemented with Responsive Web Design (RWD) ensuring content automatically resizes to fit mobile, tablet and monitor screens.</a:t>
            </a:r>
          </a:p>
          <a:p>
            <a:pPr>
              <a:lnSpc>
                <a:spcPts val="1350"/>
              </a:lnSpc>
            </a:pP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While RWD will make your site viewable across all devices, there may be times where you will want to adjust your content to make it easier to read and use on smaller screens. </a:t>
            </a:r>
          </a:p>
          <a:p>
            <a:pPr>
              <a:lnSpc>
                <a:spcPts val="1350"/>
              </a:lnSpc>
            </a:pPr>
            <a:r>
              <a:rPr lang="en-US" sz="900" dirty="0" smtClean="0">
                <a:solidFill>
                  <a:srgbClr val="000000"/>
                </a:solidFill>
                <a:latin typeface="Tahoma"/>
                <a:cs typeface="Tahoma"/>
              </a:rPr>
              <a:t/>
            </a:r>
            <a:br>
              <a:rPr lang="en-US" sz="900" dirty="0" smtClean="0">
                <a:solidFill>
                  <a:srgbClr val="000000"/>
                </a:solidFill>
                <a:latin typeface="Tahoma"/>
                <a:cs typeface="Tahoma"/>
              </a:rPr>
            </a:br>
            <a:endParaRPr lang="en-US" sz="900" dirty="0" smtClean="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a:lnSpc>
                <a:spcPts val="1350"/>
              </a:lnSpc>
            </a:pPr>
            <a:endParaRPr lang="en-US" sz="900" dirty="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a:lnSpc>
                <a:spcPts val="1350"/>
              </a:lnSpc>
            </a:pPr>
            <a:endParaRPr lang="en-US" sz="900" dirty="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a:lnSpc>
                <a:spcPts val="1350"/>
              </a:lnSpc>
            </a:pPr>
            <a:endParaRPr lang="en-US" sz="900" dirty="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a:lnSpc>
                <a:spcPts val="1350"/>
              </a:lnSpc>
            </a:pPr>
            <a:endParaRPr lang="en-US" sz="900" dirty="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a:lnSpc>
                <a:spcPts val="1350"/>
              </a:lnSpc>
            </a:pPr>
            <a:endParaRPr lang="en-US" sz="900" dirty="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a:lnSpc>
                <a:spcPts val="1350"/>
              </a:lnSpc>
            </a:pPr>
            <a:endParaRPr lang="en-US" sz="900" dirty="0">
              <a:solidFill>
                <a:srgbClr val="000000"/>
              </a:solidFill>
              <a:latin typeface="Tahoma"/>
              <a:cs typeface="Tahoma"/>
            </a:endParaRPr>
          </a:p>
          <a:p>
            <a:pPr>
              <a:lnSpc>
                <a:spcPts val="1350"/>
              </a:lnSpc>
            </a:pPr>
            <a:r>
              <a:rPr lang="en-US" sz="900" b="1" dirty="0" err="1" smtClean="0">
                <a:solidFill>
                  <a:srgbClr val="000000"/>
                </a:solidFill>
                <a:latin typeface="Tahoma"/>
                <a:cs typeface="Tahoma"/>
              </a:rPr>
              <a:t>visionMobile</a:t>
            </a:r>
            <a:r>
              <a:rPr lang="en-US" sz="900" b="1" dirty="0" smtClean="0">
                <a:solidFill>
                  <a:srgbClr val="000000"/>
                </a:solidFill>
                <a:latin typeface="Tahoma"/>
                <a:cs typeface="Tahoma"/>
              </a:rPr>
              <a:t> </a:t>
            </a:r>
            <a:r>
              <a:rPr lang="en-US" sz="900" b="1" dirty="0" err="1" smtClean="0">
                <a:solidFill>
                  <a:srgbClr val="000000"/>
                </a:solidFill>
                <a:latin typeface="Tahoma"/>
                <a:cs typeface="Tahoma"/>
              </a:rPr>
              <a:t>Designer</a:t>
            </a:r>
            <a:r>
              <a:rPr lang="en-US" sz="900" b="1" baseline="30000" dirty="0" err="1" smtClean="0">
                <a:solidFill>
                  <a:srgbClr val="000000"/>
                </a:solidFill>
                <a:latin typeface="Tahoma"/>
                <a:cs typeface="Tahoma"/>
              </a:rPr>
              <a:t>TM</a:t>
            </a:r>
            <a:r>
              <a:rPr lang="en-US" sz="900" b="1" dirty="0" smtClean="0">
                <a:solidFill>
                  <a:srgbClr val="000000"/>
                </a:solidFill>
                <a:latin typeface="Tahoma"/>
                <a:cs typeface="Tahoma"/>
              </a:rPr>
              <a:t> </a:t>
            </a:r>
            <a:r>
              <a:rPr lang="en-US" sz="900" dirty="0" smtClean="0">
                <a:solidFill>
                  <a:srgbClr val="000000"/>
                </a:solidFill>
                <a:latin typeface="Tahoma"/>
                <a:cs typeface="Tahoma"/>
              </a:rPr>
              <a:t>enables you to move, hide and reorder content for your mobile site, giving you full control to design your website’s mobile experience. The result is superior usability for your mobile visitors, who will be able to more easily access the content you want them to see. According to Vision’s analytics, 33% of local government website traffic was mobile in 2015, meaning this tool will allow you to serve a significant portion of your customers like never before.</a:t>
            </a:r>
          </a:p>
          <a:p>
            <a:pPr>
              <a:lnSpc>
                <a:spcPts val="1350"/>
              </a:lnSpc>
            </a:pPr>
            <a:endParaRPr lang="en-US" sz="900" dirty="0">
              <a:solidFill>
                <a:srgbClr val="000000"/>
              </a:solidFill>
              <a:latin typeface="Tahoma"/>
              <a:cs typeface="Tahoma"/>
            </a:endParaRPr>
          </a:p>
          <a:p>
            <a:pPr algn="ctr">
              <a:lnSpc>
                <a:spcPts val="1350"/>
              </a:lnSpc>
            </a:pPr>
            <a:r>
              <a:rPr lang="en-US" sz="1000" b="1" dirty="0" smtClean="0"/>
              <a:t>Drag and Drop to Prioritize Key Mobile Content:</a:t>
            </a:r>
            <a:endParaRPr lang="en-US" sz="1000" b="1" dirty="0"/>
          </a:p>
          <a:p>
            <a:pPr>
              <a:lnSpc>
                <a:spcPts val="1350"/>
              </a:lnSpc>
            </a:pPr>
            <a:endParaRPr lang="en-US" sz="900" dirty="0">
              <a:solidFill>
                <a:srgbClr val="000000"/>
              </a:solidFill>
              <a:latin typeface="Tahoma"/>
              <a:cs typeface="Tahoma"/>
            </a:endParaRPr>
          </a:p>
        </p:txBody>
      </p:sp>
      <p:pic>
        <p:nvPicPr>
          <p:cNvPr id="18" name="Picture 4" descr="Responsive - AZ_Mesa"/>
          <p:cNvPicPr>
            <a:picLocks noChangeAspect="1" noChangeArrowheads="1"/>
          </p:cNvPicPr>
          <p:nvPr/>
        </p:nvPicPr>
        <p:blipFill>
          <a:blip r:embed="rId4"/>
          <a:srcRect/>
          <a:stretch>
            <a:fillRect/>
          </a:stretch>
        </p:blipFill>
        <p:spPr bwMode="auto">
          <a:xfrm>
            <a:off x="2104243" y="2577555"/>
            <a:ext cx="3735101" cy="2111071"/>
          </a:xfrm>
          <a:prstGeom prst="rect">
            <a:avLst/>
          </a:prstGeom>
          <a:noFill/>
          <a:ln w="9525">
            <a:noFill/>
            <a:miter lim="800000"/>
            <a:headEnd/>
            <a:tailEnd/>
          </a:ln>
        </p:spPr>
      </p:pic>
      <p:pic>
        <p:nvPicPr>
          <p:cNvPr id="19" name="Picture 18"/>
          <p:cNvPicPr>
            <a:picLocks noChangeAspect="1" noChangeArrowheads="1"/>
          </p:cNvPicPr>
          <p:nvPr/>
        </p:nvPicPr>
        <p:blipFill>
          <a:blip r:embed="rId5"/>
          <a:srcRect t="5683" b="4941"/>
          <a:stretch>
            <a:fillRect/>
          </a:stretch>
        </p:blipFill>
        <p:spPr bwMode="auto">
          <a:xfrm>
            <a:off x="2458907" y="6149192"/>
            <a:ext cx="3241527" cy="2600380"/>
          </a:xfrm>
          <a:prstGeom prst="rect">
            <a:avLst/>
          </a:prstGeom>
          <a:noFill/>
          <a:ln w="9525">
            <a:noFill/>
            <a:miter lim="800000"/>
            <a:headEnd/>
            <a:tailEnd/>
          </a:ln>
        </p:spPr>
      </p:pic>
      <p:sp>
        <p:nvSpPr>
          <p:cNvPr id="20" name="Rectangle 19"/>
          <p:cNvSpPr/>
          <p:nvPr/>
        </p:nvSpPr>
        <p:spPr>
          <a:xfrm>
            <a:off x="2211442" y="8835919"/>
            <a:ext cx="1868228" cy="207749"/>
          </a:xfrm>
          <a:prstGeom prst="rect">
            <a:avLst/>
          </a:prstGeom>
        </p:spPr>
        <p:txBody>
          <a:bodyPr wrap="square">
            <a:spAutoFit/>
          </a:bodyPr>
          <a:lstStyle/>
          <a:p>
            <a:pPr>
              <a:lnSpc>
                <a:spcPts val="880"/>
              </a:lnSpc>
            </a:pPr>
            <a:r>
              <a:rPr lang="en-US" sz="1000" b="1" dirty="0" smtClean="0">
                <a:solidFill>
                  <a:srgbClr val="FF9900"/>
                </a:solidFill>
                <a:latin typeface="Tahoma"/>
                <a:cs typeface="Tahoma"/>
              </a:rPr>
              <a:t>Standard Mobile</a:t>
            </a:r>
            <a:r>
              <a:rPr lang="en-US" sz="1000" b="1" dirty="0">
                <a:solidFill>
                  <a:srgbClr val="FF9900"/>
                </a:solidFill>
                <a:latin typeface="Tahoma"/>
                <a:cs typeface="Tahoma"/>
              </a:rPr>
              <a:t> </a:t>
            </a:r>
            <a:r>
              <a:rPr lang="en-US" sz="1000" b="1" dirty="0" smtClean="0">
                <a:solidFill>
                  <a:srgbClr val="FF9900"/>
                </a:solidFill>
                <a:latin typeface="Tahoma"/>
                <a:cs typeface="Tahoma"/>
              </a:rPr>
              <a:t>Design</a:t>
            </a:r>
            <a:endParaRPr lang="en-US" sz="1000" b="1" dirty="0">
              <a:solidFill>
                <a:srgbClr val="FF9900"/>
              </a:solidFill>
              <a:latin typeface="Tahoma"/>
              <a:cs typeface="Tahoma"/>
            </a:endParaRPr>
          </a:p>
        </p:txBody>
      </p:sp>
      <p:sp>
        <p:nvSpPr>
          <p:cNvPr id="23" name="Rectangle 22"/>
          <p:cNvSpPr/>
          <p:nvPr/>
        </p:nvSpPr>
        <p:spPr>
          <a:xfrm>
            <a:off x="4207872" y="8835919"/>
            <a:ext cx="2001476" cy="207749"/>
          </a:xfrm>
          <a:prstGeom prst="rect">
            <a:avLst/>
          </a:prstGeom>
        </p:spPr>
        <p:txBody>
          <a:bodyPr wrap="square">
            <a:spAutoFit/>
          </a:bodyPr>
          <a:lstStyle/>
          <a:p>
            <a:pPr>
              <a:lnSpc>
                <a:spcPts val="880"/>
              </a:lnSpc>
              <a:spcBef>
                <a:spcPts val="600"/>
              </a:spcBef>
            </a:pPr>
            <a:r>
              <a:rPr lang="en-US" sz="1000" b="1" dirty="0" smtClean="0">
                <a:solidFill>
                  <a:srgbClr val="FF9900"/>
                </a:solidFill>
                <a:latin typeface="Tahoma"/>
                <a:cs typeface="Tahoma"/>
              </a:rPr>
              <a:t>Reordered</a:t>
            </a:r>
            <a:r>
              <a:rPr lang="en-US" sz="1000" b="1" dirty="0">
                <a:solidFill>
                  <a:srgbClr val="FF9900"/>
                </a:solidFill>
                <a:latin typeface="Tahoma"/>
                <a:cs typeface="Tahoma"/>
              </a:rPr>
              <a:t> </a:t>
            </a:r>
            <a:r>
              <a:rPr lang="en-US" sz="1000" b="1" dirty="0" smtClean="0">
                <a:solidFill>
                  <a:srgbClr val="FF9900"/>
                </a:solidFill>
                <a:latin typeface="Tahoma"/>
                <a:cs typeface="Tahoma"/>
              </a:rPr>
              <a:t>Mobile Design</a:t>
            </a:r>
            <a:endParaRPr lang="en-US" sz="1000" b="1" dirty="0">
              <a:solidFill>
                <a:srgbClr val="FF9900"/>
              </a:solidFill>
              <a:latin typeface="Tahoma"/>
              <a:cs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33496" y="2895600"/>
            <a:ext cx="5805170" cy="5384802"/>
          </a:xfrm>
        </p:spPr>
        <p:txBody>
          <a:bodyPr anchor="t">
            <a:noAutofit/>
          </a:bodyPr>
          <a:lstStyle/>
          <a:p>
            <a:pPr>
              <a:lnSpc>
                <a:spcPts val="1350"/>
              </a:lnSpc>
            </a:pPr>
            <a:r>
              <a:rPr lang="en-US" sz="900" dirty="0" smtClean="0"/>
              <a:t>In the past five years, customers’ expectations in the digital world have grown dramatically. The next five years will be no different. In this environment, waiting 3-5 years between redesigns makes it difficult, if not impossible, to maintain a website that Serves, Represents and Delights the community. To help you evolve to meet the challenges of tomorrow Vision provides comprehensive services as part of </a:t>
            </a:r>
            <a:r>
              <a:rPr lang="en-US" sz="900" dirty="0" err="1" smtClean="0"/>
              <a:t>visionLive</a:t>
            </a:r>
            <a:r>
              <a:rPr lang="en-US" sz="900" baseline="30000" dirty="0" err="1" smtClean="0"/>
              <a:t>TM</a:t>
            </a:r>
            <a:r>
              <a:rPr lang="en-US" sz="900" dirty="0" smtClean="0"/>
              <a:t>.</a:t>
            </a:r>
          </a:p>
          <a:p>
            <a:pPr>
              <a:lnSpc>
                <a:spcPts val="1350"/>
              </a:lnSpc>
            </a:pPr>
            <a:r>
              <a:rPr lang="en-US" sz="900" b="1" dirty="0" smtClean="0"/>
              <a:t/>
            </a:r>
            <a:br>
              <a:rPr lang="en-US" sz="900" b="1" dirty="0" smtClean="0"/>
            </a:br>
            <a:r>
              <a:rPr lang="en-US" sz="900" b="1" dirty="0" smtClean="0"/>
              <a:t>On-going Website Quality and Analytics Reports</a:t>
            </a:r>
          </a:p>
          <a:p>
            <a:pPr>
              <a:lnSpc>
                <a:spcPts val="1350"/>
              </a:lnSpc>
            </a:pPr>
            <a:r>
              <a:rPr lang="en-US" sz="900" dirty="0" smtClean="0"/>
              <a:t>The Advanced UX Analysis conducted at the beginning of your project will provide valuable insight into what users seek on your website today. But, in an environment of constant change, their behavior will evolve over time. Though you will have access to a Google Analytics account at any time, Vision will deliver periodic reports to you to help keep track of key metrics over time, including most frequently accessed pages, top entry and exit pages, mobile traffic and more. These reports will give you the insight needed to gauge the effectiveness of your website and an attractive document to share with internal stakeholders interested in how your website is performing.  </a:t>
            </a:r>
          </a:p>
          <a:p>
            <a:pPr>
              <a:lnSpc>
                <a:spcPts val="1350"/>
              </a:lnSpc>
            </a:pPr>
            <a:r>
              <a:rPr lang="en-US" sz="900" b="1" dirty="0" smtClean="0"/>
              <a:t/>
            </a:r>
            <a:br>
              <a:rPr lang="en-US" sz="900" b="1" dirty="0" smtClean="0"/>
            </a:br>
            <a:r>
              <a:rPr lang="en-US" sz="900" b="1" dirty="0" smtClean="0"/>
              <a:t>On-going Training </a:t>
            </a:r>
          </a:p>
          <a:p>
            <a:pPr>
              <a:lnSpc>
                <a:spcPts val="1350"/>
              </a:lnSpc>
            </a:pPr>
            <a:r>
              <a:rPr lang="en-US" sz="900" dirty="0" smtClean="0"/>
              <a:t>Though training is included as part of the development process, we understand having on-going training opportunities is important to help bring new staff members up to speed and reinforce best practices. In addition to on-demand training videos available in the CMS, Every month, Vision provides free live training webinars. These sessions focus on CMS functionality, client best-practices and general trends from the industry, such as transparency, accessibility and content strategy. Anyone from your organization that is interested may attend at no cost, providing an easy to access training resource. </a:t>
            </a:r>
          </a:p>
          <a:p>
            <a:pPr>
              <a:lnSpc>
                <a:spcPts val="1350"/>
              </a:lnSpc>
            </a:pPr>
            <a:r>
              <a:rPr lang="en-US" sz="900" b="1" dirty="0" smtClean="0"/>
              <a:t/>
            </a:r>
            <a:br>
              <a:rPr lang="en-US" sz="900" b="1" dirty="0" smtClean="0"/>
            </a:br>
            <a:endParaRPr lang="en-US" sz="900" dirty="0"/>
          </a:p>
        </p:txBody>
      </p:sp>
      <p:sp>
        <p:nvSpPr>
          <p:cNvPr id="26" name="TextBox 25"/>
          <p:cNvSpPr txBox="1"/>
          <p:nvPr/>
        </p:nvSpPr>
        <p:spPr>
          <a:xfrm>
            <a:off x="4720369" y="6997700"/>
            <a:ext cx="2239226" cy="2492990"/>
          </a:xfrm>
          <a:prstGeom prst="rect">
            <a:avLst/>
          </a:prstGeom>
          <a:noFill/>
        </p:spPr>
        <p:txBody>
          <a:bodyPr wrap="square" rtlCol="0">
            <a:spAutoFit/>
          </a:bodyPr>
          <a:lstStyle/>
          <a:p>
            <a:r>
              <a:rPr lang="en-US" sz="1200" i="1" dirty="0" smtClean="0">
                <a:solidFill>
                  <a:srgbClr val="77C1E3"/>
                </a:solidFill>
                <a:latin typeface="Tahoma"/>
                <a:cs typeface="Tahoma"/>
              </a:rPr>
              <a:t>“The Innovation in Online Government Academy proved to be an excellent platform </a:t>
            </a:r>
            <a:br>
              <a:rPr lang="en-US" sz="1200" i="1" dirty="0" smtClean="0">
                <a:solidFill>
                  <a:srgbClr val="77C1E3"/>
                </a:solidFill>
                <a:latin typeface="Tahoma"/>
                <a:cs typeface="Tahoma"/>
              </a:rPr>
            </a:br>
            <a:r>
              <a:rPr lang="en-US" sz="1200" i="1" dirty="0" smtClean="0">
                <a:solidFill>
                  <a:srgbClr val="77C1E3"/>
                </a:solidFill>
                <a:latin typeface="Tahoma"/>
                <a:cs typeface="Tahoma"/>
              </a:rPr>
              <a:t>for receiving best-practice tips and training, a better understanding of the direction and plans of Vision, and a sense that the company cares about their partnerships with their customers.”</a:t>
            </a:r>
          </a:p>
          <a:p>
            <a:r>
              <a:rPr lang="en-US" sz="1200" b="1" i="1" dirty="0" smtClean="0">
                <a:solidFill>
                  <a:srgbClr val="77C1E3"/>
                </a:solidFill>
                <a:latin typeface="Tahoma"/>
                <a:cs typeface="Tahoma"/>
              </a:rPr>
              <a:t/>
            </a:r>
            <a:br>
              <a:rPr lang="en-US" sz="1200" b="1" i="1" dirty="0" smtClean="0">
                <a:solidFill>
                  <a:srgbClr val="77C1E3"/>
                </a:solidFill>
                <a:latin typeface="Tahoma"/>
                <a:cs typeface="Tahoma"/>
              </a:rPr>
            </a:br>
            <a:r>
              <a:rPr lang="x-none" sz="1200" b="1" i="1" dirty="0" smtClean="0">
                <a:solidFill>
                  <a:srgbClr val="77C1E3"/>
                </a:solidFill>
                <a:latin typeface="Tahoma"/>
                <a:cs typeface="Tahoma"/>
              </a:rPr>
              <a:t>Jason Eggers, </a:t>
            </a:r>
            <a:r>
              <a:rPr lang="en-US" sz="1200" b="1" i="1" dirty="0" smtClean="0">
                <a:solidFill>
                  <a:srgbClr val="77C1E3"/>
                </a:solidFill>
                <a:latin typeface="Tahoma"/>
                <a:cs typeface="Tahoma"/>
              </a:rPr>
              <a:t/>
            </a:r>
            <a:br>
              <a:rPr lang="en-US" sz="1200" b="1" i="1" dirty="0" smtClean="0">
                <a:solidFill>
                  <a:srgbClr val="77C1E3"/>
                </a:solidFill>
                <a:latin typeface="Tahoma"/>
                <a:cs typeface="Tahoma"/>
              </a:rPr>
            </a:br>
            <a:r>
              <a:rPr lang="x-none" sz="950" b="1" i="1" dirty="0" smtClean="0">
                <a:solidFill>
                  <a:srgbClr val="77C1E3"/>
                </a:solidFill>
                <a:latin typeface="Tahoma"/>
                <a:cs typeface="Tahoma"/>
              </a:rPr>
              <a:t>City of Belmont</a:t>
            </a:r>
            <a:endParaRPr lang="en-US" sz="950" b="1" i="1" dirty="0">
              <a:solidFill>
                <a:srgbClr val="77C1E3"/>
              </a:solidFill>
              <a:latin typeface="Tahoma"/>
              <a:cs typeface="Tahoma"/>
            </a:endParaRPr>
          </a:p>
        </p:txBody>
      </p:sp>
      <p:sp>
        <p:nvSpPr>
          <p:cNvPr id="16" name="Text Placeholder 2"/>
          <p:cNvSpPr txBox="1">
            <a:spLocks/>
          </p:cNvSpPr>
          <p:nvPr/>
        </p:nvSpPr>
        <p:spPr>
          <a:xfrm>
            <a:off x="1333496" y="6908800"/>
            <a:ext cx="3174999" cy="5225751"/>
          </a:xfrm>
          <a:prstGeom prst="rect">
            <a:avLst/>
          </a:prstGeom>
        </p:spPr>
        <p:txBody>
          <a:bodyPr vert="horz" lIns="91440" tIns="45720" rIns="91440" bIns="45720" rtlCol="0" anchor="t">
            <a:noAutofit/>
          </a:bodyPr>
          <a:lstStyle/>
          <a:p>
            <a:pPr>
              <a:lnSpc>
                <a:spcPts val="1350"/>
              </a:lnSpc>
            </a:pPr>
            <a:r>
              <a:rPr lang="en-US" sz="900" b="1" dirty="0" smtClean="0">
                <a:solidFill>
                  <a:srgbClr val="000000"/>
                </a:solidFill>
                <a:latin typeface="Tahoma"/>
                <a:cs typeface="Tahoma"/>
              </a:rPr>
              <a:t>Innovation in Online Government Academies</a:t>
            </a:r>
          </a:p>
          <a:p>
            <a:pPr>
              <a:lnSpc>
                <a:spcPts val="1350"/>
              </a:lnSpc>
            </a:pPr>
            <a:r>
              <a:rPr lang="x-none" sz="900" dirty="0" smtClean="0">
                <a:solidFill>
                  <a:srgbClr val="000000"/>
                </a:solidFill>
                <a:latin typeface="Tahoma"/>
                <a:cs typeface="Tahoma"/>
              </a:rPr>
              <a:t>Vision’s Innovation in Online Government Academies bring our clients together to participate in a free educational conference showcasing best practices and trends in website management. Each one-day event features a keynote from an industry-leading speaker, educational sessions about trends in the industry, an update about what’s new at Vision and advanced training on </a:t>
            </a:r>
            <a:r>
              <a:rPr lang="en-US" sz="900" dirty="0" smtClean="0">
                <a:solidFill>
                  <a:srgbClr val="000000"/>
                </a:solidFill>
                <a:latin typeface="Tahoma"/>
                <a:cs typeface="Tahoma"/>
              </a:rPr>
              <a:t>the </a:t>
            </a:r>
            <a:r>
              <a:rPr lang="en-US" sz="900" dirty="0" err="1" smtClean="0">
                <a:solidFill>
                  <a:srgbClr val="000000"/>
                </a:solidFill>
                <a:latin typeface="Tahoma"/>
                <a:cs typeface="Tahoma"/>
              </a:rPr>
              <a:t>visionLive</a:t>
            </a:r>
            <a:r>
              <a:rPr lang="x-none" sz="900" baseline="30000" dirty="0" smtClean="0">
                <a:solidFill>
                  <a:srgbClr val="000000"/>
                </a:solidFill>
                <a:latin typeface="Tahoma"/>
                <a:cs typeface="Tahoma"/>
              </a:rPr>
              <a:t>TM</a:t>
            </a:r>
            <a:r>
              <a:rPr lang="en-US" sz="900" dirty="0" smtClean="0">
                <a:solidFill>
                  <a:srgbClr val="000000"/>
                </a:solidFill>
                <a:latin typeface="Tahoma"/>
                <a:cs typeface="Tahoma"/>
              </a:rPr>
              <a:t>CMS</a:t>
            </a:r>
            <a:r>
              <a:rPr lang="x-none" sz="900" dirty="0" smtClean="0">
                <a:solidFill>
                  <a:srgbClr val="000000"/>
                </a:solidFill>
                <a:latin typeface="Tahoma"/>
                <a:cs typeface="Tahoma"/>
              </a:rPr>
              <a:t>. We are at our best when we’re listening to our clients and these events provide a unique opportunity to learn and develop together.</a:t>
            </a:r>
            <a:endParaRPr lang="en-US" sz="900" dirty="0" smtClean="0">
              <a:solidFill>
                <a:srgbClr val="000000"/>
              </a:solidFill>
              <a:latin typeface="Tahom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31" name="Picture 30" descr="3.Research.png"/>
          <p:cNvPicPr>
            <a:picLocks noChangeAspect="1"/>
          </p:cNvPicPr>
          <p:nvPr/>
        </p:nvPicPr>
        <p:blipFill>
          <a:blip r:embed="rId2"/>
          <a:stretch>
            <a:fillRect/>
          </a:stretch>
        </p:blipFill>
        <p:spPr>
          <a:xfrm>
            <a:off x="3017727" y="1045636"/>
            <a:ext cx="2282403" cy="1503573"/>
          </a:xfrm>
          <a:prstGeom prst="rect">
            <a:avLst/>
          </a:prstGeom>
        </p:spPr>
      </p:pic>
      <p:sp>
        <p:nvSpPr>
          <p:cNvPr id="32" name="Text Placeholder 2"/>
          <p:cNvSpPr txBox="1">
            <a:spLocks/>
          </p:cNvSpPr>
          <p:nvPr/>
        </p:nvSpPr>
        <p:spPr>
          <a:xfrm>
            <a:off x="1248831" y="2303462"/>
            <a:ext cx="5805170" cy="795338"/>
          </a:xfrm>
          <a:prstGeom prst="rect">
            <a:avLst/>
          </a:prstGeom>
        </p:spPr>
        <p:txBody>
          <a:bodyPr vert="horz" lIns="91440" tIns="45720" rIns="91440" bIns="45720" rtlCol="0" anchor="t">
            <a:no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Strategic Partnership</a:t>
            </a:r>
          </a:p>
        </p:txBody>
      </p:sp>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3866" y="1240367"/>
            <a:ext cx="863600" cy="8877300"/>
          </a:xfrm>
          <a:prstGeom prst="rect">
            <a:avLst/>
          </a:prstGeom>
        </p:spPr>
      </p:pic>
      <p:cxnSp>
        <p:nvCxnSpPr>
          <p:cNvPr id="10" name="Straight Connector 9"/>
          <p:cNvCxnSpPr/>
          <p:nvPr/>
        </p:nvCxnSpPr>
        <p:spPr>
          <a:xfrm>
            <a:off x="4783869" y="6907212"/>
            <a:ext cx="2988531"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435094" y="7010399"/>
            <a:ext cx="5589271" cy="22479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3" name="Text Placeholder 2"/>
          <p:cNvSpPr>
            <a:spLocks noGrp="1"/>
          </p:cNvSpPr>
          <p:nvPr>
            <p:ph type="body" sz="quarter" idx="10"/>
          </p:nvPr>
        </p:nvSpPr>
        <p:spPr>
          <a:xfrm>
            <a:off x="1333496" y="1371598"/>
            <a:ext cx="5805170" cy="5384802"/>
          </a:xfrm>
        </p:spPr>
        <p:txBody>
          <a:bodyPr anchor="t">
            <a:noAutofit/>
          </a:bodyPr>
          <a:lstStyle/>
          <a:p>
            <a:pPr>
              <a:lnSpc>
                <a:spcPts val="1350"/>
              </a:lnSpc>
            </a:pPr>
            <a:r>
              <a:rPr lang="en-US" sz="900" b="1" dirty="0" smtClean="0"/>
              <a:t>Unlimited Technical Support</a:t>
            </a:r>
          </a:p>
          <a:p>
            <a:pPr>
              <a:lnSpc>
                <a:spcPts val="1350"/>
              </a:lnSpc>
            </a:pPr>
            <a:r>
              <a:rPr lang="x-none" sz="900" dirty="0" smtClean="0"/>
              <a:t>At Vision we stand behind our clients and can provide you with the support you need. Typical support questions include how to perform advanced tasks, configure the system, or accomplish some organizational need in the best way possible. </a:t>
            </a:r>
            <a:endParaRPr lang="en-US" sz="900" dirty="0" smtClean="0"/>
          </a:p>
          <a:p>
            <a:pPr>
              <a:lnSpc>
                <a:spcPts val="1350"/>
              </a:lnSpc>
            </a:pPr>
            <a:r>
              <a:rPr lang="x-none" sz="900" dirty="0" smtClean="0"/>
              <a:t>In all cases, Vision is able to address your technical and/or operational needs. Continual monitoring of your site is provided to assist your staff in finding solutions to any unexpected problems. For issues that occur after business hours, emergency staff support is provided 24 hours a day, 7 days a week.</a:t>
            </a:r>
            <a:endParaRPr lang="en-US" sz="900" dirty="0" smtClean="0"/>
          </a:p>
          <a:p>
            <a:pPr>
              <a:lnSpc>
                <a:spcPts val="1350"/>
              </a:lnSpc>
            </a:pPr>
            <a:endParaRPr lang="en-US" sz="900" b="1" dirty="0" smtClean="0"/>
          </a:p>
          <a:p>
            <a:pPr>
              <a:lnSpc>
                <a:spcPts val="1350"/>
              </a:lnSpc>
            </a:pPr>
            <a:r>
              <a:rPr lang="en-US" sz="900" b="1" dirty="0" smtClean="0"/>
              <a:t>Dedicated Client Success Manager</a:t>
            </a:r>
          </a:p>
          <a:p>
            <a:pPr>
              <a:lnSpc>
                <a:spcPts val="1350"/>
              </a:lnSpc>
            </a:pPr>
            <a:r>
              <a:rPr lang="x-none" sz="900" dirty="0" smtClean="0"/>
              <a:t>In addition to technical support, you will also be assigned a dedicated Client Success Manager who will help you get the most out of your website long-term. Their relationship with you will include on-going website health check calls, where they will review your site reports with you and discuss possible areas for improvement. </a:t>
            </a:r>
            <a:endParaRPr lang="en-US" sz="900" dirty="0" smtClean="0"/>
          </a:p>
          <a:p>
            <a:pPr>
              <a:lnSpc>
                <a:spcPts val="1350"/>
              </a:lnSpc>
            </a:pPr>
            <a:r>
              <a:rPr lang="en-US" sz="900" b="1" dirty="0" smtClean="0"/>
              <a:t/>
            </a:r>
            <a:br>
              <a:rPr lang="en-US" sz="900" b="1" dirty="0" smtClean="0"/>
            </a:br>
            <a:r>
              <a:rPr lang="en-US" sz="900" b="1" dirty="0" smtClean="0"/>
              <a:t>CMS Upgrades and Enhancements</a:t>
            </a:r>
          </a:p>
          <a:p>
            <a:pPr>
              <a:lnSpc>
                <a:spcPts val="1350"/>
              </a:lnSpc>
            </a:pPr>
            <a:r>
              <a:rPr lang="x-none" sz="900" dirty="0" smtClean="0"/>
              <a:t>Technology is continually evolving. visionLive</a:t>
            </a:r>
            <a:r>
              <a:rPr lang="x-none" sz="900" baseline="30000" dirty="0" smtClean="0"/>
              <a:t>TM</a:t>
            </a:r>
            <a:r>
              <a:rPr lang="x-none" sz="900" dirty="0" smtClean="0"/>
              <a:t> ensures your website will keep pace. As CMS upgrades are released, they will automatically be added to all visionLive</a:t>
            </a:r>
            <a:r>
              <a:rPr lang="x-none" sz="900" baseline="30000" dirty="0" smtClean="0"/>
              <a:t>TM</a:t>
            </a:r>
            <a:r>
              <a:rPr lang="x-none" sz="900" dirty="0" smtClean="0"/>
              <a:t> client websites at no additional charge. Has a new browser been released? Has a new mobile device become popular? No worries! We have you covered.  </a:t>
            </a:r>
            <a:endParaRPr lang="en-US" sz="900" dirty="0" smtClean="0"/>
          </a:p>
          <a:p>
            <a:pPr>
              <a:lnSpc>
                <a:spcPts val="1350"/>
              </a:lnSpc>
            </a:pPr>
            <a:r>
              <a:rPr lang="en-US" sz="900" b="1" dirty="0" smtClean="0"/>
              <a:t/>
            </a:r>
            <a:br>
              <a:rPr lang="en-US" sz="900" b="1" dirty="0" smtClean="0"/>
            </a:br>
            <a:r>
              <a:rPr lang="en-US" sz="900" b="1" dirty="0" smtClean="0"/>
              <a:t>Site Improvement Credits</a:t>
            </a:r>
          </a:p>
          <a:p>
            <a:pPr>
              <a:lnSpc>
                <a:spcPts val="1350"/>
              </a:lnSpc>
            </a:pPr>
            <a:r>
              <a:rPr lang="x-none" sz="900" dirty="0" smtClean="0"/>
              <a:t>The days of developing your website, then not revisiting it until you redesign it 3-5 years later, are over. Your website should constantly evolve to meet the changing needs of your community. In order to </a:t>
            </a:r>
            <a:r>
              <a:rPr lang="en-US" sz="900" dirty="0" smtClean="0"/>
              <a:t>facilitate this</a:t>
            </a:r>
            <a:r>
              <a:rPr lang="x-none" sz="900" dirty="0" smtClean="0"/>
              <a:t>, Vision has built Site Improvement Credits into our subscription plan. These credits can be used to </a:t>
            </a:r>
            <a:r>
              <a:rPr lang="en-US" sz="900" dirty="0" smtClean="0"/>
              <a:t>purchase any service Vision offers, from design time, to training to programming, enabling you to make incremental changes to your website without allocating an additional budget. Conversely, Credits can be accrued over the course of your contract if you would prefer to save up for a complete redesign. </a:t>
            </a:r>
            <a:endParaRPr lang="en-US" sz="900"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pic>
        <p:nvPicPr>
          <p:cNvPr id="10" name="Picture 9"/>
          <p:cNvPicPr>
            <a:picLocks noChangeAspect="1"/>
          </p:cNvPicPr>
          <p:nvPr/>
        </p:nvPicPr>
        <p:blipFill>
          <a:blip r:embed="rId4"/>
          <a:stretch>
            <a:fillRect/>
          </a:stretch>
        </p:blipFill>
        <p:spPr>
          <a:xfrm>
            <a:off x="2044693" y="6589712"/>
            <a:ext cx="4232577" cy="2788285"/>
          </a:xfrm>
          <a:prstGeom prst="rect">
            <a:avLst/>
          </a:prstGeom>
        </p:spPr>
      </p:pic>
      <p:cxnSp>
        <p:nvCxnSpPr>
          <p:cNvPr id="7" name="Straight Connector 6"/>
          <p:cNvCxnSpPr/>
          <p:nvPr/>
        </p:nvCxnSpPr>
        <p:spPr>
          <a:xfrm>
            <a:off x="1435094" y="6615112"/>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ext Placeholder 2"/>
          <p:cNvSpPr txBox="1">
            <a:spLocks/>
          </p:cNvSpPr>
          <p:nvPr/>
        </p:nvSpPr>
        <p:spPr>
          <a:xfrm>
            <a:off x="1322388" y="2239962"/>
            <a:ext cx="4394203" cy="2755901"/>
          </a:xfrm>
          <a:prstGeom prst="rect">
            <a:avLst/>
          </a:prstGeom>
        </p:spPr>
        <p:txBody>
          <a:bodyPr vert="horz" lIns="91440" tIns="45720" rIns="91440" bIns="45720" rtlCol="0" anchor="t">
            <a:normAutofit/>
          </a:bodyPr>
          <a:lstStyle/>
          <a:p>
            <a:pPr indent="-342900">
              <a:spcBef>
                <a:spcPct val="20000"/>
              </a:spcBef>
              <a:spcAft>
                <a:spcPts val="600"/>
              </a:spcAft>
              <a:defRPr/>
            </a:pPr>
            <a:r>
              <a:rPr lang="en-US" sz="1200" b="1" dirty="0" smtClean="0">
                <a:solidFill>
                  <a:srgbClr val="381F6B"/>
                </a:solidFill>
                <a:latin typeface="Tahoma"/>
                <a:cs typeface="Tahoma"/>
              </a:rPr>
              <a:t>Robust Hosting &amp; Security</a:t>
            </a:r>
          </a:p>
        </p:txBody>
      </p:sp>
      <p:sp>
        <p:nvSpPr>
          <p:cNvPr id="31" name="Text Placeholder 2"/>
          <p:cNvSpPr txBox="1">
            <a:spLocks/>
          </p:cNvSpPr>
          <p:nvPr/>
        </p:nvSpPr>
        <p:spPr>
          <a:xfrm>
            <a:off x="1320797" y="3238500"/>
            <a:ext cx="5661727" cy="4432299"/>
          </a:xfrm>
          <a:prstGeom prst="rect">
            <a:avLst/>
          </a:prstGeom>
        </p:spPr>
        <p:txBody>
          <a:bodyPr vert="horz" lIns="91440" tIns="45720" rIns="91440" bIns="45720" rtlCol="0" anchor="t">
            <a:normAutofit/>
          </a:bodyPr>
          <a:lstStyle/>
          <a:p>
            <a:pPr indent="-342900">
              <a:spcBef>
                <a:spcPct val="20000"/>
              </a:spcBef>
              <a:spcAft>
                <a:spcPts val="600"/>
              </a:spcAft>
              <a:defRPr/>
            </a:pPr>
            <a:endParaRPr lang="en-US" sz="950" dirty="0">
              <a:solidFill>
                <a:srgbClr val="381F6B"/>
              </a:solidFill>
              <a:latin typeface="Tahoma"/>
              <a:cs typeface="Tahoma"/>
            </a:endParaRPr>
          </a:p>
        </p:txBody>
      </p:sp>
      <p:sp>
        <p:nvSpPr>
          <p:cNvPr id="34" name="Text Placeholder 2"/>
          <p:cNvSpPr txBox="1">
            <a:spLocks/>
          </p:cNvSpPr>
          <p:nvPr/>
        </p:nvSpPr>
        <p:spPr>
          <a:xfrm>
            <a:off x="1320797" y="2628900"/>
            <a:ext cx="5661727" cy="5613400"/>
          </a:xfrm>
          <a:prstGeom prst="rect">
            <a:avLst/>
          </a:prstGeom>
        </p:spPr>
        <p:txBody>
          <a:bodyPr vert="horz" lIns="91440" tIns="45720" rIns="91440" bIns="45720" rtlCol="0" anchor="t">
            <a:normAutofit/>
          </a:bodyPr>
          <a:lstStyle/>
          <a:p>
            <a:pPr>
              <a:lnSpc>
                <a:spcPts val="1350"/>
              </a:lnSpc>
            </a:pPr>
            <a:r>
              <a:rPr lang="en-US" sz="900" dirty="0" smtClean="0">
                <a:solidFill>
                  <a:srgbClr val="000000"/>
                </a:solidFill>
                <a:latin typeface="Tahoma"/>
                <a:cs typeface="Tahoma"/>
              </a:rPr>
              <a:t>Grande Prairie will receive comprehensive hosting through our </a:t>
            </a:r>
            <a:r>
              <a:rPr lang="en-US" sz="900" dirty="0" err="1" smtClean="0">
                <a:solidFill>
                  <a:srgbClr val="000000"/>
                </a:solidFill>
                <a:latin typeface="Tahoma"/>
                <a:cs typeface="Tahoma"/>
              </a:rPr>
              <a:t>visionLive</a:t>
            </a:r>
            <a:r>
              <a:rPr lang="en-US" sz="900" baseline="30000" dirty="0" err="1" smtClean="0">
                <a:solidFill>
                  <a:srgbClr val="000000"/>
                </a:solidFill>
                <a:latin typeface="Tahoma"/>
                <a:cs typeface="Tahoma"/>
              </a:rPr>
              <a:t>TM</a:t>
            </a:r>
            <a:r>
              <a:rPr lang="en-US" sz="900" dirty="0" smtClean="0">
                <a:solidFill>
                  <a:srgbClr val="000000"/>
                </a:solidFill>
                <a:latin typeface="Tahoma"/>
                <a:cs typeface="Tahoma"/>
              </a:rPr>
              <a:t> subscription service, ensuring optimal website performance, protection and security.</a:t>
            </a:r>
          </a:p>
          <a:p>
            <a:pPr indent="-342900">
              <a:spcBef>
                <a:spcPct val="20000"/>
              </a:spcBef>
              <a:spcAft>
                <a:spcPts val="600"/>
              </a:spcAft>
              <a:defRPr/>
            </a:pPr>
            <a:endParaRPr lang="en-US" sz="950" dirty="0" smtClean="0">
              <a:solidFill>
                <a:srgbClr val="000000"/>
              </a:solidFill>
              <a:latin typeface="Tahoma"/>
              <a:cs typeface="Tahoma"/>
            </a:endParaRPr>
          </a:p>
          <a:p>
            <a:pPr indent="-342900">
              <a:spcBef>
                <a:spcPct val="20000"/>
              </a:spcBef>
              <a:defRPr/>
            </a:pPr>
            <a:endParaRPr lang="en-US" sz="950" dirty="0">
              <a:solidFill>
                <a:srgbClr val="000000"/>
              </a:solidFill>
              <a:latin typeface="Tahoma"/>
              <a:cs typeface="Tahoma"/>
            </a:endParaRPr>
          </a:p>
        </p:txBody>
      </p:sp>
      <p:pic>
        <p:nvPicPr>
          <p:cNvPr id="24" name="Picture 23" descr="8.Process_sm1.png"/>
          <p:cNvPicPr>
            <a:picLocks noChangeAspect="1"/>
          </p:cNvPicPr>
          <p:nvPr/>
        </p:nvPicPr>
        <p:blipFill>
          <a:blip r:embed="rId3"/>
          <a:stretch>
            <a:fillRect/>
          </a:stretch>
        </p:blipFill>
        <p:spPr>
          <a:xfrm>
            <a:off x="1417985" y="1417320"/>
            <a:ext cx="581917" cy="665048"/>
          </a:xfrm>
          <a:prstGeom prst="rect">
            <a:avLst/>
          </a:prstGeom>
        </p:spPr>
      </p:pic>
      <p:cxnSp>
        <p:nvCxnSpPr>
          <p:cNvPr id="29" name="Straight Connector 28"/>
          <p:cNvCxnSpPr/>
          <p:nvPr/>
        </p:nvCxnSpPr>
        <p:spPr>
          <a:xfrm rot="5400000">
            <a:off x="1228463" y="6298408"/>
            <a:ext cx="6197604" cy="1589"/>
          </a:xfrm>
          <a:prstGeom prst="line">
            <a:avLst/>
          </a:prstGeom>
          <a:ln w="12700" cap="flat" cmpd="sng" algn="ctr">
            <a:solidFill>
              <a:srgbClr val="FF99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417985" y="3200399"/>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CF1E"/>
              </a:solidFill>
            </a:endParaRPr>
          </a:p>
        </p:txBody>
      </p:sp>
      <p:sp>
        <p:nvSpPr>
          <p:cNvPr id="13" name="Rectangle 12"/>
          <p:cNvSpPr/>
          <p:nvPr/>
        </p:nvSpPr>
        <p:spPr>
          <a:xfrm>
            <a:off x="4478684" y="3200399"/>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CF1E"/>
              </a:solidFill>
            </a:endParaRPr>
          </a:p>
        </p:txBody>
      </p:sp>
      <p:sp>
        <p:nvSpPr>
          <p:cNvPr id="14" name="Rectangle 13"/>
          <p:cNvSpPr/>
          <p:nvPr/>
        </p:nvSpPr>
        <p:spPr>
          <a:xfrm>
            <a:off x="1417985" y="6316136"/>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CF1E"/>
              </a:solidFill>
            </a:endParaRPr>
          </a:p>
        </p:txBody>
      </p:sp>
      <p:sp>
        <p:nvSpPr>
          <p:cNvPr id="26" name="Text Placeholder 2"/>
          <p:cNvSpPr txBox="1">
            <a:spLocks/>
          </p:cNvSpPr>
          <p:nvPr/>
        </p:nvSpPr>
        <p:spPr>
          <a:xfrm>
            <a:off x="1320797" y="6337305"/>
            <a:ext cx="3086897" cy="4117974"/>
          </a:xfrm>
          <a:prstGeom prst="rect">
            <a:avLst/>
          </a:prstGeom>
        </p:spPr>
        <p:txBody>
          <a:bodyPr vert="horz" lIns="91440" tIns="45720" rIns="91440" bIns="45720" rtlCol="0" anchor="t">
            <a:normAutofit/>
          </a:bodyPr>
          <a:lstStyle/>
          <a:p>
            <a:pPr>
              <a:lnSpc>
                <a:spcPts val="1350"/>
              </a:lnSpc>
            </a:pPr>
            <a:r>
              <a:rPr lang="en-US" sz="900" b="1" dirty="0" smtClean="0">
                <a:solidFill>
                  <a:srgbClr val="FFFFFF"/>
                </a:solidFill>
                <a:latin typeface="Tahoma"/>
                <a:cs typeface="Tahoma"/>
              </a:rPr>
              <a:t>  Disaster Recovery</a:t>
            </a:r>
          </a:p>
          <a:p>
            <a:pPr>
              <a:lnSpc>
                <a:spcPts val="1350"/>
              </a:lnSpc>
            </a:pPr>
            <a:endParaRPr lang="en-US" sz="900" b="1" dirty="0" smtClean="0">
              <a:solidFill>
                <a:srgbClr val="000000"/>
              </a:solidFill>
              <a:latin typeface="Tahoma"/>
              <a:cs typeface="Tahoma"/>
            </a:endParaRPr>
          </a:p>
          <a:p>
            <a:pPr>
              <a:lnSpc>
                <a:spcPts val="1350"/>
              </a:lnSpc>
            </a:pPr>
            <a:r>
              <a:rPr lang="en-US" sz="900" dirty="0" smtClean="0">
                <a:solidFill>
                  <a:srgbClr val="000000"/>
                </a:solidFill>
                <a:latin typeface="Tahoma"/>
                <a:cs typeface="Tahoma"/>
              </a:rPr>
              <a:t>In the event of any outage impacting our primary data center, your website visitors will be able to access your website as usual via our backup data center, which is: Geographically separate from our primary data center SSAE 16 Type II compliant</a:t>
            </a:r>
          </a:p>
          <a:p>
            <a:pPr>
              <a:lnSpc>
                <a:spcPts val="1350"/>
              </a:lnSpc>
            </a:pPr>
            <a:r>
              <a:rPr lang="en-US" sz="900" dirty="0" smtClean="0">
                <a:solidFill>
                  <a:srgbClr val="000000"/>
                </a:solidFill>
                <a:latin typeface="Tahoma"/>
                <a:cs typeface="Tahoma"/>
              </a:rPr>
              <a:t> </a:t>
            </a:r>
          </a:p>
          <a:p>
            <a:pPr>
              <a:lnSpc>
                <a:spcPts val="1350"/>
              </a:lnSpc>
            </a:pPr>
            <a:r>
              <a:rPr lang="en-US" sz="900" b="1" dirty="0" smtClean="0">
                <a:solidFill>
                  <a:srgbClr val="000000"/>
                </a:solidFill>
                <a:latin typeface="Tahoma"/>
                <a:cs typeface="Tahoma"/>
              </a:rPr>
              <a:t>Standard for all subscribers</a:t>
            </a:r>
          </a:p>
          <a:p>
            <a:pPr>
              <a:lnSpc>
                <a:spcPts val="1350"/>
              </a:lnSpc>
            </a:pPr>
            <a:r>
              <a:rPr lang="en-US" sz="900" dirty="0" smtClean="0">
                <a:solidFill>
                  <a:srgbClr val="000000"/>
                </a:solidFill>
                <a:latin typeface="Tahoma"/>
                <a:cs typeface="Tahoma"/>
              </a:rPr>
              <a:t>Guaranteed Recovery Time Objective </a:t>
            </a:r>
          </a:p>
          <a:p>
            <a:pPr>
              <a:lnSpc>
                <a:spcPts val="1350"/>
              </a:lnSpc>
            </a:pPr>
            <a:r>
              <a:rPr lang="en-US" sz="900" dirty="0" smtClean="0">
                <a:solidFill>
                  <a:srgbClr val="000000"/>
                </a:solidFill>
                <a:latin typeface="Tahoma"/>
                <a:cs typeface="Tahoma"/>
              </a:rPr>
              <a:t>– RTO: ≤ 90 minutes</a:t>
            </a:r>
          </a:p>
          <a:p>
            <a:pPr>
              <a:lnSpc>
                <a:spcPts val="1350"/>
              </a:lnSpc>
            </a:pPr>
            <a:r>
              <a:rPr lang="en-US" sz="900" dirty="0" smtClean="0">
                <a:solidFill>
                  <a:srgbClr val="000000"/>
                </a:solidFill>
                <a:latin typeface="Tahoma"/>
                <a:cs typeface="Tahoma"/>
              </a:rPr>
              <a:t>Guaranteed Recovery Point Objective </a:t>
            </a:r>
          </a:p>
          <a:p>
            <a:pPr>
              <a:lnSpc>
                <a:spcPts val="1350"/>
              </a:lnSpc>
            </a:pPr>
            <a:r>
              <a:rPr lang="en-US" sz="900" dirty="0" smtClean="0">
                <a:solidFill>
                  <a:srgbClr val="000000"/>
                </a:solidFill>
                <a:latin typeface="Tahoma"/>
                <a:cs typeface="Tahoma"/>
              </a:rPr>
              <a:t>– RPO: 15 minutes Recurring monthly failover testing</a:t>
            </a:r>
          </a:p>
          <a:p>
            <a:pPr>
              <a:lnSpc>
                <a:spcPts val="1350"/>
              </a:lnSpc>
            </a:pPr>
            <a:r>
              <a:rPr lang="en-US" sz="900" b="1" dirty="0" smtClean="0">
                <a:solidFill>
                  <a:srgbClr val="000000"/>
                </a:solidFill>
                <a:latin typeface="Tahoma"/>
                <a:cs typeface="Tahoma"/>
              </a:rPr>
              <a:t>Premium Option</a:t>
            </a:r>
          </a:p>
          <a:p>
            <a:pPr>
              <a:lnSpc>
                <a:spcPts val="1350"/>
              </a:lnSpc>
            </a:pPr>
            <a:r>
              <a:rPr lang="en-US" sz="900" dirty="0" smtClean="0">
                <a:solidFill>
                  <a:srgbClr val="000000"/>
                </a:solidFill>
                <a:latin typeface="Tahoma"/>
                <a:cs typeface="Tahoma"/>
              </a:rPr>
              <a:t>“Hot” standby site running at backup data center </a:t>
            </a:r>
            <a:br>
              <a:rPr lang="en-US" sz="900" dirty="0" smtClean="0">
                <a:solidFill>
                  <a:srgbClr val="000000"/>
                </a:solidFill>
                <a:latin typeface="Tahoma"/>
                <a:cs typeface="Tahoma"/>
              </a:rPr>
            </a:br>
            <a:r>
              <a:rPr lang="en-US" sz="900" dirty="0" smtClean="0">
                <a:solidFill>
                  <a:srgbClr val="000000"/>
                </a:solidFill>
                <a:latin typeface="Tahoma"/>
                <a:cs typeface="Tahoma"/>
              </a:rPr>
              <a:t>at all times</a:t>
            </a:r>
          </a:p>
          <a:p>
            <a:pPr>
              <a:lnSpc>
                <a:spcPts val="1350"/>
              </a:lnSpc>
            </a:pPr>
            <a:r>
              <a:rPr lang="en-US" sz="900" dirty="0" smtClean="0">
                <a:solidFill>
                  <a:srgbClr val="000000"/>
                </a:solidFill>
                <a:latin typeface="Tahoma"/>
                <a:cs typeface="Tahoma"/>
              </a:rPr>
              <a:t>Guaranteed Recovery Time Objective </a:t>
            </a:r>
          </a:p>
          <a:p>
            <a:pPr>
              <a:lnSpc>
                <a:spcPts val="1350"/>
              </a:lnSpc>
            </a:pPr>
            <a:r>
              <a:rPr lang="en-US" sz="900" dirty="0" smtClean="0">
                <a:solidFill>
                  <a:srgbClr val="000000"/>
                </a:solidFill>
                <a:latin typeface="Tahoma"/>
                <a:cs typeface="Tahoma"/>
              </a:rPr>
              <a:t>– RTO: ≤5 minutes Automatic failover and failback</a:t>
            </a:r>
            <a:endParaRPr lang="en-US" sz="900" dirty="0">
              <a:solidFill>
                <a:srgbClr val="000000"/>
              </a:solidFill>
              <a:latin typeface="Tahoma"/>
              <a:cs typeface="Tahoma"/>
            </a:endParaRPr>
          </a:p>
        </p:txBody>
      </p:sp>
      <p:sp>
        <p:nvSpPr>
          <p:cNvPr id="27" name="Text Placeholder 2"/>
          <p:cNvSpPr txBox="1">
            <a:spLocks/>
          </p:cNvSpPr>
          <p:nvPr/>
        </p:nvSpPr>
        <p:spPr>
          <a:xfrm>
            <a:off x="4394410" y="3228450"/>
            <a:ext cx="2831136" cy="3947052"/>
          </a:xfrm>
          <a:prstGeom prst="rect">
            <a:avLst/>
          </a:prstGeom>
        </p:spPr>
        <p:txBody>
          <a:bodyPr vert="horz" lIns="91440" tIns="45720" rIns="91440" bIns="45720" rtlCol="0" anchor="t">
            <a:normAutofit/>
          </a:bodyPr>
          <a:lstStyle/>
          <a:p>
            <a:pPr>
              <a:lnSpc>
                <a:spcPts val="1350"/>
              </a:lnSpc>
            </a:pPr>
            <a:r>
              <a:rPr lang="en-US" sz="950" b="1" dirty="0" smtClean="0">
                <a:solidFill>
                  <a:srgbClr val="FFFFFF"/>
                </a:solidFill>
                <a:latin typeface="Tahoma"/>
                <a:cs typeface="Tahoma"/>
              </a:rPr>
              <a:t>  </a:t>
            </a:r>
            <a:r>
              <a:rPr lang="en-US" sz="950" b="1" dirty="0" err="1" smtClean="0">
                <a:solidFill>
                  <a:srgbClr val="FFFFFF"/>
                </a:solidFill>
                <a:latin typeface="Tahoma"/>
                <a:cs typeface="Tahoma"/>
              </a:rPr>
              <a:t>DDoS</a:t>
            </a:r>
            <a:r>
              <a:rPr lang="en-US" sz="950" b="1" dirty="0" smtClean="0">
                <a:solidFill>
                  <a:srgbClr val="FFFFFF"/>
                </a:solidFill>
                <a:latin typeface="Tahoma"/>
                <a:cs typeface="Tahoma"/>
              </a:rPr>
              <a:t> Mitigation</a:t>
            </a:r>
          </a:p>
          <a:p>
            <a:pPr>
              <a:lnSpc>
                <a:spcPts val="1350"/>
              </a:lnSpc>
            </a:pPr>
            <a:endParaRPr lang="en-US" sz="950" b="1" dirty="0" smtClean="0">
              <a:solidFill>
                <a:srgbClr val="000000"/>
              </a:solidFill>
              <a:latin typeface="Tahoma"/>
              <a:cs typeface="Tahoma"/>
            </a:endParaRPr>
          </a:p>
          <a:p>
            <a:pPr>
              <a:lnSpc>
                <a:spcPts val="1350"/>
              </a:lnSpc>
            </a:pPr>
            <a:r>
              <a:rPr lang="en-US" sz="950" dirty="0" smtClean="0">
                <a:solidFill>
                  <a:srgbClr val="000000"/>
                </a:solidFill>
                <a:latin typeface="Tahoma"/>
                <a:cs typeface="Tahoma"/>
              </a:rPr>
              <a:t>Distributed Denial of Service (</a:t>
            </a:r>
            <a:r>
              <a:rPr lang="en-US" sz="950" dirty="0" err="1" smtClean="0">
                <a:solidFill>
                  <a:srgbClr val="000000"/>
                </a:solidFill>
                <a:latin typeface="Tahoma"/>
                <a:cs typeface="Tahoma"/>
              </a:rPr>
              <a:t>DDoS</a:t>
            </a:r>
            <a:r>
              <a:rPr lang="en-US" sz="950" dirty="0" smtClean="0">
                <a:solidFill>
                  <a:srgbClr val="000000"/>
                </a:solidFill>
                <a:latin typeface="Tahoma"/>
                <a:cs typeface="Tahoma"/>
              </a:rPr>
              <a:t>) attack protection is standard for </a:t>
            </a:r>
            <a:r>
              <a:rPr lang="en-US" sz="950" b="1" dirty="0" smtClean="0">
                <a:solidFill>
                  <a:srgbClr val="000000"/>
                </a:solidFill>
                <a:latin typeface="Tahoma"/>
                <a:cs typeface="Tahoma"/>
              </a:rPr>
              <a:t>all subscribers</a:t>
            </a:r>
            <a:r>
              <a:rPr lang="en-US" sz="950" dirty="0" smtClean="0">
                <a:solidFill>
                  <a:srgbClr val="000000"/>
                </a:solidFill>
                <a:latin typeface="Tahoma"/>
                <a:cs typeface="Tahoma"/>
              </a:rPr>
              <a:t> and detects malicious traffic within seconds:</a:t>
            </a:r>
          </a:p>
          <a:p>
            <a:pPr>
              <a:lnSpc>
                <a:spcPts val="1350"/>
              </a:lnSpc>
            </a:pPr>
            <a:endParaRPr lang="en-US" sz="950" dirty="0" smtClean="0">
              <a:solidFill>
                <a:srgbClr val="000000"/>
              </a:solidFill>
              <a:latin typeface="Tahoma"/>
              <a:cs typeface="Tahoma"/>
            </a:endParaRPr>
          </a:p>
          <a:p>
            <a:pPr>
              <a:lnSpc>
                <a:spcPts val="1350"/>
              </a:lnSpc>
            </a:pPr>
            <a:r>
              <a:rPr lang="en-US" sz="950" dirty="0" smtClean="0">
                <a:solidFill>
                  <a:srgbClr val="000000"/>
                </a:solidFill>
                <a:latin typeface="Tahoma"/>
                <a:cs typeface="Tahoma"/>
              </a:rPr>
              <a:t>State-of-the-art technology capable of mitigating the world’s largest and most complex attacks</a:t>
            </a:r>
          </a:p>
          <a:p>
            <a:pPr>
              <a:lnSpc>
                <a:spcPts val="1350"/>
              </a:lnSpc>
            </a:pPr>
            <a:endParaRPr lang="en-US" sz="950" dirty="0" smtClean="0">
              <a:solidFill>
                <a:srgbClr val="000000"/>
              </a:solidFill>
              <a:latin typeface="Tahoma"/>
              <a:cs typeface="Tahoma"/>
            </a:endParaRPr>
          </a:p>
          <a:p>
            <a:pPr>
              <a:lnSpc>
                <a:spcPts val="1350"/>
              </a:lnSpc>
            </a:pPr>
            <a:r>
              <a:rPr lang="en-US" sz="950" dirty="0" smtClean="0">
                <a:solidFill>
                  <a:srgbClr val="000000"/>
                </a:solidFill>
                <a:latin typeface="Tahoma"/>
                <a:cs typeface="Tahoma"/>
              </a:rPr>
              <a:t>Global terabit-scale network has over 1 </a:t>
            </a:r>
            <a:r>
              <a:rPr lang="en-US" sz="950" dirty="0" err="1" smtClean="0">
                <a:solidFill>
                  <a:srgbClr val="000000"/>
                </a:solidFill>
                <a:latin typeface="Tahoma"/>
                <a:cs typeface="Tahoma"/>
              </a:rPr>
              <a:t>Tbps</a:t>
            </a:r>
            <a:r>
              <a:rPr lang="en-US" sz="950" dirty="0" smtClean="0">
                <a:solidFill>
                  <a:srgbClr val="000000"/>
                </a:solidFill>
                <a:latin typeface="Tahoma"/>
                <a:cs typeface="Tahoma"/>
              </a:rPr>
              <a:t> of active capacity</a:t>
            </a:r>
          </a:p>
          <a:p>
            <a:pPr>
              <a:lnSpc>
                <a:spcPts val="1350"/>
              </a:lnSpc>
            </a:pPr>
            <a:endParaRPr lang="en-US" sz="950" dirty="0" smtClean="0">
              <a:solidFill>
                <a:srgbClr val="000000"/>
              </a:solidFill>
              <a:latin typeface="Tahoma"/>
              <a:cs typeface="Tahoma"/>
            </a:endParaRPr>
          </a:p>
          <a:p>
            <a:pPr>
              <a:lnSpc>
                <a:spcPts val="1350"/>
              </a:lnSpc>
            </a:pPr>
            <a:r>
              <a:rPr lang="en-US" sz="950" dirty="0" smtClean="0">
                <a:solidFill>
                  <a:srgbClr val="000000"/>
                </a:solidFill>
                <a:latin typeface="Tahoma"/>
                <a:cs typeface="Tahoma"/>
              </a:rPr>
              <a:t>Continuous coverage and monitoring</a:t>
            </a:r>
          </a:p>
          <a:p>
            <a:pPr>
              <a:lnSpc>
                <a:spcPts val="1350"/>
              </a:lnSpc>
            </a:pPr>
            <a:endParaRPr lang="en-US" sz="950" dirty="0" smtClean="0">
              <a:solidFill>
                <a:srgbClr val="000000"/>
              </a:solidFill>
              <a:latin typeface="Tahoma"/>
              <a:cs typeface="Tahoma"/>
            </a:endParaRPr>
          </a:p>
          <a:p>
            <a:pPr>
              <a:lnSpc>
                <a:spcPts val="1350"/>
              </a:lnSpc>
            </a:pPr>
            <a:r>
              <a:rPr lang="en-US" sz="950" dirty="0" smtClean="0">
                <a:solidFill>
                  <a:srgbClr val="000000"/>
                </a:solidFill>
                <a:latin typeface="Tahoma"/>
                <a:cs typeface="Tahoma"/>
              </a:rPr>
              <a:t>Smart detection technology uses dual methods to accurately diagnose and mitigate attacks:</a:t>
            </a:r>
          </a:p>
          <a:p>
            <a:pPr>
              <a:lnSpc>
                <a:spcPts val="1350"/>
              </a:lnSpc>
            </a:pPr>
            <a:r>
              <a:rPr lang="en-US" sz="950" dirty="0" smtClean="0">
                <a:solidFill>
                  <a:srgbClr val="000000"/>
                </a:solidFill>
                <a:latin typeface="Tahoma"/>
                <a:cs typeface="Tahoma"/>
              </a:rPr>
              <a:t>- Signature-based identifies the source</a:t>
            </a:r>
          </a:p>
          <a:p>
            <a:pPr>
              <a:lnSpc>
                <a:spcPts val="1350"/>
              </a:lnSpc>
            </a:pPr>
            <a:r>
              <a:rPr lang="en-US" sz="950" dirty="0" smtClean="0">
                <a:solidFill>
                  <a:srgbClr val="000000"/>
                </a:solidFill>
                <a:latin typeface="Tahoma"/>
                <a:cs typeface="Tahoma"/>
              </a:rPr>
              <a:t>- Heuristics-based analyzes the behavior </a:t>
            </a:r>
            <a:endParaRPr lang="en-US" sz="950" dirty="0">
              <a:solidFill>
                <a:srgbClr val="000000"/>
              </a:solidFill>
              <a:latin typeface="Tahoma"/>
              <a:cs typeface="Tahoma"/>
            </a:endParaRPr>
          </a:p>
        </p:txBody>
      </p:sp>
      <p:sp>
        <p:nvSpPr>
          <p:cNvPr id="25" name="Text Placeholder 2"/>
          <p:cNvSpPr txBox="1">
            <a:spLocks/>
          </p:cNvSpPr>
          <p:nvPr/>
        </p:nvSpPr>
        <p:spPr>
          <a:xfrm>
            <a:off x="1320797" y="3211514"/>
            <a:ext cx="3086103" cy="3963987"/>
          </a:xfrm>
          <a:prstGeom prst="rect">
            <a:avLst/>
          </a:prstGeom>
        </p:spPr>
        <p:txBody>
          <a:bodyPr vert="horz" lIns="91440" tIns="45720" rIns="91440" bIns="45720" rtlCol="0" anchor="t">
            <a:normAutofit/>
          </a:bodyPr>
          <a:lstStyle/>
          <a:p>
            <a:pPr>
              <a:lnSpc>
                <a:spcPts val="1350"/>
              </a:lnSpc>
            </a:pPr>
            <a:r>
              <a:rPr lang="en-US" sz="900" b="1" dirty="0" smtClean="0">
                <a:solidFill>
                  <a:srgbClr val="FFFFFF"/>
                </a:solidFill>
                <a:latin typeface="Tahoma"/>
                <a:cs typeface="Tahoma"/>
              </a:rPr>
              <a:t>  Robust Hosting</a:t>
            </a:r>
          </a:p>
          <a:p>
            <a:pPr>
              <a:lnSpc>
                <a:spcPts val="1350"/>
              </a:lnSpc>
            </a:pPr>
            <a:endParaRPr lang="en-US" sz="900" b="1" dirty="0" smtClean="0">
              <a:solidFill>
                <a:srgbClr val="000000"/>
              </a:solidFill>
              <a:latin typeface="Tahoma"/>
              <a:cs typeface="Tahoma"/>
            </a:endParaRPr>
          </a:p>
          <a:p>
            <a:pPr>
              <a:lnSpc>
                <a:spcPts val="1350"/>
              </a:lnSpc>
            </a:pPr>
            <a:r>
              <a:rPr lang="en-US" sz="900" b="1" dirty="0" smtClean="0">
                <a:solidFill>
                  <a:srgbClr val="000000"/>
                </a:solidFill>
                <a:latin typeface="Tahoma"/>
                <a:cs typeface="Tahoma"/>
              </a:rPr>
              <a:t>Physical</a:t>
            </a:r>
          </a:p>
          <a:p>
            <a:pPr>
              <a:lnSpc>
                <a:spcPts val="1350"/>
              </a:lnSpc>
            </a:pPr>
            <a:r>
              <a:rPr lang="en-US" sz="900" dirty="0" smtClean="0">
                <a:solidFill>
                  <a:srgbClr val="000000"/>
                </a:solidFill>
                <a:latin typeface="Tahoma"/>
                <a:cs typeface="Tahoma"/>
              </a:rPr>
              <a:t>Certified data center SSAE 16 Type II compliant</a:t>
            </a:r>
          </a:p>
          <a:p>
            <a:pPr>
              <a:lnSpc>
                <a:spcPts val="1350"/>
              </a:lnSpc>
            </a:pPr>
            <a:r>
              <a:rPr lang="en-US" sz="900" dirty="0" smtClean="0">
                <a:solidFill>
                  <a:srgbClr val="000000"/>
                </a:solidFill>
                <a:latin typeface="Tahoma"/>
                <a:cs typeface="Tahoma"/>
              </a:rPr>
              <a:t>Security access via ID, biometrics, CCTV and keycard</a:t>
            </a:r>
          </a:p>
          <a:p>
            <a:pPr>
              <a:lnSpc>
                <a:spcPts val="1350"/>
              </a:lnSpc>
            </a:pPr>
            <a:r>
              <a:rPr lang="en-US" sz="900" dirty="0" smtClean="0">
                <a:solidFill>
                  <a:srgbClr val="000000"/>
                </a:solidFill>
                <a:latin typeface="Tahoma"/>
                <a:cs typeface="Tahoma"/>
              </a:rPr>
              <a:t>Redundant ISP providers</a:t>
            </a:r>
          </a:p>
          <a:p>
            <a:pPr>
              <a:lnSpc>
                <a:spcPts val="1350"/>
              </a:lnSpc>
            </a:pPr>
            <a:r>
              <a:rPr lang="en-US" sz="900" dirty="0" smtClean="0">
                <a:solidFill>
                  <a:srgbClr val="000000"/>
                </a:solidFill>
                <a:latin typeface="Tahoma"/>
                <a:cs typeface="Tahoma"/>
              </a:rPr>
              <a:t>Firewall protection</a:t>
            </a:r>
          </a:p>
          <a:p>
            <a:pPr>
              <a:lnSpc>
                <a:spcPts val="1350"/>
              </a:lnSpc>
            </a:pPr>
            <a:r>
              <a:rPr lang="en-US" sz="900" dirty="0" smtClean="0">
                <a:solidFill>
                  <a:srgbClr val="000000"/>
                </a:solidFill>
                <a:latin typeface="Tahoma"/>
                <a:cs typeface="Tahoma"/>
              </a:rPr>
              <a:t> </a:t>
            </a:r>
          </a:p>
          <a:p>
            <a:pPr>
              <a:lnSpc>
                <a:spcPts val="1350"/>
              </a:lnSpc>
            </a:pPr>
            <a:r>
              <a:rPr lang="en-US" sz="900" b="1" dirty="0" smtClean="0">
                <a:solidFill>
                  <a:srgbClr val="000000"/>
                </a:solidFill>
                <a:latin typeface="Tahoma"/>
                <a:cs typeface="Tahoma"/>
              </a:rPr>
              <a:t>Power</a:t>
            </a:r>
          </a:p>
          <a:p>
            <a:pPr>
              <a:lnSpc>
                <a:spcPts val="1350"/>
              </a:lnSpc>
            </a:pPr>
            <a:r>
              <a:rPr lang="en-US" sz="900" dirty="0" smtClean="0">
                <a:solidFill>
                  <a:srgbClr val="000000"/>
                </a:solidFill>
                <a:latin typeface="Tahoma"/>
                <a:cs typeface="Tahoma"/>
              </a:rPr>
              <a:t>Power failure equipment including battery backup</a:t>
            </a:r>
          </a:p>
          <a:p>
            <a:pPr>
              <a:lnSpc>
                <a:spcPts val="1350"/>
              </a:lnSpc>
            </a:pPr>
            <a:r>
              <a:rPr lang="en-US" sz="900" dirty="0" smtClean="0">
                <a:solidFill>
                  <a:srgbClr val="000000"/>
                </a:solidFill>
                <a:latin typeface="Tahoma"/>
                <a:cs typeface="Tahoma"/>
              </a:rPr>
              <a:t>Redundant generator backup</a:t>
            </a:r>
          </a:p>
          <a:p>
            <a:pPr>
              <a:lnSpc>
                <a:spcPts val="1350"/>
              </a:lnSpc>
            </a:pPr>
            <a:r>
              <a:rPr lang="en-US" sz="900" dirty="0" smtClean="0">
                <a:solidFill>
                  <a:srgbClr val="000000"/>
                </a:solidFill>
                <a:latin typeface="Tahoma"/>
                <a:cs typeface="Tahoma"/>
              </a:rPr>
              <a:t> </a:t>
            </a:r>
          </a:p>
          <a:p>
            <a:pPr>
              <a:lnSpc>
                <a:spcPts val="1350"/>
              </a:lnSpc>
            </a:pPr>
            <a:r>
              <a:rPr lang="en-US" sz="900" b="1" dirty="0" smtClean="0">
                <a:solidFill>
                  <a:srgbClr val="000000"/>
                </a:solidFill>
                <a:latin typeface="Tahoma"/>
                <a:cs typeface="Tahoma"/>
              </a:rPr>
              <a:t>Monitoring and Backup</a:t>
            </a:r>
          </a:p>
          <a:p>
            <a:pPr>
              <a:lnSpc>
                <a:spcPts val="1350"/>
              </a:lnSpc>
            </a:pPr>
            <a:r>
              <a:rPr lang="en-US" sz="900" dirty="0" smtClean="0">
                <a:solidFill>
                  <a:srgbClr val="000000"/>
                </a:solidFill>
                <a:latin typeface="Tahoma"/>
                <a:cs typeface="Tahoma"/>
              </a:rPr>
              <a:t>24 hour monitoring</a:t>
            </a:r>
          </a:p>
          <a:p>
            <a:pPr>
              <a:lnSpc>
                <a:spcPts val="1350"/>
              </a:lnSpc>
            </a:pPr>
            <a:r>
              <a:rPr lang="en-US" sz="900" dirty="0" smtClean="0">
                <a:solidFill>
                  <a:srgbClr val="000000"/>
                </a:solidFill>
                <a:latin typeface="Tahoma"/>
                <a:cs typeface="Tahoma"/>
              </a:rPr>
              <a:t>Daily onsite/offsite data backups</a:t>
            </a:r>
          </a:p>
          <a:p>
            <a:pPr>
              <a:lnSpc>
                <a:spcPts val="1350"/>
              </a:lnSpc>
            </a:pPr>
            <a:r>
              <a:rPr lang="en-US" sz="900" dirty="0" smtClean="0">
                <a:solidFill>
                  <a:srgbClr val="000000"/>
                </a:solidFill>
                <a:latin typeface="Tahoma"/>
                <a:cs typeface="Tahoma"/>
              </a:rPr>
              <a:t>99.9% guaranteed uptime</a:t>
            </a:r>
          </a:p>
          <a:p>
            <a:pPr>
              <a:lnSpc>
                <a:spcPts val="1350"/>
              </a:lnSpc>
            </a:pPr>
            <a:endParaRPr lang="en-US" sz="900" dirty="0">
              <a:solidFill>
                <a:srgbClr val="000000"/>
              </a:solidFill>
              <a:latin typeface="Tahoma"/>
              <a:cs typeface="Tahoma"/>
            </a:endParaRPr>
          </a:p>
        </p:txBody>
      </p:sp>
      <p:pic>
        <p:nvPicPr>
          <p:cNvPr id="16" name="Picture 1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85143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1320796" y="1371600"/>
            <a:ext cx="5818188" cy="7772400"/>
          </a:xfrm>
        </p:spPr>
        <p:txBody>
          <a:bodyPr>
            <a:normAutofit/>
          </a:bodyPr>
          <a:lstStyle/>
          <a:p>
            <a:pPr>
              <a:lnSpc>
                <a:spcPts val="1350"/>
              </a:lnSpc>
              <a:buNone/>
            </a:pPr>
            <a:r>
              <a:rPr lang="en-US" sz="900" dirty="0" smtClean="0"/>
              <a:t>Dear Selection Committee Members, </a:t>
            </a:r>
          </a:p>
          <a:p>
            <a:pPr>
              <a:lnSpc>
                <a:spcPts val="1350"/>
              </a:lnSpc>
              <a:buNone/>
            </a:pPr>
            <a:endParaRPr lang="en-US" sz="900" dirty="0" smtClean="0"/>
          </a:p>
          <a:p>
            <a:pPr>
              <a:lnSpc>
                <a:spcPts val="1350"/>
              </a:lnSpc>
              <a:buNone/>
            </a:pPr>
            <a:endParaRPr lang="en-US" sz="900" dirty="0" smtClean="0"/>
          </a:p>
          <a:p>
            <a:pPr>
              <a:lnSpc>
                <a:spcPts val="1350"/>
              </a:lnSpc>
              <a:buNone/>
            </a:pPr>
            <a:r>
              <a:rPr lang="en-US" sz="900" dirty="0" smtClean="0"/>
              <a:t>Thank you for the opportunity to submit a proposal for the upgrade of the City of Grande Prairie’s website. Ashley enjoyed having the opportunity to meet with Trenton Parrott at the MISA Prairies Conference last spring. Based on their conversations and the thoroughness of your RFP, we can see creating a comprehensive website designed to enhance the communication efforts of the City is a top priority. </a:t>
            </a:r>
          </a:p>
          <a:p>
            <a:pPr>
              <a:lnSpc>
                <a:spcPts val="1350"/>
              </a:lnSpc>
              <a:buNone/>
            </a:pPr>
            <a:endParaRPr lang="en-US" sz="900" dirty="0" smtClean="0"/>
          </a:p>
          <a:p>
            <a:pPr>
              <a:lnSpc>
                <a:spcPts val="1350"/>
              </a:lnSpc>
              <a:buNone/>
            </a:pPr>
            <a:r>
              <a:rPr lang="en-US" sz="900" dirty="0" smtClean="0"/>
              <a:t>Why is Vision uniquely positioned to help transform Grande Prairie’s website?</a:t>
            </a:r>
          </a:p>
          <a:p>
            <a:pPr marL="274320" lvl="2">
              <a:lnSpc>
                <a:spcPts val="1350"/>
              </a:lnSpc>
              <a:buFont typeface="Arial"/>
              <a:buChar char="•"/>
            </a:pPr>
            <a:r>
              <a:rPr lang="en-US" sz="900" b="1" dirty="0" smtClean="0"/>
              <a:t>Your customers will be our customers.</a:t>
            </a:r>
            <a:r>
              <a:rPr lang="en-US" sz="900" dirty="0" smtClean="0"/>
              <a:t> We work hard to serve our customers, but define customers as more than the government agencies that use our software. We look to the end users, citizens who expect the best experience possible with their local government.</a:t>
            </a:r>
          </a:p>
          <a:p>
            <a:pPr marL="274320" lvl="2">
              <a:lnSpc>
                <a:spcPts val="1350"/>
              </a:lnSpc>
              <a:buFont typeface="Arial"/>
              <a:buChar char="•"/>
            </a:pPr>
            <a:r>
              <a:rPr lang="en-US" sz="900" b="1" dirty="0" smtClean="0"/>
              <a:t>You will never be alone.</a:t>
            </a:r>
            <a:r>
              <a:rPr lang="en-US" sz="900" dirty="0" smtClean="0"/>
              <a:t> Creating a great customer experience isn’t a set-it-and-forget-it proposition. We view our customers as long-term partners that inspire each other to grow, innovate and succeed. </a:t>
            </a:r>
          </a:p>
          <a:p>
            <a:pPr marL="274320" lvl="2">
              <a:lnSpc>
                <a:spcPts val="1350"/>
              </a:lnSpc>
              <a:buFont typeface="Arial"/>
              <a:buChar char="•"/>
            </a:pPr>
            <a:r>
              <a:rPr lang="en-US" sz="900" b="1" dirty="0" smtClean="0"/>
              <a:t>Your success will be guided by our expertise. </a:t>
            </a:r>
            <a:r>
              <a:rPr lang="en-US" sz="900" dirty="0" smtClean="0"/>
              <a:t>Anyone can build a website, but Vision has 20+ years of experience empowering local governments to build better digital interactions. Throughout the development and after launch, our customers have access to training, resources and educational opportunities that help them thrive. </a:t>
            </a:r>
          </a:p>
          <a:p>
            <a:pPr marL="274320" lvl="2">
              <a:lnSpc>
                <a:spcPts val="1350"/>
              </a:lnSpc>
              <a:buFont typeface="Arial"/>
              <a:buChar char="•"/>
            </a:pPr>
            <a:r>
              <a:rPr lang="en-US" sz="900" b="1" dirty="0" smtClean="0"/>
              <a:t>You will make better, data-driven decisions. </a:t>
            </a:r>
            <a:r>
              <a:rPr lang="en-US" sz="900" dirty="0" smtClean="0"/>
              <a:t>Experience and knowledge of best practices are important when building a digital strategy, but adding advanced UX techniques into the mix elevates your overall approach. Vision helps you make fully informed, data-driven choices when crafting a superior digital experience for your municipality. </a:t>
            </a:r>
          </a:p>
          <a:p>
            <a:pPr marL="274320" lvl="2">
              <a:lnSpc>
                <a:spcPts val="1350"/>
              </a:lnSpc>
              <a:buFont typeface="Arial"/>
              <a:buChar char="•"/>
            </a:pPr>
            <a:r>
              <a:rPr lang="en-US" sz="900" b="1" dirty="0" smtClean="0"/>
              <a:t>Your toolset will constantly grow and evolve. </a:t>
            </a:r>
            <a:r>
              <a:rPr lang="en-US" sz="900" dirty="0" smtClean="0"/>
              <a:t>To stay still is to fall behind. Vision always looks and pushes forward, making sure that users’ high expectations for the latest features are being met and exceeded.  </a:t>
            </a:r>
          </a:p>
          <a:p>
            <a:pPr>
              <a:lnSpc>
                <a:spcPts val="1350"/>
              </a:lnSpc>
              <a:buNone/>
            </a:pPr>
            <a:endParaRPr lang="en-US" sz="900" dirty="0" smtClean="0"/>
          </a:p>
          <a:p>
            <a:pPr>
              <a:lnSpc>
                <a:spcPts val="1350"/>
              </a:lnSpc>
              <a:buNone/>
            </a:pPr>
            <a:r>
              <a:rPr lang="en-US" sz="900" dirty="0" smtClean="0"/>
              <a:t>We see tremendous potential for your website and would welcome the opportunity to help you achieve it. I look forward to talking with you soon about what’s next for the City of ____.</a:t>
            </a:r>
          </a:p>
          <a:p>
            <a:pPr>
              <a:lnSpc>
                <a:spcPts val="1350"/>
              </a:lnSpc>
              <a:buNone/>
            </a:pPr>
            <a:endParaRPr lang="en-US" sz="900" dirty="0" smtClean="0"/>
          </a:p>
          <a:p>
            <a:pPr>
              <a:lnSpc>
                <a:spcPts val="1350"/>
              </a:lnSpc>
              <a:buNone/>
            </a:pPr>
            <a:endParaRPr lang="en-US" sz="900" dirty="0" smtClean="0"/>
          </a:p>
          <a:p>
            <a:pPr>
              <a:lnSpc>
                <a:spcPts val="1350"/>
              </a:lnSpc>
              <a:buNone/>
            </a:pPr>
            <a:endParaRPr lang="en-US" sz="900" dirty="0" smtClean="0"/>
          </a:p>
          <a:p>
            <a:pPr>
              <a:lnSpc>
                <a:spcPts val="1350"/>
              </a:lnSpc>
              <a:buNone/>
            </a:pPr>
            <a:r>
              <a:rPr lang="en-US" sz="900" dirty="0" smtClean="0"/>
              <a:t>Respectfully submitted,</a:t>
            </a:r>
          </a:p>
          <a:p>
            <a:pPr>
              <a:lnSpc>
                <a:spcPts val="1350"/>
              </a:lnSpc>
              <a:buNone/>
            </a:pPr>
            <a:endParaRPr lang="en-US" sz="900" dirty="0"/>
          </a:p>
        </p:txBody>
      </p:sp>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8.Intro.png"/>
          <p:cNvPicPr>
            <a:picLocks noChangeAspect="1"/>
          </p:cNvPicPr>
          <p:nvPr/>
        </p:nvPicPr>
        <p:blipFill>
          <a:blip r:embed="rId2"/>
          <a:stretch>
            <a:fillRect/>
          </a:stretch>
        </p:blipFill>
        <p:spPr>
          <a:xfrm>
            <a:off x="0" y="0"/>
            <a:ext cx="7772400" cy="10058400"/>
          </a:xfrm>
          <a:prstGeom prst="rect">
            <a:avLst/>
          </a:prstGeom>
        </p:spPr>
      </p:pic>
      <p:sp>
        <p:nvSpPr>
          <p:cNvPr id="5" name="TextBox 4"/>
          <p:cNvSpPr txBox="1"/>
          <p:nvPr/>
        </p:nvSpPr>
        <p:spPr>
          <a:xfrm>
            <a:off x="1227508" y="4544291"/>
            <a:ext cx="3102491" cy="1446550"/>
          </a:xfrm>
          <a:prstGeom prst="rect">
            <a:avLst/>
          </a:prstGeom>
          <a:noFill/>
        </p:spPr>
        <p:txBody>
          <a:bodyPr wrap="square" rtlCol="0">
            <a:spAutoFit/>
          </a:bodyPr>
          <a:lstStyle/>
          <a:p>
            <a:r>
              <a:rPr lang="en-US" sz="3200" dirty="0" smtClean="0">
                <a:solidFill>
                  <a:srgbClr val="FFFFFF"/>
                </a:solidFill>
              </a:rPr>
              <a:t>Community-Focused Results</a:t>
            </a:r>
          </a:p>
          <a:p>
            <a:endParaRPr lang="en-US" sz="2400"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0519075"/>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3760" y="3060701"/>
            <a:ext cx="2842724" cy="2179210"/>
          </a:xfrm>
        </p:spPr>
        <p:txBody>
          <a:bodyPr>
            <a:noAutofit/>
          </a:bodyPr>
          <a:lstStyle/>
          <a:p>
            <a:pPr>
              <a:lnSpc>
                <a:spcPts val="1350"/>
              </a:lnSpc>
            </a:pPr>
            <a:r>
              <a:rPr lang="en-US" sz="900" dirty="0" smtClean="0"/>
              <a:t>Insights </a:t>
            </a:r>
            <a:r>
              <a:rPr lang="en-US" sz="900" dirty="0"/>
              <a:t>gained </a:t>
            </a:r>
            <a:r>
              <a:rPr lang="en-US" sz="900" dirty="0" smtClean="0"/>
              <a:t>through our Research-Driven Approach not </a:t>
            </a:r>
            <a:r>
              <a:rPr lang="en-US" sz="900" dirty="0"/>
              <a:t>only </a:t>
            </a:r>
            <a:r>
              <a:rPr lang="en-US" sz="900" dirty="0" smtClean="0"/>
              <a:t>inform our </a:t>
            </a:r>
            <a:r>
              <a:rPr lang="en-US" sz="900" dirty="0"/>
              <a:t>recommendations for each project, but allow us to continually keep a hand on the pulse of resident expectations.</a:t>
            </a:r>
          </a:p>
          <a:p>
            <a:pPr>
              <a:lnSpc>
                <a:spcPts val="1350"/>
              </a:lnSpc>
            </a:pPr>
            <a:endParaRPr lang="en-US" sz="900" dirty="0"/>
          </a:p>
          <a:p>
            <a:pPr>
              <a:lnSpc>
                <a:spcPts val="1350"/>
              </a:lnSpc>
            </a:pPr>
            <a:r>
              <a:rPr lang="en-US" sz="900" dirty="0" smtClean="0"/>
              <a:t/>
            </a:r>
            <a:br>
              <a:rPr lang="en-US" sz="900" dirty="0" smtClean="0"/>
            </a:br>
            <a:r>
              <a:rPr lang="en-US" sz="900" dirty="0" smtClean="0"/>
              <a:t/>
            </a:r>
            <a:br>
              <a:rPr lang="en-US" sz="900" dirty="0" smtClean="0"/>
            </a:br>
            <a:endParaRPr lang="en-US" sz="900" dirty="0"/>
          </a:p>
        </p:txBody>
      </p:sp>
      <p:sp>
        <p:nvSpPr>
          <p:cNvPr id="4" name="TextBox 3"/>
          <p:cNvSpPr txBox="1"/>
          <p:nvPr/>
        </p:nvSpPr>
        <p:spPr>
          <a:xfrm>
            <a:off x="1323760" y="1257300"/>
            <a:ext cx="5350933" cy="1523494"/>
          </a:xfrm>
          <a:prstGeom prst="rect">
            <a:avLst/>
          </a:prstGeom>
          <a:noFill/>
        </p:spPr>
        <p:txBody>
          <a:bodyPr wrap="square" rtlCol="0">
            <a:spAutoFit/>
          </a:bodyPr>
          <a:lstStyle/>
          <a:p>
            <a:r>
              <a:rPr lang="en-US" sz="3200" dirty="0" smtClean="0">
                <a:latin typeface="Tahoma"/>
                <a:cs typeface="Tahoma"/>
              </a:rPr>
              <a:t>Community-Focused</a:t>
            </a:r>
          </a:p>
          <a:p>
            <a:pPr>
              <a:spcAft>
                <a:spcPts val="600"/>
              </a:spcAft>
            </a:pPr>
            <a:r>
              <a:rPr lang="en-US" sz="3200" dirty="0" smtClean="0">
                <a:latin typeface="Tahoma"/>
                <a:cs typeface="Tahoma"/>
              </a:rPr>
              <a:t>Results</a:t>
            </a:r>
          </a:p>
          <a:p>
            <a:endParaRPr lang="en-US" sz="2400" dirty="0"/>
          </a:p>
        </p:txBody>
      </p:sp>
      <p:cxnSp>
        <p:nvCxnSpPr>
          <p:cNvPr id="7" name="Straight Connector 6"/>
          <p:cNvCxnSpPr/>
          <p:nvPr/>
        </p:nvCxnSpPr>
        <p:spPr>
          <a:xfrm>
            <a:off x="1391492" y="3012545"/>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pic>
        <p:nvPicPr>
          <p:cNvPr id="10" name="Picture 9" descr="6.Trends.png"/>
          <p:cNvPicPr>
            <a:picLocks noChangeAspect="1"/>
          </p:cNvPicPr>
          <p:nvPr/>
        </p:nvPicPr>
        <p:blipFill>
          <a:blip r:embed="rId4"/>
          <a:stretch>
            <a:fillRect/>
          </a:stretch>
        </p:blipFill>
        <p:spPr>
          <a:xfrm>
            <a:off x="1124270" y="3992165"/>
            <a:ext cx="3042214" cy="4104996"/>
          </a:xfrm>
          <a:prstGeom prst="rect">
            <a:avLst/>
          </a:prstGeom>
        </p:spPr>
      </p:pic>
      <p:sp>
        <p:nvSpPr>
          <p:cNvPr id="2" name="Rectangle 1"/>
          <p:cNvSpPr/>
          <p:nvPr/>
        </p:nvSpPr>
        <p:spPr>
          <a:xfrm>
            <a:off x="4365974" y="3060701"/>
            <a:ext cx="2614789" cy="4830040"/>
          </a:xfrm>
          <a:prstGeom prst="rect">
            <a:avLst/>
          </a:prstGeom>
        </p:spPr>
        <p:txBody>
          <a:bodyPr wrap="square">
            <a:spAutoFit/>
          </a:bodyPr>
          <a:lstStyle/>
          <a:p>
            <a:pPr lvl="0" indent="-342900">
              <a:lnSpc>
                <a:spcPts val="1350"/>
              </a:lnSpc>
              <a:spcBef>
                <a:spcPct val="20000"/>
              </a:spcBef>
            </a:pPr>
            <a:r>
              <a:rPr lang="en-US" sz="900" dirty="0" smtClean="0">
                <a:solidFill>
                  <a:srgbClr val="000000"/>
                </a:solidFill>
                <a:latin typeface="Tahoma"/>
                <a:cs typeface="Tahoma"/>
              </a:rPr>
              <a:t>Additionally, these insights, coupled with our Flexible Technology and Strategic Partnership with our customers, have resulted in the creation of a large portfolio of Community-Focused Results.</a:t>
            </a:r>
          </a:p>
          <a:p>
            <a:pPr lvl="0" indent="-342900">
              <a:lnSpc>
                <a:spcPts val="1350"/>
              </a:lnSpc>
              <a:spcBef>
                <a:spcPct val="20000"/>
              </a:spcBef>
            </a:pPr>
            <a:endParaRPr lang="en-US" sz="900" dirty="0">
              <a:solidFill>
                <a:srgbClr val="000000"/>
              </a:solidFill>
              <a:latin typeface="Tahoma"/>
              <a:cs typeface="Tahoma"/>
            </a:endParaRPr>
          </a:p>
          <a:p>
            <a:pPr lvl="0" indent="-342900">
              <a:lnSpc>
                <a:spcPts val="1350"/>
              </a:lnSpc>
              <a:spcBef>
                <a:spcPct val="20000"/>
              </a:spcBef>
            </a:pPr>
            <a:r>
              <a:rPr lang="en-US" sz="900" b="1" dirty="0" smtClean="0">
                <a:solidFill>
                  <a:srgbClr val="000000"/>
                </a:solidFill>
                <a:latin typeface="Tahoma"/>
                <a:cs typeface="Tahoma"/>
              </a:rPr>
              <a:t>Case Studies</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We selected </a:t>
            </a:r>
            <a:r>
              <a:rPr lang="en-US" sz="900" dirty="0" smtClean="0">
                <a:solidFill>
                  <a:srgbClr val="FF0000"/>
                </a:solidFill>
                <a:latin typeface="Tahoma"/>
                <a:cs typeface="Tahoma"/>
              </a:rPr>
              <a:t>two</a:t>
            </a:r>
            <a:r>
              <a:rPr lang="en-US" sz="900" dirty="0" smtClean="0">
                <a:solidFill>
                  <a:srgbClr val="000000"/>
                </a:solidFill>
                <a:latin typeface="Tahoma"/>
                <a:cs typeface="Tahoma"/>
              </a:rPr>
              <a:t> case studies to demonstrate how our approach, and specifically the UX Analysis, helped shape the wireframe, navigation and design for the communities served. </a:t>
            </a:r>
          </a:p>
          <a:p>
            <a:pPr lvl="0" indent="-342900">
              <a:lnSpc>
                <a:spcPts val="1350"/>
              </a:lnSpc>
              <a:spcBef>
                <a:spcPct val="20000"/>
              </a:spcBef>
            </a:pPr>
            <a:endParaRPr lang="en-US" sz="900" dirty="0" smtClean="0">
              <a:solidFill>
                <a:srgbClr val="000000"/>
              </a:solidFill>
              <a:latin typeface="Tahoma"/>
              <a:cs typeface="Tahoma"/>
            </a:endParaRPr>
          </a:p>
          <a:p>
            <a:pPr lvl="0" indent="-342900">
              <a:lnSpc>
                <a:spcPts val="1350"/>
              </a:lnSpc>
              <a:spcBef>
                <a:spcPct val="20000"/>
              </a:spcBef>
            </a:pPr>
            <a:r>
              <a:rPr lang="en-US" sz="900" b="1" dirty="0" smtClean="0">
                <a:solidFill>
                  <a:srgbClr val="000000"/>
                </a:solidFill>
                <a:latin typeface="Tahoma"/>
                <a:cs typeface="Tahoma"/>
              </a:rPr>
              <a:t>Representing Communities: Design Showcase</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Using design to accurately represent your community is a critical components of building an effective website. We profiled a number of key projects to showcase their dramatic transformations. </a:t>
            </a:r>
            <a:endParaRPr lang="en-US" sz="900" dirty="0">
              <a:solidFill>
                <a:srgbClr val="000000"/>
              </a:solidFill>
              <a:latin typeface="Tahoma"/>
              <a:cs typeface="Tahoma"/>
            </a:endParaRPr>
          </a:p>
          <a:p>
            <a:pPr lvl="0" indent="-342900">
              <a:lnSpc>
                <a:spcPts val="1350"/>
              </a:lnSpc>
              <a:spcBef>
                <a:spcPct val="20000"/>
              </a:spcBef>
            </a:pPr>
            <a:r>
              <a:rPr lang="en-US" sz="900" dirty="0" smtClean="0">
                <a:solidFill>
                  <a:srgbClr val="000000"/>
                </a:solidFill>
                <a:latin typeface="Tahoma"/>
                <a:cs typeface="Tahoma"/>
              </a:rPr>
              <a:t> </a:t>
            </a:r>
          </a:p>
          <a:p>
            <a:pPr lvl="0" indent="-342900">
              <a:lnSpc>
                <a:spcPts val="1350"/>
              </a:lnSpc>
              <a:spcBef>
                <a:spcPct val="20000"/>
              </a:spcBef>
            </a:pPr>
            <a:endParaRPr lang="en-US" sz="900" dirty="0">
              <a:solidFill>
                <a:srgbClr val="000000"/>
              </a:solidFill>
              <a:latin typeface="Tahoma"/>
              <a:cs typeface="Tahoma"/>
            </a:endParaRPr>
          </a:p>
          <a:p>
            <a:pPr lvl="0" indent="-342900">
              <a:lnSpc>
                <a:spcPts val="1350"/>
              </a:lnSpc>
              <a:spcBef>
                <a:spcPct val="20000"/>
              </a:spcBef>
            </a:pPr>
            <a:endParaRPr lang="en-US" sz="900" dirty="0" smtClean="0">
              <a:solidFill>
                <a:srgbClr val="000000"/>
              </a:solidFill>
              <a:latin typeface="Tahoma"/>
              <a:cs typeface="Tahoma"/>
            </a:endParaRPr>
          </a:p>
          <a:p>
            <a:pPr lvl="0" indent="-342900">
              <a:lnSpc>
                <a:spcPts val="1350"/>
              </a:lnSpc>
              <a:spcBef>
                <a:spcPct val="20000"/>
              </a:spcBef>
            </a:pPr>
            <a:endParaRPr lang="en-US" sz="900" dirty="0" smtClean="0">
              <a:solidFill>
                <a:srgbClr val="000000"/>
              </a:solidFill>
              <a:latin typeface="Tahoma"/>
              <a:cs typeface="Tahoma"/>
            </a:endParaRPr>
          </a:p>
          <a:p>
            <a:pPr lvl="0" indent="-342900">
              <a:lnSpc>
                <a:spcPts val="1350"/>
              </a:lnSpc>
              <a:spcBef>
                <a:spcPct val="20000"/>
              </a:spcBef>
            </a:pPr>
            <a:endParaRPr lang="en-US" sz="900" dirty="0">
              <a:solidFill>
                <a:srgbClr val="000000"/>
              </a:solidFill>
              <a:latin typeface="Tahoma"/>
              <a:cs typeface="Tahom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4860586"/>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nvGraphicFramePr>
        <p:xfrm>
          <a:off x="2993482" y="2135461"/>
          <a:ext cx="3987281" cy="2266152"/>
        </p:xfrm>
        <a:graphic>
          <a:graphicData uri="http://schemas.openxmlformats.org/presentationml/2006/ole">
            <p:oleObj spid="_x0000_s45102" name="Document" r:id="rId3" imgW="3530470" imgH="2006526" progId="Word.Document.12">
              <p:link updateAutomatic="1"/>
            </p:oleObj>
          </a:graphicData>
        </a:graphic>
      </p:graphicFrame>
      <p:sp>
        <p:nvSpPr>
          <p:cNvPr id="3" name="Text Placeholder 2"/>
          <p:cNvSpPr>
            <a:spLocks noGrp="1"/>
          </p:cNvSpPr>
          <p:nvPr>
            <p:ph type="body" sz="quarter" idx="10"/>
          </p:nvPr>
        </p:nvSpPr>
        <p:spPr>
          <a:xfrm>
            <a:off x="1323760" y="4652433"/>
            <a:ext cx="2016340" cy="1600200"/>
          </a:xfrm>
        </p:spPr>
        <p:txBody>
          <a:bodyPr>
            <a:normAutofit/>
          </a:bodyPr>
          <a:lstStyle/>
          <a:p>
            <a:pPr>
              <a:lnSpc>
                <a:spcPts val="1350"/>
              </a:lnSpc>
            </a:pPr>
            <a:r>
              <a:rPr lang="en-US" sz="900" b="1" dirty="0" smtClean="0">
                <a:solidFill>
                  <a:srgbClr val="FF9900"/>
                </a:solidFill>
              </a:rPr>
              <a:t>Population</a:t>
            </a:r>
            <a:r>
              <a:rPr lang="en-US" sz="900" dirty="0" smtClean="0">
                <a:solidFill>
                  <a:srgbClr val="FF9900"/>
                </a:solidFill>
              </a:rPr>
              <a:t>: </a:t>
            </a:r>
          </a:p>
          <a:p>
            <a:pPr>
              <a:lnSpc>
                <a:spcPts val="1350"/>
              </a:lnSpc>
            </a:pPr>
            <a:r>
              <a:rPr lang="en-US" sz="900" dirty="0" smtClean="0"/>
              <a:t>40,000</a:t>
            </a:r>
          </a:p>
          <a:p>
            <a:pPr>
              <a:lnSpc>
                <a:spcPts val="1350"/>
              </a:lnSpc>
            </a:pPr>
            <a:r>
              <a:rPr lang="en-US" sz="900" b="1" dirty="0" smtClean="0">
                <a:solidFill>
                  <a:srgbClr val="FF9900"/>
                </a:solidFill>
              </a:rPr>
              <a:t>Launch:</a:t>
            </a:r>
            <a:r>
              <a:rPr lang="en-US" sz="900" dirty="0" smtClean="0">
                <a:solidFill>
                  <a:srgbClr val="FF9900"/>
                </a:solidFill>
              </a:rPr>
              <a:t> </a:t>
            </a:r>
          </a:p>
          <a:p>
            <a:pPr>
              <a:lnSpc>
                <a:spcPts val="1350"/>
              </a:lnSpc>
            </a:pPr>
            <a:r>
              <a:rPr lang="en-US" sz="900" dirty="0" smtClean="0"/>
              <a:t>December 2015</a:t>
            </a:r>
            <a:endParaRPr lang="en-US" sz="900" dirty="0"/>
          </a:p>
        </p:txBody>
      </p:sp>
      <p:sp>
        <p:nvSpPr>
          <p:cNvPr id="4" name="TextBox 3"/>
          <p:cNvSpPr txBox="1"/>
          <p:nvPr/>
        </p:nvSpPr>
        <p:spPr>
          <a:xfrm>
            <a:off x="1323760" y="1240367"/>
            <a:ext cx="5350933" cy="1369606"/>
          </a:xfrm>
          <a:prstGeom prst="rect">
            <a:avLst/>
          </a:prstGeom>
          <a:noFill/>
        </p:spPr>
        <p:txBody>
          <a:bodyPr wrap="square" rtlCol="0">
            <a:spAutoFit/>
          </a:bodyPr>
          <a:lstStyle/>
          <a:p>
            <a:r>
              <a:rPr lang="en-US" sz="3200" dirty="0" smtClean="0"/>
              <a:t>Case Study</a:t>
            </a:r>
          </a:p>
          <a:p>
            <a:pPr>
              <a:spcAft>
                <a:spcPts val="1800"/>
              </a:spcAft>
            </a:pPr>
            <a:r>
              <a:rPr lang="en-US" sz="1200" b="1" dirty="0" smtClean="0">
                <a:latin typeface="Tahoma"/>
                <a:cs typeface="Tahoma"/>
              </a:rPr>
              <a:t>Culver City, CA</a:t>
            </a:r>
          </a:p>
          <a:p>
            <a:endParaRPr lang="en-US" sz="2400" dirty="0"/>
          </a:p>
        </p:txBody>
      </p:sp>
      <p:cxnSp>
        <p:nvCxnSpPr>
          <p:cNvPr id="7" name="Straight Connector 6"/>
          <p:cNvCxnSpPr/>
          <p:nvPr/>
        </p:nvCxnSpPr>
        <p:spPr>
          <a:xfrm>
            <a:off x="1391492" y="45746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p="http://schemas.openxmlformats.org/presentationml/2006/main" xmlns:mc="http://schemas.openxmlformats.org/markup-compatibility/2006" xmlns:mv="urn:schemas-microsoft-com:mac:vml">
            <p:blipFill>
              <a:blip r:embed="rId6"/>
              <a:stretch>
                <a:fillRect/>
              </a:stretch>
            </p:blipFill>
          </mc:Fallback>
        </mc:AlternateContent>
        <p:spPr>
          <a:xfrm>
            <a:off x="-33866" y="1240367"/>
            <a:ext cx="863600" cy="8877300"/>
          </a:xfrm>
          <a:prstGeom prst="rect">
            <a:avLst/>
          </a:prstGeom>
        </p:spPr>
      </p:pic>
      <p:sp>
        <p:nvSpPr>
          <p:cNvPr id="9" name="Text Placeholder 2"/>
          <p:cNvSpPr txBox="1">
            <a:spLocks/>
          </p:cNvSpPr>
          <p:nvPr/>
        </p:nvSpPr>
        <p:spPr>
          <a:xfrm>
            <a:off x="3325917" y="4652433"/>
            <a:ext cx="3180503" cy="1600200"/>
          </a:xfrm>
          <a:prstGeom prst="rect">
            <a:avLst/>
          </a:prstGeom>
        </p:spPr>
        <p:txBody>
          <a:bodyPr vert="horz" lIns="91440" tIns="45720" rIns="91440" bIns="45720" rtlCol="0">
            <a:normAutofit/>
          </a:bodyPr>
          <a:lstStyle/>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1" i="0" u="none" strike="noStrike" kern="1200" cap="none" spc="0" normalizeH="0" baseline="0" noProof="0" dirty="0" smtClean="0">
                <a:ln>
                  <a:noFill/>
                </a:ln>
                <a:solidFill>
                  <a:schemeClr val="accent2"/>
                </a:solidFill>
                <a:effectLst/>
                <a:uLnTx/>
                <a:uFillTx/>
                <a:latin typeface="Tahoma"/>
                <a:ea typeface="+mn-ea"/>
                <a:cs typeface="Tahoma"/>
              </a:rPr>
              <a:t>Key Features:</a:t>
            </a:r>
          </a:p>
          <a:p>
            <a:pPr lvl="0">
              <a:lnSpc>
                <a:spcPts val="1350"/>
              </a:lnSpc>
            </a:pPr>
            <a:r>
              <a:rPr lang="en-US" sz="900" dirty="0" smtClean="0">
                <a:solidFill>
                  <a:srgbClr val="000000"/>
                </a:solidFill>
                <a:latin typeface="Tahoma"/>
                <a:cs typeface="Tahoma"/>
              </a:rPr>
              <a:t>• Mobile-friendly design</a:t>
            </a:r>
          </a:p>
          <a:p>
            <a:pPr lvl="0">
              <a:lnSpc>
                <a:spcPts val="1350"/>
              </a:lnSpc>
            </a:pPr>
            <a:r>
              <a:rPr lang="en-US" sz="900" dirty="0" smtClean="0">
                <a:solidFill>
                  <a:srgbClr val="000000"/>
                </a:solidFill>
                <a:latin typeface="Tahoma"/>
                <a:cs typeface="Tahoma"/>
              </a:rPr>
              <a:t>• Homepage slideshow</a:t>
            </a:r>
          </a:p>
          <a:p>
            <a:pPr lvl="0">
              <a:lnSpc>
                <a:spcPts val="1350"/>
              </a:lnSpc>
            </a:pPr>
            <a:r>
              <a:rPr lang="en-US" sz="900" dirty="0" smtClean="0">
                <a:solidFill>
                  <a:srgbClr val="000000"/>
                </a:solidFill>
                <a:latin typeface="Tahoma"/>
                <a:cs typeface="Tahoma"/>
              </a:rPr>
              <a:t>• Simplified top level menu with mega menus</a:t>
            </a:r>
          </a:p>
          <a:p>
            <a:pPr lvl="0">
              <a:lnSpc>
                <a:spcPts val="1350"/>
              </a:lnSpc>
            </a:pPr>
            <a:r>
              <a:rPr lang="en-US" sz="900" dirty="0" smtClean="0">
                <a:solidFill>
                  <a:srgbClr val="000000"/>
                </a:solidFill>
                <a:latin typeface="Tahoma"/>
                <a:cs typeface="Tahoma"/>
              </a:rPr>
              <a:t>• Graphic homepage icons for key information</a:t>
            </a:r>
          </a:p>
          <a:p>
            <a:pPr lvl="0">
              <a:lnSpc>
                <a:spcPts val="1350"/>
              </a:lnSpc>
            </a:pPr>
            <a:r>
              <a:rPr lang="en-US" sz="900" dirty="0" smtClean="0">
                <a:solidFill>
                  <a:srgbClr val="000000"/>
                </a:solidFill>
                <a:latin typeface="Tahoma"/>
                <a:cs typeface="Tahoma"/>
              </a:rPr>
              <a:t>• Tabbed Highlights, Events and Announcements</a:t>
            </a: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1"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sp>
        <p:nvSpPr>
          <p:cNvPr id="11" name="Text Placeholder 2"/>
          <p:cNvSpPr txBox="1">
            <a:spLocks/>
          </p:cNvSpPr>
          <p:nvPr/>
        </p:nvSpPr>
        <p:spPr>
          <a:xfrm>
            <a:off x="1310642" y="42418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Overview</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pic>
        <p:nvPicPr>
          <p:cNvPr id="43010" name="Picture 15" descr="http://frenchinmind.com/resources/Culver%20city%20seal%20French%20in%20MInd%20%20School.jpg"/>
          <p:cNvPicPr>
            <a:picLocks noChangeAspect="1" noChangeArrowheads="1"/>
          </p:cNvPicPr>
          <p:nvPr/>
        </p:nvPicPr>
        <p:blipFill>
          <a:blip r:embed="rId7"/>
          <a:srcRect/>
          <a:stretch>
            <a:fillRect/>
          </a:stretch>
        </p:blipFill>
        <p:spPr bwMode="auto">
          <a:xfrm>
            <a:off x="1461029" y="2215663"/>
            <a:ext cx="754062" cy="754063"/>
          </a:xfrm>
          <a:prstGeom prst="rect">
            <a:avLst/>
          </a:prstGeom>
          <a:noFill/>
          <a:ln w="9525">
            <a:noFill/>
            <a:miter lim="800000"/>
            <a:headEnd/>
            <a:tailEnd/>
          </a:ln>
        </p:spPr>
      </p:pic>
      <p:cxnSp>
        <p:nvCxnSpPr>
          <p:cNvPr id="15" name="Straight Connector 14"/>
          <p:cNvCxnSpPr/>
          <p:nvPr/>
        </p:nvCxnSpPr>
        <p:spPr>
          <a:xfrm>
            <a:off x="1391492" y="60663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1310642" y="57589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Stats</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323761" y="6207695"/>
            <a:ext cx="1779270" cy="3196168"/>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What devices used?</a:t>
            </a:r>
          </a:p>
          <a:p>
            <a:pPr>
              <a:lnSpc>
                <a:spcPts val="1350"/>
              </a:lnSpc>
            </a:pPr>
            <a:r>
              <a:rPr lang="en-US" sz="900" dirty="0" smtClean="0">
                <a:solidFill>
                  <a:srgbClr val="000000"/>
                </a:solidFill>
                <a:latin typeface="Tahoma"/>
                <a:cs typeface="Tahoma"/>
              </a:rPr>
              <a:t>Only 10% of web visitors were mobile in December 2014 – but the city knew that the mobile was going to be important in the future (by December 2015, the mobile % grew to 26%).</a:t>
            </a:r>
            <a:endParaRPr lang="en-US" sz="900" dirty="0">
              <a:solidFill>
                <a:srgbClr val="000000"/>
              </a:solidFill>
              <a:latin typeface="Tahoma"/>
              <a:cs typeface="Tahoma"/>
            </a:endParaRPr>
          </a:p>
        </p:txBody>
      </p:sp>
      <p:sp>
        <p:nvSpPr>
          <p:cNvPr id="18" name="TextBox 17"/>
          <p:cNvSpPr txBox="1"/>
          <p:nvPr/>
        </p:nvSpPr>
        <p:spPr>
          <a:xfrm>
            <a:off x="3306231" y="6207696"/>
            <a:ext cx="1896532" cy="3478523"/>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Where are visitors from?</a:t>
            </a:r>
          </a:p>
          <a:p>
            <a:pPr lvl="0">
              <a:lnSpc>
                <a:spcPts val="1350"/>
              </a:lnSpc>
            </a:pPr>
            <a:r>
              <a:rPr lang="en-US" sz="900" dirty="0" smtClean="0">
                <a:solidFill>
                  <a:srgbClr val="000000"/>
                </a:solidFill>
                <a:latin typeface="Tahoma"/>
                <a:cs typeface="Tahoma"/>
              </a:rPr>
              <a:t>Interestingly, only 14% of web visitors were from within the city, demonstrating the importance of workers and visitors to community. This led the city to use Work and Enjoy </a:t>
            </a:r>
            <a:br>
              <a:rPr lang="en-US" sz="900" dirty="0" smtClean="0">
                <a:solidFill>
                  <a:srgbClr val="000000"/>
                </a:solidFill>
                <a:latin typeface="Tahoma"/>
                <a:cs typeface="Tahoma"/>
              </a:rPr>
            </a:br>
            <a:r>
              <a:rPr lang="en-US" sz="900" dirty="0" smtClean="0">
                <a:solidFill>
                  <a:srgbClr val="000000"/>
                </a:solidFill>
                <a:latin typeface="Tahoma"/>
                <a:cs typeface="Tahoma"/>
              </a:rPr>
              <a:t>as top level menu options in the final design. </a:t>
            </a:r>
            <a:endParaRPr lang="en-US" sz="900" dirty="0">
              <a:solidFill>
                <a:srgbClr val="000000"/>
              </a:solidFill>
              <a:latin typeface="Tahoma"/>
              <a:cs typeface="Tahoma"/>
            </a:endParaRPr>
          </a:p>
        </p:txBody>
      </p:sp>
      <p:sp>
        <p:nvSpPr>
          <p:cNvPr id="19" name="TextBox 18"/>
          <p:cNvSpPr txBox="1"/>
          <p:nvPr/>
        </p:nvSpPr>
        <p:spPr>
          <a:xfrm>
            <a:off x="5374639" y="6207695"/>
            <a:ext cx="1825838" cy="2985433"/>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What are top pages?</a:t>
            </a:r>
          </a:p>
          <a:p>
            <a:pPr>
              <a:lnSpc>
                <a:spcPts val="1350"/>
              </a:lnSpc>
            </a:pPr>
            <a:r>
              <a:rPr lang="en-US" sz="900" dirty="0" smtClean="0">
                <a:solidFill>
                  <a:srgbClr val="000000"/>
                </a:solidFill>
                <a:latin typeface="Tahoma"/>
                <a:cs typeface="Tahoma"/>
              </a:rPr>
              <a:t>The top pages from the review of Google Analytics led to placing buttons for Bus and Jobs in prominent positions on the homepage.</a:t>
            </a:r>
            <a:endParaRPr lang="en-US" sz="900" dirty="0">
              <a:solidFill>
                <a:srgbClr val="000000"/>
              </a:solidFill>
              <a:latin typeface="Tahoma"/>
              <a:cs typeface="Tahoma"/>
            </a:endParaRPr>
          </a:p>
        </p:txBody>
      </p:sp>
      <p:graphicFrame>
        <p:nvGraphicFramePr>
          <p:cNvPr id="43012" name="Object 4"/>
          <p:cNvGraphicFramePr>
            <a:graphicFrameLocks noChangeAspect="1"/>
          </p:cNvGraphicFramePr>
          <p:nvPr/>
        </p:nvGraphicFramePr>
        <p:xfrm>
          <a:off x="1637241" y="7905750"/>
          <a:ext cx="1104900" cy="1206500"/>
        </p:xfrm>
        <a:graphic>
          <a:graphicData uri="http://schemas.openxmlformats.org/presentationml/2006/ole">
            <p:oleObj spid="_x0000_s45103" name="Document" r:id="rId8" imgW="1104859" imgH="1206456" progId="Word.Document.12">
              <p:link updateAutomatic="1"/>
            </p:oleObj>
          </a:graphicData>
        </a:graphic>
      </p:graphicFrame>
      <p:graphicFrame>
        <p:nvGraphicFramePr>
          <p:cNvPr id="43013" name="Object 5"/>
          <p:cNvGraphicFramePr>
            <a:graphicFrameLocks noChangeAspect="1"/>
          </p:cNvGraphicFramePr>
          <p:nvPr/>
        </p:nvGraphicFramePr>
        <p:xfrm>
          <a:off x="3023869" y="8032750"/>
          <a:ext cx="1993900" cy="1079500"/>
        </p:xfrm>
        <a:graphic>
          <a:graphicData uri="http://schemas.openxmlformats.org/presentationml/2006/ole">
            <p:oleObj spid="_x0000_s45104" name="Document" r:id="rId9" imgW="1993827" imgH="1079460" progId="Word.Document.12">
              <p:link updateAutomatic="1"/>
            </p:oleObj>
          </a:graphicData>
        </a:graphic>
      </p:graphicFrame>
      <p:graphicFrame>
        <p:nvGraphicFramePr>
          <p:cNvPr id="43014" name="Object 6"/>
          <p:cNvGraphicFramePr>
            <a:graphicFrameLocks noChangeAspect="1"/>
          </p:cNvGraphicFramePr>
          <p:nvPr/>
        </p:nvGraphicFramePr>
        <p:xfrm>
          <a:off x="5202763" y="8032750"/>
          <a:ext cx="1714500" cy="1041400"/>
        </p:xfrm>
        <a:graphic>
          <a:graphicData uri="http://schemas.openxmlformats.org/presentationml/2006/ole">
            <p:oleObj spid="_x0000_s45105" name="Document" r:id="rId10" imgW="1714437" imgH="1041362" progId="Word.Document.12">
              <p:link updateAutomatic="1"/>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904840"/>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23760" y="1257300"/>
            <a:ext cx="5350933" cy="877163"/>
          </a:xfrm>
          <a:prstGeom prst="rect">
            <a:avLst/>
          </a:prstGeom>
          <a:noFill/>
        </p:spPr>
        <p:txBody>
          <a:bodyPr wrap="square" rtlCol="0">
            <a:spAutoFit/>
          </a:bodyPr>
          <a:lstStyle/>
          <a:p>
            <a:pPr>
              <a:spcAft>
                <a:spcPts val="1800"/>
              </a:spcAft>
            </a:pPr>
            <a:r>
              <a:rPr lang="en-US" sz="1200" b="1" dirty="0" smtClean="0">
                <a:latin typeface="Tahoma"/>
                <a:cs typeface="Tahoma"/>
              </a:rPr>
              <a:t>Culver City, CA (cont.)</a:t>
            </a:r>
          </a:p>
          <a:p>
            <a:endParaRPr lang="en-US" sz="2400" dirty="0"/>
          </a:p>
        </p:txBody>
      </p:sp>
      <p:cxnSp>
        <p:nvCxnSpPr>
          <p:cNvPr id="7" name="Straight Connector 6"/>
          <p:cNvCxnSpPr/>
          <p:nvPr/>
        </p:nvCxnSpPr>
        <p:spPr>
          <a:xfrm>
            <a:off x="1391492" y="208310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p="http://schemas.openxmlformats.org/presentationml/2006/main" xmlns:mc="http://schemas.openxmlformats.org/markup-compatibility/2006" xmlns:mv="urn:schemas-microsoft-com:mac:vml">
            <p:blipFill>
              <a:blip r:embed="rId4"/>
              <a:stretch>
                <a:fillRect/>
              </a:stretch>
            </p:blipFill>
          </mc:Fallback>
        </mc:AlternateContent>
        <p:spPr>
          <a:xfrm>
            <a:off x="-33866" y="1257300"/>
            <a:ext cx="863600" cy="8877300"/>
          </a:xfrm>
          <a:prstGeom prst="rect">
            <a:avLst/>
          </a:prstGeom>
        </p:spPr>
      </p:pic>
      <p:sp>
        <p:nvSpPr>
          <p:cNvPr id="9" name="Text Placeholder 2"/>
          <p:cNvSpPr txBox="1">
            <a:spLocks/>
          </p:cNvSpPr>
          <p:nvPr/>
        </p:nvSpPr>
        <p:spPr>
          <a:xfrm>
            <a:off x="3306231" y="2224393"/>
            <a:ext cx="3809581" cy="5818717"/>
          </a:xfrm>
          <a:prstGeom prst="rect">
            <a:avLst/>
          </a:prstGeom>
        </p:spPr>
        <p:txBody>
          <a:bodyPr vert="horz" lIns="91440" tIns="45720" rIns="91440" bIns="45720" rtlCol="0">
            <a:normAutofit/>
          </a:bodyPr>
          <a:lstStyle/>
          <a:p>
            <a:pPr>
              <a:lnSpc>
                <a:spcPts val="1350"/>
              </a:lnSpc>
            </a:pPr>
            <a:r>
              <a:rPr lang="en-US" sz="900" b="1" dirty="0" smtClean="0">
                <a:solidFill>
                  <a:schemeClr val="accent2"/>
                </a:solidFill>
                <a:latin typeface="Tahoma"/>
                <a:cs typeface="Tahoma"/>
              </a:rPr>
              <a:t>Previous Website</a:t>
            </a:r>
          </a:p>
          <a:p>
            <a:pPr>
              <a:lnSpc>
                <a:spcPts val="1350"/>
              </a:lnSpc>
            </a:pPr>
            <a:r>
              <a:rPr lang="en-US" sz="900" dirty="0" smtClean="0">
                <a:solidFill>
                  <a:srgbClr val="000000"/>
                </a:solidFill>
                <a:latin typeface="Tahoma"/>
                <a:cs typeface="Tahoma"/>
              </a:rPr>
              <a:t>The previous website was loaded with informational links. The buttons in the lower right corner resembled banner ads and the announcements and highlights in the center of the page took up valuable real estate. Both were rarely clicked.</a:t>
            </a:r>
          </a:p>
          <a:p>
            <a:pPr>
              <a:lnSpc>
                <a:spcPts val="1350"/>
              </a:lnSpc>
            </a:pPr>
            <a:endParaRPr lang="en-US" sz="900" dirty="0" smtClean="0">
              <a:solidFill>
                <a:srgbClr val="000000"/>
              </a:solidFill>
              <a:latin typeface="Tahoma"/>
              <a:cs typeface="Tahoma"/>
            </a:endParaRPr>
          </a:p>
          <a:p>
            <a:pPr>
              <a:lnSpc>
                <a:spcPts val="1350"/>
              </a:lnSpc>
            </a:pPr>
            <a:r>
              <a:rPr lang="en-US" sz="900" b="1" dirty="0" smtClean="0">
                <a:solidFill>
                  <a:srgbClr val="FF9900"/>
                </a:solidFill>
                <a:latin typeface="Tahoma"/>
                <a:cs typeface="Tahoma"/>
              </a:rPr>
              <a:t>Heat Mapping</a:t>
            </a:r>
            <a:endParaRPr lang="en-US" sz="900" dirty="0" smtClean="0">
              <a:solidFill>
                <a:srgbClr val="FF9900"/>
              </a:solidFill>
              <a:latin typeface="Tahoma"/>
              <a:cs typeface="Tahoma"/>
            </a:endParaRPr>
          </a:p>
          <a:p>
            <a:pPr>
              <a:lnSpc>
                <a:spcPts val="1350"/>
              </a:lnSpc>
            </a:pPr>
            <a:r>
              <a:rPr lang="en-US" sz="900" dirty="0" smtClean="0">
                <a:solidFill>
                  <a:srgbClr val="000000"/>
                </a:solidFill>
                <a:latin typeface="Tahoma"/>
                <a:cs typeface="Tahoma"/>
              </a:rPr>
              <a:t>The most important quick access links in the lower left region where users were drawn to included Contact Us, Employment, Parking, Permits, City Maps, Meetings and Agendas, Bids/</a:t>
            </a:r>
            <a:r>
              <a:rPr lang="en-US" sz="900" dirty="0" err="1" smtClean="0">
                <a:solidFill>
                  <a:srgbClr val="000000"/>
                </a:solidFill>
                <a:latin typeface="Tahoma"/>
                <a:cs typeface="Tahoma"/>
              </a:rPr>
              <a:t>RFPs</a:t>
            </a:r>
            <a:r>
              <a:rPr lang="en-US" sz="900" dirty="0" smtClean="0">
                <a:solidFill>
                  <a:srgbClr val="000000"/>
                </a:solidFill>
                <a:latin typeface="Tahoma"/>
                <a:cs typeface="Tahoma"/>
              </a:rPr>
              <a:t> and Things to Do. You can see the ‘dead’ areas of announcements, highlights and banner ads.</a:t>
            </a:r>
          </a:p>
          <a:p>
            <a:pPr>
              <a:lnSpc>
                <a:spcPts val="1350"/>
              </a:lnSpc>
            </a:pPr>
            <a:r>
              <a:rPr lang="en-US" sz="900" dirty="0" smtClean="0">
                <a:solidFill>
                  <a:srgbClr val="000000"/>
                </a:solidFill>
                <a:latin typeface="Tahoma"/>
                <a:cs typeface="Tahoma"/>
              </a:rPr>
              <a:t> </a:t>
            </a:r>
          </a:p>
          <a:p>
            <a:pPr>
              <a:lnSpc>
                <a:spcPts val="1350"/>
              </a:lnSpc>
            </a:pPr>
            <a:r>
              <a:rPr lang="en-US" sz="900" b="1" dirty="0" smtClean="0">
                <a:solidFill>
                  <a:srgbClr val="FF9900"/>
                </a:solidFill>
                <a:latin typeface="Tahoma"/>
                <a:cs typeface="Tahoma"/>
              </a:rPr>
              <a:t>Website Analytics</a:t>
            </a:r>
            <a:endParaRPr lang="en-US" sz="900" dirty="0" smtClean="0">
              <a:solidFill>
                <a:srgbClr val="FF9900"/>
              </a:solidFill>
              <a:latin typeface="Tahoma"/>
              <a:cs typeface="Tahoma"/>
            </a:endParaRPr>
          </a:p>
          <a:p>
            <a:pPr>
              <a:lnSpc>
                <a:spcPts val="1350"/>
              </a:lnSpc>
            </a:pPr>
            <a:r>
              <a:rPr lang="en-US" sz="900" dirty="0" smtClean="0">
                <a:solidFill>
                  <a:srgbClr val="000000"/>
                </a:solidFill>
                <a:latin typeface="Tahoma"/>
                <a:cs typeface="Tahoma"/>
              </a:rPr>
              <a:t>Website analytics showed that the most popular pages were Jobs, </a:t>
            </a:r>
            <a:br>
              <a:rPr lang="en-US" sz="900" dirty="0" smtClean="0">
                <a:solidFill>
                  <a:srgbClr val="000000"/>
                </a:solidFill>
                <a:latin typeface="Tahoma"/>
                <a:cs typeface="Tahoma"/>
              </a:rPr>
            </a:br>
            <a:r>
              <a:rPr lang="en-US" sz="900" dirty="0" smtClean="0">
                <a:solidFill>
                  <a:srgbClr val="000000"/>
                </a:solidFill>
                <a:latin typeface="Tahoma"/>
                <a:cs typeface="Tahoma"/>
              </a:rPr>
              <a:t>City Bus System, the main Government page and Calendar.</a:t>
            </a:r>
          </a:p>
          <a:p>
            <a:pPr>
              <a:lnSpc>
                <a:spcPts val="1350"/>
              </a:lnSpc>
            </a:pPr>
            <a:endParaRPr lang="en-US" sz="900" b="1" dirty="0" smtClean="0">
              <a:solidFill>
                <a:srgbClr val="000000"/>
              </a:solidFill>
              <a:latin typeface="Tahoma"/>
              <a:cs typeface="Tahoma"/>
            </a:endParaRPr>
          </a:p>
          <a:p>
            <a:pPr>
              <a:lnSpc>
                <a:spcPts val="1350"/>
              </a:lnSpc>
            </a:pPr>
            <a:r>
              <a:rPr lang="en-US" sz="900" b="1" dirty="0" smtClean="0">
                <a:solidFill>
                  <a:srgbClr val="FF9900"/>
                </a:solidFill>
                <a:latin typeface="Tahoma"/>
                <a:cs typeface="Tahoma"/>
              </a:rPr>
              <a:t>Community Surveys</a:t>
            </a:r>
            <a:endParaRPr lang="en-US" sz="900" dirty="0" smtClean="0">
              <a:solidFill>
                <a:srgbClr val="FF9900"/>
              </a:solidFill>
              <a:latin typeface="Tahoma"/>
              <a:cs typeface="Tahoma"/>
            </a:endParaRPr>
          </a:p>
          <a:p>
            <a:pPr>
              <a:lnSpc>
                <a:spcPts val="1350"/>
              </a:lnSpc>
            </a:pPr>
            <a:r>
              <a:rPr lang="en-US" sz="900" dirty="0" smtClean="0">
                <a:solidFill>
                  <a:srgbClr val="000000"/>
                </a:solidFill>
                <a:latin typeface="Tahoma"/>
                <a:cs typeface="Tahoma"/>
              </a:rPr>
              <a:t>When asked what information do you access the most in the survey, respondents most frequently mentioned agendas, meetings, events </a:t>
            </a:r>
            <a:br>
              <a:rPr lang="en-US" sz="900" dirty="0" smtClean="0">
                <a:solidFill>
                  <a:srgbClr val="000000"/>
                </a:solidFill>
                <a:latin typeface="Tahoma"/>
                <a:cs typeface="Tahoma"/>
              </a:rPr>
            </a:br>
            <a:r>
              <a:rPr lang="en-US" sz="900" dirty="0" smtClean="0">
                <a:solidFill>
                  <a:srgbClr val="000000"/>
                </a:solidFill>
                <a:latin typeface="Tahoma"/>
                <a:cs typeface="Tahoma"/>
              </a:rPr>
              <a:t>and government. Only one person mentioned employment and no </a:t>
            </a:r>
            <a:br>
              <a:rPr lang="en-US" sz="900" dirty="0" smtClean="0">
                <a:solidFill>
                  <a:srgbClr val="000000"/>
                </a:solidFill>
                <a:latin typeface="Tahoma"/>
                <a:cs typeface="Tahoma"/>
              </a:rPr>
            </a:br>
            <a:r>
              <a:rPr lang="en-US" sz="900" dirty="0" smtClean="0">
                <a:solidFill>
                  <a:srgbClr val="000000"/>
                </a:solidFill>
                <a:latin typeface="Tahoma"/>
                <a:cs typeface="Tahoma"/>
              </a:rPr>
              <a:t>one mentioned the city bus system. Just 16% of respondents said </a:t>
            </a:r>
            <a:br>
              <a:rPr lang="en-US" sz="900" dirty="0" smtClean="0">
                <a:solidFill>
                  <a:srgbClr val="000000"/>
                </a:solidFill>
                <a:latin typeface="Tahoma"/>
                <a:cs typeface="Tahoma"/>
              </a:rPr>
            </a:br>
            <a:r>
              <a:rPr lang="en-US" sz="900" dirty="0" smtClean="0">
                <a:solidFill>
                  <a:srgbClr val="000000"/>
                </a:solidFill>
                <a:latin typeface="Tahoma"/>
                <a:cs typeface="Tahoma"/>
              </a:rPr>
              <a:t>that information is easy to find and only 23% thought the design </a:t>
            </a:r>
            <a:br>
              <a:rPr lang="en-US" sz="900" dirty="0" smtClean="0">
                <a:solidFill>
                  <a:srgbClr val="000000"/>
                </a:solidFill>
                <a:latin typeface="Tahoma"/>
                <a:cs typeface="Tahoma"/>
              </a:rPr>
            </a:br>
            <a:r>
              <a:rPr lang="en-US" sz="900" dirty="0" smtClean="0">
                <a:solidFill>
                  <a:srgbClr val="000000"/>
                </a:solidFill>
                <a:latin typeface="Tahoma"/>
                <a:cs typeface="Tahoma"/>
              </a:rPr>
              <a:t>was attractive.  </a:t>
            </a:r>
            <a:endParaRPr kumimoji="0" lang="en-US" sz="900" b="1"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sp>
        <p:nvSpPr>
          <p:cNvPr id="11" name="Text Placeholder 2"/>
          <p:cNvSpPr txBox="1">
            <a:spLocks/>
          </p:cNvSpPr>
          <p:nvPr/>
        </p:nvSpPr>
        <p:spPr>
          <a:xfrm>
            <a:off x="1310642" y="175026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User </a:t>
            </a:r>
            <a:r>
              <a:rPr lang="en-US" sz="1200" b="1" dirty="0" smtClean="0">
                <a:solidFill>
                  <a:srgbClr val="381F6B"/>
                </a:solidFill>
                <a:latin typeface="Tahoma"/>
                <a:cs typeface="Tahoma"/>
              </a:rPr>
              <a:t>Experience Analysis Identified Insights</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564221" y="7052510"/>
            <a:ext cx="2715680" cy="3196168"/>
          </a:xfrm>
          <a:prstGeom prst="rect">
            <a:avLst/>
          </a:prstGeom>
          <a:noFill/>
        </p:spPr>
        <p:txBody>
          <a:bodyPr wrap="square" rtlCol="0">
            <a:noAutofit/>
          </a:bodyPr>
          <a:lstStyle/>
          <a:p>
            <a:r>
              <a:rPr lang="en-US" sz="900" b="1" dirty="0" smtClean="0">
                <a:solidFill>
                  <a:schemeClr val="accent2"/>
                </a:solidFill>
                <a:latin typeface="Tahoma"/>
                <a:cs typeface="Tahoma"/>
              </a:rPr>
              <a:t>User research uncovered a need for a prominent search function. </a:t>
            </a:r>
          </a:p>
          <a:p>
            <a:endParaRPr lang="en-US" sz="900" b="1" dirty="0" smtClean="0">
              <a:solidFill>
                <a:schemeClr val="accent2"/>
              </a:solidFill>
              <a:latin typeface="Tahoma"/>
              <a:cs typeface="Tahoma"/>
            </a:endParaRPr>
          </a:p>
          <a:p>
            <a:r>
              <a:rPr lang="en-US" sz="900" b="1" dirty="0" smtClean="0">
                <a:solidFill>
                  <a:schemeClr val="accent2"/>
                </a:solidFill>
                <a:latin typeface="Tahoma"/>
                <a:cs typeface="Tahoma"/>
              </a:rPr>
              <a:t>The city showcases the importance of the film industry on their brand and history in a series of rotating homepage pictures.</a:t>
            </a:r>
          </a:p>
          <a:p>
            <a:endParaRPr lang="en-US" sz="900" b="1" dirty="0" smtClean="0">
              <a:solidFill>
                <a:schemeClr val="accent2"/>
              </a:solidFill>
              <a:latin typeface="Tahoma"/>
              <a:cs typeface="Tahoma"/>
            </a:endParaRPr>
          </a:p>
          <a:p>
            <a:r>
              <a:rPr lang="en-US" sz="900" b="1" dirty="0" smtClean="0">
                <a:solidFill>
                  <a:schemeClr val="accent2"/>
                </a:solidFill>
                <a:latin typeface="Tahoma"/>
                <a:cs typeface="Tahoma"/>
              </a:rPr>
              <a:t>The web analytics uncovered Bus and Jobs were frequently accessed pages so buttons were created to make this information easy to find.</a:t>
            </a:r>
          </a:p>
          <a:p>
            <a:endParaRPr lang="en-US" sz="900" b="1" dirty="0" smtClean="0">
              <a:solidFill>
                <a:schemeClr val="accent2"/>
              </a:solidFill>
              <a:latin typeface="Tahoma"/>
              <a:cs typeface="Tahoma"/>
            </a:endParaRPr>
          </a:p>
          <a:p>
            <a:r>
              <a:rPr lang="en-US" sz="900" b="1" dirty="0" smtClean="0">
                <a:solidFill>
                  <a:schemeClr val="accent2"/>
                </a:solidFill>
                <a:latin typeface="Tahoma"/>
                <a:cs typeface="Tahoma"/>
              </a:rPr>
              <a:t>The majority of users surveyed wanted easy access to Highlights, Events and What’s Happening in the community and a tabbed widget was chosen to showcase this information in an economical way.</a:t>
            </a:r>
          </a:p>
          <a:p>
            <a:endParaRPr lang="en-US" sz="1000" dirty="0" smtClean="0"/>
          </a:p>
          <a:p>
            <a:endParaRPr lang="en-US" sz="1000" dirty="0" smtClean="0"/>
          </a:p>
          <a:p>
            <a:endParaRPr lang="en-US" sz="950" dirty="0">
              <a:solidFill>
                <a:srgbClr val="000000"/>
              </a:solidFill>
              <a:latin typeface="Tahoma"/>
              <a:cs typeface="Tahoma"/>
            </a:endParaRPr>
          </a:p>
        </p:txBody>
      </p:sp>
      <p:pic>
        <p:nvPicPr>
          <p:cNvPr id="44038" name="Picture 27"/>
          <p:cNvPicPr>
            <a:picLocks noChangeAspect="1" noChangeArrowheads="1"/>
          </p:cNvPicPr>
          <p:nvPr/>
        </p:nvPicPr>
        <p:blipFill>
          <a:blip r:embed="rId5"/>
          <a:srcRect/>
          <a:stretch>
            <a:fillRect/>
          </a:stretch>
        </p:blipFill>
        <p:spPr bwMode="auto">
          <a:xfrm>
            <a:off x="1709738" y="2313293"/>
            <a:ext cx="1214438" cy="1016000"/>
          </a:xfrm>
          <a:prstGeom prst="rect">
            <a:avLst/>
          </a:prstGeom>
          <a:noFill/>
          <a:ln w="9525">
            <a:noFill/>
            <a:miter lim="800000"/>
            <a:headEnd/>
            <a:tailEnd/>
          </a:ln>
        </p:spPr>
      </p:pic>
      <p:pic>
        <p:nvPicPr>
          <p:cNvPr id="44039" name="Picture 6" descr="C:\Users\drodriguez\Desktop\Websites\Website Files\Culver City, Ca\Heat Maps\Mouse Hover\Culver_Mouse.jpg"/>
          <p:cNvPicPr>
            <a:picLocks noChangeAspect="1" noChangeArrowheads="1"/>
          </p:cNvPicPr>
          <p:nvPr/>
        </p:nvPicPr>
        <p:blipFill>
          <a:blip r:embed="rId6"/>
          <a:srcRect/>
          <a:stretch>
            <a:fillRect/>
          </a:stretch>
        </p:blipFill>
        <p:spPr bwMode="auto">
          <a:xfrm>
            <a:off x="1726407" y="3513138"/>
            <a:ext cx="1181100" cy="962025"/>
          </a:xfrm>
          <a:prstGeom prst="rect">
            <a:avLst/>
          </a:prstGeom>
          <a:noFill/>
          <a:ln w="9525">
            <a:noFill/>
            <a:miter lim="800000"/>
            <a:headEnd/>
            <a:tailEnd/>
          </a:ln>
        </p:spPr>
      </p:pic>
      <p:pic>
        <p:nvPicPr>
          <p:cNvPr id="44040" name="Picture 8" descr="C:\Users\drodriguez\Desktop\Websites\Website Files\Culver City, Ca\Analytics top 10.jpg"/>
          <p:cNvPicPr>
            <a:picLocks noChangeAspect="1" noChangeArrowheads="1"/>
          </p:cNvPicPr>
          <p:nvPr/>
        </p:nvPicPr>
        <p:blipFill>
          <a:blip r:embed="rId7"/>
          <a:srcRect/>
          <a:stretch>
            <a:fillRect/>
          </a:stretch>
        </p:blipFill>
        <p:spPr bwMode="auto">
          <a:xfrm>
            <a:off x="1665288" y="4640263"/>
            <a:ext cx="1303338" cy="750887"/>
          </a:xfrm>
          <a:prstGeom prst="rect">
            <a:avLst/>
          </a:prstGeom>
          <a:noFill/>
          <a:ln w="9525">
            <a:noFill/>
            <a:miter lim="800000"/>
            <a:headEnd/>
            <a:tailEnd/>
          </a:ln>
        </p:spPr>
      </p:pic>
      <p:graphicFrame>
        <p:nvGraphicFramePr>
          <p:cNvPr id="44041" name="Object 9"/>
          <p:cNvGraphicFramePr>
            <a:graphicFrameLocks noChangeAspect="1"/>
          </p:cNvGraphicFramePr>
          <p:nvPr/>
        </p:nvGraphicFramePr>
        <p:xfrm>
          <a:off x="1720057" y="5549900"/>
          <a:ext cx="1193800" cy="965200"/>
        </p:xfrm>
        <a:graphic>
          <a:graphicData uri="http://schemas.openxmlformats.org/presentationml/2006/ole">
            <p:oleObj spid="_x0000_s46093" name="Document" r:id="rId8" imgW="1193756" imgH="965164" progId="Word.Document.12">
              <p:link updateAutomatic="1"/>
            </p:oleObj>
          </a:graphicData>
        </a:graphic>
      </p:graphicFrame>
      <p:pic>
        <p:nvPicPr>
          <p:cNvPr id="44042" name="Picture 17"/>
          <p:cNvPicPr>
            <a:picLocks noChangeAspect="1" noChangeArrowheads="1"/>
          </p:cNvPicPr>
          <p:nvPr/>
        </p:nvPicPr>
        <p:blipFill>
          <a:blip r:embed="rId9"/>
          <a:srcRect/>
          <a:stretch>
            <a:fillRect/>
          </a:stretch>
        </p:blipFill>
        <p:spPr bwMode="auto">
          <a:xfrm>
            <a:off x="4453575" y="7103310"/>
            <a:ext cx="2662237" cy="2123155"/>
          </a:xfrm>
          <a:prstGeom prst="rect">
            <a:avLst/>
          </a:prstGeom>
          <a:noFill/>
          <a:ln w="9525">
            <a:noFill/>
            <a:miter lim="800000"/>
            <a:headEnd/>
            <a:tailEnd/>
          </a:ln>
        </p:spPr>
      </p:pic>
      <p:pic>
        <p:nvPicPr>
          <p:cNvPr id="22" name="Picture 21" descr="7.Port_Numbers.png"/>
          <p:cNvPicPr>
            <a:picLocks noChangeAspect="1"/>
          </p:cNvPicPr>
          <p:nvPr/>
        </p:nvPicPr>
        <p:blipFill>
          <a:blip r:embed="rId10"/>
          <a:srcRect b="77355"/>
          <a:stretch>
            <a:fillRect/>
          </a:stretch>
        </p:blipFill>
        <p:spPr>
          <a:xfrm>
            <a:off x="6623807" y="6841064"/>
            <a:ext cx="502576" cy="444495"/>
          </a:xfrm>
          <a:prstGeom prst="rect">
            <a:avLst/>
          </a:prstGeom>
        </p:spPr>
      </p:pic>
      <p:pic>
        <p:nvPicPr>
          <p:cNvPr id="23" name="Picture 22" descr="7.Port_Numbers.png"/>
          <p:cNvPicPr>
            <a:picLocks noChangeAspect="1"/>
          </p:cNvPicPr>
          <p:nvPr/>
        </p:nvPicPr>
        <p:blipFill>
          <a:blip r:embed="rId10"/>
          <a:srcRect t="22142" b="59742"/>
          <a:stretch>
            <a:fillRect/>
          </a:stretch>
        </p:blipFill>
        <p:spPr>
          <a:xfrm>
            <a:off x="5741181" y="7285559"/>
            <a:ext cx="502576" cy="355596"/>
          </a:xfrm>
          <a:prstGeom prst="rect">
            <a:avLst/>
          </a:prstGeom>
        </p:spPr>
      </p:pic>
      <p:pic>
        <p:nvPicPr>
          <p:cNvPr id="24" name="Picture 23" descr="7.Port_Numbers.png"/>
          <p:cNvPicPr>
            <a:picLocks noChangeAspect="1"/>
          </p:cNvPicPr>
          <p:nvPr/>
        </p:nvPicPr>
        <p:blipFill>
          <a:blip r:embed="rId10"/>
          <a:srcRect t="40258" b="40116"/>
          <a:stretch>
            <a:fillRect/>
          </a:stretch>
        </p:blipFill>
        <p:spPr>
          <a:xfrm>
            <a:off x="5511230" y="7763710"/>
            <a:ext cx="502576" cy="385229"/>
          </a:xfrm>
          <a:prstGeom prst="rect">
            <a:avLst/>
          </a:prstGeom>
        </p:spPr>
      </p:pic>
      <p:pic>
        <p:nvPicPr>
          <p:cNvPr id="25" name="Picture 24" descr="7.Port_Numbers.png"/>
          <p:cNvPicPr>
            <a:picLocks noChangeAspect="1"/>
          </p:cNvPicPr>
          <p:nvPr/>
        </p:nvPicPr>
        <p:blipFill>
          <a:blip r:embed="rId10"/>
          <a:srcRect t="59883" b="22504"/>
          <a:stretch>
            <a:fillRect/>
          </a:stretch>
        </p:blipFill>
        <p:spPr>
          <a:xfrm>
            <a:off x="4998212" y="8553450"/>
            <a:ext cx="502575" cy="345718"/>
          </a:xfrm>
          <a:prstGeom prst="rect">
            <a:avLst/>
          </a:prstGeom>
        </p:spPr>
      </p:pic>
      <p:pic>
        <p:nvPicPr>
          <p:cNvPr id="21" name="Picture 20" descr="7.Port_Numbers.png"/>
          <p:cNvPicPr>
            <a:picLocks noChangeAspect="1"/>
          </p:cNvPicPr>
          <p:nvPr/>
        </p:nvPicPr>
        <p:blipFill>
          <a:blip r:embed="rId10"/>
          <a:srcRect b="77355"/>
          <a:stretch>
            <a:fillRect/>
          </a:stretch>
        </p:blipFill>
        <p:spPr>
          <a:xfrm>
            <a:off x="1152904" y="6995362"/>
            <a:ext cx="502576" cy="444495"/>
          </a:xfrm>
          <a:prstGeom prst="rect">
            <a:avLst/>
          </a:prstGeom>
        </p:spPr>
      </p:pic>
      <p:pic>
        <p:nvPicPr>
          <p:cNvPr id="26" name="Picture 25" descr="7.Port_Numbers.png"/>
          <p:cNvPicPr>
            <a:picLocks noChangeAspect="1"/>
          </p:cNvPicPr>
          <p:nvPr/>
        </p:nvPicPr>
        <p:blipFill>
          <a:blip r:embed="rId10"/>
          <a:srcRect t="22142" b="59742"/>
          <a:stretch>
            <a:fillRect/>
          </a:stretch>
        </p:blipFill>
        <p:spPr>
          <a:xfrm>
            <a:off x="1152904" y="7476057"/>
            <a:ext cx="502576" cy="355596"/>
          </a:xfrm>
          <a:prstGeom prst="rect">
            <a:avLst/>
          </a:prstGeom>
        </p:spPr>
      </p:pic>
      <p:pic>
        <p:nvPicPr>
          <p:cNvPr id="27" name="Picture 26" descr="7.Port_Numbers.png"/>
          <p:cNvPicPr>
            <a:picLocks noChangeAspect="1"/>
          </p:cNvPicPr>
          <p:nvPr/>
        </p:nvPicPr>
        <p:blipFill>
          <a:blip r:embed="rId10"/>
          <a:srcRect t="40258" b="40116"/>
          <a:stretch>
            <a:fillRect/>
          </a:stretch>
        </p:blipFill>
        <p:spPr>
          <a:xfrm>
            <a:off x="1156362" y="8028295"/>
            <a:ext cx="502576" cy="385229"/>
          </a:xfrm>
          <a:prstGeom prst="rect">
            <a:avLst/>
          </a:prstGeom>
        </p:spPr>
      </p:pic>
      <p:pic>
        <p:nvPicPr>
          <p:cNvPr id="28" name="Picture 27" descr="7.Port_Numbers.png"/>
          <p:cNvPicPr>
            <a:picLocks noChangeAspect="1"/>
          </p:cNvPicPr>
          <p:nvPr/>
        </p:nvPicPr>
        <p:blipFill>
          <a:blip r:embed="rId10"/>
          <a:srcRect t="59883" b="22504"/>
          <a:stretch>
            <a:fillRect/>
          </a:stretch>
        </p:blipFill>
        <p:spPr>
          <a:xfrm>
            <a:off x="1175413" y="8756650"/>
            <a:ext cx="502575" cy="34571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9445829"/>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3760" y="4652433"/>
            <a:ext cx="2016340" cy="1600200"/>
          </a:xfrm>
        </p:spPr>
        <p:txBody>
          <a:bodyPr>
            <a:normAutofit/>
          </a:bodyPr>
          <a:lstStyle/>
          <a:p>
            <a:pPr>
              <a:lnSpc>
                <a:spcPts val="1350"/>
              </a:lnSpc>
            </a:pPr>
            <a:r>
              <a:rPr lang="en-US" sz="900" b="1" dirty="0" smtClean="0">
                <a:solidFill>
                  <a:srgbClr val="FF9900"/>
                </a:solidFill>
              </a:rPr>
              <a:t>Population</a:t>
            </a:r>
            <a:r>
              <a:rPr lang="en-US" sz="900" dirty="0" smtClean="0">
                <a:solidFill>
                  <a:srgbClr val="FF9900"/>
                </a:solidFill>
              </a:rPr>
              <a:t>: </a:t>
            </a:r>
          </a:p>
          <a:p>
            <a:pPr>
              <a:lnSpc>
                <a:spcPts val="1350"/>
              </a:lnSpc>
            </a:pPr>
            <a:r>
              <a:rPr lang="en-US" sz="900" dirty="0" smtClean="0"/>
              <a:t>65,000</a:t>
            </a:r>
          </a:p>
          <a:p>
            <a:pPr>
              <a:lnSpc>
                <a:spcPts val="1350"/>
              </a:lnSpc>
            </a:pPr>
            <a:r>
              <a:rPr lang="en-US" sz="900" b="1" dirty="0" smtClean="0">
                <a:solidFill>
                  <a:srgbClr val="FF9900"/>
                </a:solidFill>
              </a:rPr>
              <a:t>Launch:</a:t>
            </a:r>
            <a:r>
              <a:rPr lang="en-US" sz="900" dirty="0" smtClean="0">
                <a:solidFill>
                  <a:srgbClr val="FF9900"/>
                </a:solidFill>
              </a:rPr>
              <a:t> </a:t>
            </a:r>
          </a:p>
          <a:p>
            <a:pPr>
              <a:lnSpc>
                <a:spcPts val="1350"/>
              </a:lnSpc>
            </a:pPr>
            <a:r>
              <a:rPr lang="en-US" sz="900" dirty="0" smtClean="0"/>
              <a:t>February 2016</a:t>
            </a:r>
            <a:endParaRPr lang="en-US" sz="900" dirty="0"/>
          </a:p>
        </p:txBody>
      </p:sp>
      <p:sp>
        <p:nvSpPr>
          <p:cNvPr id="4" name="TextBox 3"/>
          <p:cNvSpPr txBox="1"/>
          <p:nvPr/>
        </p:nvSpPr>
        <p:spPr>
          <a:xfrm>
            <a:off x="1323760" y="1240367"/>
            <a:ext cx="5350933" cy="1369606"/>
          </a:xfrm>
          <a:prstGeom prst="rect">
            <a:avLst/>
          </a:prstGeom>
          <a:noFill/>
        </p:spPr>
        <p:txBody>
          <a:bodyPr wrap="square" rtlCol="0">
            <a:spAutoFit/>
          </a:bodyPr>
          <a:lstStyle/>
          <a:p>
            <a:r>
              <a:rPr lang="en-US" sz="3200" dirty="0" smtClean="0"/>
              <a:t>Case Study</a:t>
            </a:r>
          </a:p>
          <a:p>
            <a:pPr>
              <a:spcAft>
                <a:spcPts val="1800"/>
              </a:spcAft>
            </a:pPr>
            <a:r>
              <a:rPr lang="en-US" sz="1200" b="1" dirty="0" smtClean="0">
                <a:latin typeface="Tahoma"/>
                <a:cs typeface="Tahoma"/>
              </a:rPr>
              <a:t>Rancho Cordova, CA</a:t>
            </a:r>
          </a:p>
          <a:p>
            <a:endParaRPr lang="en-US" sz="2400" dirty="0"/>
          </a:p>
        </p:txBody>
      </p:sp>
      <p:cxnSp>
        <p:nvCxnSpPr>
          <p:cNvPr id="7" name="Straight Connector 6"/>
          <p:cNvCxnSpPr/>
          <p:nvPr/>
        </p:nvCxnSpPr>
        <p:spPr>
          <a:xfrm>
            <a:off x="1391492" y="45746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sp>
        <p:nvSpPr>
          <p:cNvPr id="9" name="Text Placeholder 2"/>
          <p:cNvSpPr txBox="1">
            <a:spLocks/>
          </p:cNvSpPr>
          <p:nvPr/>
        </p:nvSpPr>
        <p:spPr>
          <a:xfrm>
            <a:off x="3325917" y="4652433"/>
            <a:ext cx="3591346" cy="1600200"/>
          </a:xfrm>
          <a:prstGeom prst="rect">
            <a:avLst/>
          </a:prstGeom>
        </p:spPr>
        <p:txBody>
          <a:bodyPr vert="horz" lIns="91440" tIns="45720" rIns="91440" bIns="45720" rtlCol="0">
            <a:normAutofit/>
          </a:bodyPr>
          <a:lstStyle/>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1" i="0" u="none" strike="noStrike" kern="1200" cap="none" spc="0" normalizeH="0" baseline="0" noProof="0" dirty="0" smtClean="0">
                <a:ln>
                  <a:noFill/>
                </a:ln>
                <a:solidFill>
                  <a:schemeClr val="accent2"/>
                </a:solidFill>
                <a:effectLst/>
                <a:uLnTx/>
                <a:uFillTx/>
                <a:latin typeface="Tahoma"/>
                <a:ea typeface="+mn-ea"/>
                <a:cs typeface="Tahoma"/>
              </a:rPr>
              <a:t>Key Features:</a:t>
            </a:r>
          </a:p>
          <a:p>
            <a:pPr lvl="0">
              <a:lnSpc>
                <a:spcPts val="1350"/>
              </a:lnSpc>
            </a:pPr>
            <a:r>
              <a:rPr lang="en-US" sz="900" dirty="0" smtClean="0">
                <a:solidFill>
                  <a:srgbClr val="000000"/>
                </a:solidFill>
                <a:latin typeface="Tahoma"/>
                <a:cs typeface="Tahoma"/>
              </a:rPr>
              <a:t>• Mobile-friendly design</a:t>
            </a:r>
          </a:p>
          <a:p>
            <a:pPr lvl="0">
              <a:lnSpc>
                <a:spcPts val="1350"/>
              </a:lnSpc>
            </a:pPr>
            <a:r>
              <a:rPr lang="en-US" sz="900" dirty="0" smtClean="0">
                <a:solidFill>
                  <a:srgbClr val="000000"/>
                </a:solidFill>
                <a:latin typeface="Tahoma"/>
                <a:cs typeface="Tahoma"/>
              </a:rPr>
              <a:t>• Clean and visually appealing design with minimal homepage text</a:t>
            </a:r>
          </a:p>
          <a:p>
            <a:pPr lvl="0">
              <a:lnSpc>
                <a:spcPts val="1350"/>
              </a:lnSpc>
            </a:pPr>
            <a:r>
              <a:rPr lang="en-US" sz="900" dirty="0">
                <a:solidFill>
                  <a:srgbClr val="000000"/>
                </a:solidFill>
                <a:latin typeface="Tahoma"/>
                <a:cs typeface="Tahoma"/>
              </a:rPr>
              <a:t>• </a:t>
            </a:r>
            <a:r>
              <a:rPr lang="en-US" sz="900" dirty="0" smtClean="0">
                <a:solidFill>
                  <a:srgbClr val="000000"/>
                </a:solidFill>
                <a:latin typeface="Tahoma"/>
                <a:cs typeface="Tahoma"/>
              </a:rPr>
              <a:t>Large homepage images, which change on every visit to showcase </a:t>
            </a:r>
            <a:r>
              <a:rPr lang="en-US" sz="900" dirty="0">
                <a:solidFill>
                  <a:srgbClr val="000000"/>
                </a:solidFill>
                <a:latin typeface="Tahoma"/>
                <a:cs typeface="Tahoma"/>
              </a:rPr>
              <a:t>local</a:t>
            </a:r>
            <a:r>
              <a:rPr lang="en-US" sz="900" dirty="0" smtClean="0">
                <a:solidFill>
                  <a:srgbClr val="000000"/>
                </a:solidFill>
                <a:latin typeface="Tahoma"/>
                <a:cs typeface="Tahoma"/>
              </a:rPr>
              <a:t> natural resources</a:t>
            </a:r>
          </a:p>
          <a:p>
            <a:pPr lvl="0">
              <a:lnSpc>
                <a:spcPts val="1350"/>
              </a:lnSpc>
            </a:pPr>
            <a:r>
              <a:rPr lang="en-US" sz="900" dirty="0">
                <a:solidFill>
                  <a:srgbClr val="000000"/>
                </a:solidFill>
                <a:latin typeface="Tahoma"/>
                <a:cs typeface="Tahoma"/>
              </a:rPr>
              <a:t>• Prominent </a:t>
            </a:r>
            <a:r>
              <a:rPr lang="en-US" sz="900" dirty="0" smtClean="0">
                <a:solidFill>
                  <a:srgbClr val="000000"/>
                </a:solidFill>
                <a:latin typeface="Tahoma"/>
                <a:cs typeface="Tahoma"/>
              </a:rPr>
              <a:t>search bar</a:t>
            </a:r>
          </a:p>
          <a:p>
            <a:pPr lvl="0">
              <a:lnSpc>
                <a:spcPts val="1350"/>
              </a:lnSpc>
            </a:pPr>
            <a:r>
              <a:rPr lang="en-US" sz="900" dirty="0">
                <a:solidFill>
                  <a:srgbClr val="000000"/>
                </a:solidFill>
                <a:latin typeface="Tahoma"/>
                <a:cs typeface="Tahoma"/>
              </a:rPr>
              <a:t>• </a:t>
            </a:r>
            <a:r>
              <a:rPr lang="en-US" sz="900" dirty="0" smtClean="0">
                <a:solidFill>
                  <a:srgbClr val="000000"/>
                </a:solidFill>
                <a:latin typeface="Tahoma"/>
                <a:cs typeface="Tahoma"/>
              </a:rPr>
              <a:t>Find Services section to easily access key services</a:t>
            </a: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1"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sp>
        <p:nvSpPr>
          <p:cNvPr id="11" name="Text Placeholder 2"/>
          <p:cNvSpPr txBox="1">
            <a:spLocks/>
          </p:cNvSpPr>
          <p:nvPr/>
        </p:nvSpPr>
        <p:spPr>
          <a:xfrm>
            <a:off x="1310642" y="42418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Overview</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cxnSp>
        <p:nvCxnSpPr>
          <p:cNvPr id="15" name="Straight Connector 14"/>
          <p:cNvCxnSpPr/>
          <p:nvPr/>
        </p:nvCxnSpPr>
        <p:spPr>
          <a:xfrm>
            <a:off x="1391492" y="60663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1310642" y="57589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Stats</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323761" y="6207695"/>
            <a:ext cx="1779270" cy="3196168"/>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What devices used?</a:t>
            </a:r>
          </a:p>
          <a:p>
            <a:pPr>
              <a:lnSpc>
                <a:spcPts val="1350"/>
              </a:lnSpc>
            </a:pPr>
            <a:r>
              <a:rPr lang="en-US" sz="900" dirty="0" smtClean="0">
                <a:solidFill>
                  <a:srgbClr val="000000"/>
                </a:solidFill>
                <a:latin typeface="Tahoma"/>
                <a:cs typeface="Tahoma"/>
              </a:rPr>
              <a:t>Nearly 40% of web visitors were using mobile or tablet devices to access the city’s website, demonstrating the importance of having a mobile-responsive website.</a:t>
            </a:r>
            <a:endParaRPr lang="en-US" sz="900" dirty="0">
              <a:solidFill>
                <a:srgbClr val="000000"/>
              </a:solidFill>
              <a:latin typeface="Tahoma"/>
              <a:cs typeface="Tahoma"/>
            </a:endParaRPr>
          </a:p>
        </p:txBody>
      </p:sp>
      <p:sp>
        <p:nvSpPr>
          <p:cNvPr id="18" name="TextBox 17"/>
          <p:cNvSpPr txBox="1"/>
          <p:nvPr/>
        </p:nvSpPr>
        <p:spPr>
          <a:xfrm>
            <a:off x="3306231" y="6207696"/>
            <a:ext cx="1896532" cy="3478523"/>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Where are visitors from?</a:t>
            </a:r>
          </a:p>
          <a:p>
            <a:pPr lvl="0">
              <a:lnSpc>
                <a:spcPts val="1350"/>
              </a:lnSpc>
            </a:pPr>
            <a:r>
              <a:rPr lang="en-US" sz="900" dirty="0" smtClean="0">
                <a:solidFill>
                  <a:srgbClr val="000000"/>
                </a:solidFill>
                <a:latin typeface="Tahoma"/>
                <a:cs typeface="Tahoma"/>
              </a:rPr>
              <a:t>Only 16% of web visitors are from Rancho Cordova, while the majority of visitors were from nearby communities. Nearly 9% of visitors came from San Francisco, which is 100 miles away. To serve these visitors, emphasizing tourism and recreational activities is key.</a:t>
            </a:r>
            <a:endParaRPr lang="en-US" sz="900" dirty="0">
              <a:solidFill>
                <a:srgbClr val="000000"/>
              </a:solidFill>
              <a:latin typeface="Tahoma"/>
              <a:cs typeface="Tahoma"/>
            </a:endParaRPr>
          </a:p>
        </p:txBody>
      </p:sp>
      <p:sp>
        <p:nvSpPr>
          <p:cNvPr id="19" name="TextBox 18"/>
          <p:cNvSpPr txBox="1"/>
          <p:nvPr/>
        </p:nvSpPr>
        <p:spPr>
          <a:xfrm>
            <a:off x="5374639" y="6207695"/>
            <a:ext cx="1825838" cy="2985433"/>
          </a:xfrm>
          <a:prstGeom prst="rect">
            <a:avLst/>
          </a:prstGeom>
          <a:noFill/>
        </p:spPr>
        <p:txBody>
          <a:bodyPr wrap="square" rtlCol="0">
            <a:noAutofit/>
          </a:bodyPr>
          <a:lstStyle/>
          <a:p>
            <a:pPr lvl="0">
              <a:lnSpc>
                <a:spcPts val="1350"/>
              </a:lnSpc>
            </a:pPr>
            <a:r>
              <a:rPr lang="en-US" sz="900" b="1" dirty="0" smtClean="0">
                <a:solidFill>
                  <a:srgbClr val="FF9900"/>
                </a:solidFill>
                <a:latin typeface="Tahoma"/>
                <a:cs typeface="Tahoma"/>
              </a:rPr>
              <a:t>What are top pages?</a:t>
            </a:r>
          </a:p>
          <a:p>
            <a:pPr>
              <a:lnSpc>
                <a:spcPts val="1350"/>
              </a:lnSpc>
            </a:pPr>
            <a:r>
              <a:rPr lang="en-US" sz="900" dirty="0" smtClean="0">
                <a:solidFill>
                  <a:srgbClr val="000000"/>
                </a:solidFill>
                <a:latin typeface="Tahoma"/>
                <a:cs typeface="Tahoma"/>
              </a:rPr>
              <a:t>The top pages from the review of Google Analytics led to adding Jobs, Contact Us and Search in the top menu. Services and Water Conservation were added as prominent homepage buttons.</a:t>
            </a:r>
            <a:endParaRPr lang="en-US" sz="900" dirty="0">
              <a:solidFill>
                <a:srgbClr val="000000"/>
              </a:solidFill>
              <a:latin typeface="Tahoma"/>
              <a:cs typeface="Tahoma"/>
            </a:endParaRPr>
          </a:p>
        </p:txBody>
      </p:sp>
      <p:pic>
        <p:nvPicPr>
          <p:cNvPr id="20" name="Picture 19" descr="http://www.creekweek.net/images/rancho-cordova.png"/>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13450" y="2135461"/>
            <a:ext cx="996315" cy="1159510"/>
          </a:xfrm>
          <a:prstGeom prst="rect">
            <a:avLst/>
          </a:prstGeom>
          <a:noFill/>
          <a:ln>
            <a:noFill/>
          </a:ln>
        </p:spPr>
      </p:pic>
      <p:pic>
        <p:nvPicPr>
          <p:cNvPr id="21" name="Picture 20"/>
          <p:cNvPicPr/>
          <p:nvPr/>
        </p:nvPicPr>
        <p:blipFill>
          <a:blip r:embed="rId5"/>
          <a:stretch>
            <a:fillRect/>
          </a:stretch>
        </p:blipFill>
        <p:spPr>
          <a:xfrm>
            <a:off x="3248968" y="2138618"/>
            <a:ext cx="3668295" cy="2082799"/>
          </a:xfrm>
          <a:prstGeom prst="rect">
            <a:avLst/>
          </a:prstGeom>
        </p:spPr>
      </p:pic>
      <p:pic>
        <p:nvPicPr>
          <p:cNvPr id="22" name="Picture 21"/>
          <p:cNvPicPr/>
          <p:nvPr/>
        </p:nvPicPr>
        <p:blipFill>
          <a:blip r:embed="rId6"/>
          <a:stretch>
            <a:fillRect/>
          </a:stretch>
        </p:blipFill>
        <p:spPr>
          <a:xfrm>
            <a:off x="1404052" y="7946957"/>
            <a:ext cx="1539527" cy="1017852"/>
          </a:xfrm>
          <a:prstGeom prst="rect">
            <a:avLst/>
          </a:prstGeom>
        </p:spPr>
      </p:pic>
      <p:pic>
        <p:nvPicPr>
          <p:cNvPr id="23" name="Picture 22"/>
          <p:cNvPicPr/>
          <p:nvPr/>
        </p:nvPicPr>
        <p:blipFill>
          <a:blip r:embed="rId7"/>
          <a:stretch>
            <a:fillRect/>
          </a:stretch>
        </p:blipFill>
        <p:spPr>
          <a:xfrm>
            <a:off x="3248968" y="8104942"/>
            <a:ext cx="1815205" cy="1060130"/>
          </a:xfrm>
          <a:prstGeom prst="rect">
            <a:avLst/>
          </a:prstGeom>
        </p:spPr>
      </p:pic>
      <p:pic>
        <p:nvPicPr>
          <p:cNvPr id="24" name="Picture 23"/>
          <p:cNvPicPr/>
          <p:nvPr/>
        </p:nvPicPr>
        <p:blipFill>
          <a:blip r:embed="rId8"/>
          <a:stretch>
            <a:fillRect/>
          </a:stretch>
        </p:blipFill>
        <p:spPr>
          <a:xfrm>
            <a:off x="5267373" y="8104942"/>
            <a:ext cx="1831339" cy="96058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7589622"/>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 name="Picture 32"/>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336" r="6180"/>
          <a:stretch/>
        </p:blipFill>
        <p:spPr>
          <a:xfrm>
            <a:off x="4393402" y="6853187"/>
            <a:ext cx="2832534" cy="2206273"/>
          </a:xfrm>
          <a:prstGeom prst="rect">
            <a:avLst/>
          </a:prstGeom>
        </p:spPr>
      </p:pic>
      <p:sp>
        <p:nvSpPr>
          <p:cNvPr id="4" name="TextBox 3"/>
          <p:cNvSpPr txBox="1"/>
          <p:nvPr/>
        </p:nvSpPr>
        <p:spPr>
          <a:xfrm>
            <a:off x="1323760" y="1257300"/>
            <a:ext cx="5350933" cy="877163"/>
          </a:xfrm>
          <a:prstGeom prst="rect">
            <a:avLst/>
          </a:prstGeom>
          <a:noFill/>
        </p:spPr>
        <p:txBody>
          <a:bodyPr wrap="square" rtlCol="0">
            <a:spAutoFit/>
          </a:bodyPr>
          <a:lstStyle/>
          <a:p>
            <a:pPr>
              <a:spcAft>
                <a:spcPts val="1800"/>
              </a:spcAft>
            </a:pPr>
            <a:r>
              <a:rPr lang="en-US" sz="1200" b="1" dirty="0" smtClean="0">
                <a:latin typeface="Tahoma"/>
                <a:cs typeface="Tahoma"/>
              </a:rPr>
              <a:t>Rancho Cordova, CA (cont.)</a:t>
            </a:r>
          </a:p>
          <a:p>
            <a:endParaRPr lang="en-US" sz="2400" dirty="0"/>
          </a:p>
        </p:txBody>
      </p:sp>
      <p:cxnSp>
        <p:nvCxnSpPr>
          <p:cNvPr id="7" name="Straight Connector 6"/>
          <p:cNvCxnSpPr/>
          <p:nvPr/>
        </p:nvCxnSpPr>
        <p:spPr>
          <a:xfrm>
            <a:off x="1391492" y="208310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3866" y="1257300"/>
            <a:ext cx="863600" cy="8877300"/>
          </a:xfrm>
          <a:prstGeom prst="rect">
            <a:avLst/>
          </a:prstGeom>
        </p:spPr>
      </p:pic>
      <p:sp>
        <p:nvSpPr>
          <p:cNvPr id="9" name="Text Placeholder 2"/>
          <p:cNvSpPr txBox="1">
            <a:spLocks/>
          </p:cNvSpPr>
          <p:nvPr/>
        </p:nvSpPr>
        <p:spPr>
          <a:xfrm>
            <a:off x="3306231" y="2224393"/>
            <a:ext cx="3809581" cy="5818717"/>
          </a:xfrm>
          <a:prstGeom prst="rect">
            <a:avLst/>
          </a:prstGeom>
        </p:spPr>
        <p:txBody>
          <a:bodyPr vert="horz" lIns="91440" tIns="45720" rIns="91440" bIns="45720" rtlCol="0">
            <a:normAutofit/>
          </a:bodyPr>
          <a:lstStyle/>
          <a:p>
            <a:pPr>
              <a:lnSpc>
                <a:spcPts val="1350"/>
              </a:lnSpc>
            </a:pPr>
            <a:r>
              <a:rPr lang="en-US" sz="900" b="1" dirty="0" smtClean="0">
                <a:solidFill>
                  <a:schemeClr val="accent2"/>
                </a:solidFill>
                <a:latin typeface="Tahoma"/>
                <a:cs typeface="Tahoma"/>
              </a:rPr>
              <a:t>Previous Website</a:t>
            </a:r>
          </a:p>
          <a:p>
            <a:pPr>
              <a:lnSpc>
                <a:spcPts val="1350"/>
              </a:lnSpc>
            </a:pPr>
            <a:r>
              <a:rPr lang="en-US" sz="900" dirty="0" smtClean="0">
                <a:solidFill>
                  <a:srgbClr val="000000"/>
                </a:solidFill>
                <a:latin typeface="Tahoma"/>
                <a:cs typeface="Tahoma"/>
              </a:rPr>
              <a:t>The previous website had a dated look and a lot of content on the homepage. There were quick link buttons in the middle of the page, but they did not match the users’ top requests.</a:t>
            </a:r>
          </a:p>
          <a:p>
            <a:pPr>
              <a:lnSpc>
                <a:spcPts val="1350"/>
              </a:lnSpc>
            </a:pPr>
            <a:endParaRPr lang="en-US" sz="900" dirty="0" smtClean="0">
              <a:solidFill>
                <a:srgbClr val="000000"/>
              </a:solidFill>
              <a:latin typeface="Tahoma"/>
              <a:cs typeface="Tahoma"/>
            </a:endParaRPr>
          </a:p>
          <a:p>
            <a:pPr>
              <a:lnSpc>
                <a:spcPts val="1350"/>
              </a:lnSpc>
            </a:pPr>
            <a:r>
              <a:rPr lang="en-US" sz="900" b="1" dirty="0" smtClean="0">
                <a:solidFill>
                  <a:srgbClr val="FF9900"/>
                </a:solidFill>
                <a:latin typeface="Tahoma"/>
                <a:cs typeface="Tahoma"/>
              </a:rPr>
              <a:t>Heat Mapping</a:t>
            </a:r>
            <a:endParaRPr lang="en-US" sz="900" dirty="0" smtClean="0">
              <a:solidFill>
                <a:srgbClr val="FF9900"/>
              </a:solidFill>
              <a:latin typeface="Tahoma"/>
              <a:cs typeface="Tahoma"/>
            </a:endParaRPr>
          </a:p>
          <a:p>
            <a:pPr>
              <a:lnSpc>
                <a:spcPts val="1350"/>
              </a:lnSpc>
            </a:pPr>
            <a:r>
              <a:rPr lang="en-US" sz="900" dirty="0" smtClean="0">
                <a:solidFill>
                  <a:srgbClr val="000000"/>
                </a:solidFill>
                <a:latin typeface="Tahoma"/>
                <a:cs typeface="Tahoma"/>
              </a:rPr>
              <a:t>The heat mapping identified visitors most frequently clicked on the top menus of Employment, Calendar, News, Contact Us and Search. The buttons in the middle of the page were not clicked often, but the arrows were – indicating the users saw the buttons, but didn’t find what they wanted. Community Alerts, Most Popular Highlights and Meetings were also popular sections of the site. </a:t>
            </a:r>
          </a:p>
          <a:p>
            <a:pPr>
              <a:lnSpc>
                <a:spcPts val="1350"/>
              </a:lnSpc>
            </a:pPr>
            <a:r>
              <a:rPr lang="en-US" sz="900" dirty="0" smtClean="0">
                <a:solidFill>
                  <a:srgbClr val="000000"/>
                </a:solidFill>
                <a:latin typeface="Tahoma"/>
                <a:cs typeface="Tahoma"/>
              </a:rPr>
              <a:t> </a:t>
            </a:r>
          </a:p>
          <a:p>
            <a:pPr>
              <a:lnSpc>
                <a:spcPts val="1350"/>
              </a:lnSpc>
            </a:pPr>
            <a:r>
              <a:rPr lang="en-US" sz="900" b="1" dirty="0" smtClean="0">
                <a:solidFill>
                  <a:srgbClr val="FF9900"/>
                </a:solidFill>
                <a:latin typeface="Tahoma"/>
                <a:cs typeface="Tahoma"/>
              </a:rPr>
              <a:t>Website Analytics</a:t>
            </a:r>
            <a:endParaRPr lang="en-US" sz="900" dirty="0" smtClean="0">
              <a:solidFill>
                <a:srgbClr val="FF9900"/>
              </a:solidFill>
              <a:latin typeface="Tahoma"/>
              <a:cs typeface="Tahoma"/>
            </a:endParaRPr>
          </a:p>
          <a:p>
            <a:pPr>
              <a:lnSpc>
                <a:spcPts val="1350"/>
              </a:lnSpc>
            </a:pPr>
            <a:r>
              <a:rPr lang="en-US" sz="900" dirty="0" smtClean="0">
                <a:solidFill>
                  <a:srgbClr val="000000"/>
                </a:solidFill>
                <a:latin typeface="Tahoma"/>
                <a:cs typeface="Tahoma"/>
              </a:rPr>
              <a:t>Website Analytics showed the most popular pages were Jobs, Water Conservation, Contact Us, Solid Waste Services, Animal Services, Economic Development, Government and City Calendar.</a:t>
            </a:r>
          </a:p>
          <a:p>
            <a:pPr>
              <a:lnSpc>
                <a:spcPts val="1350"/>
              </a:lnSpc>
            </a:pPr>
            <a:endParaRPr lang="en-US" sz="900" b="1" dirty="0" smtClean="0">
              <a:solidFill>
                <a:srgbClr val="000000"/>
              </a:solidFill>
              <a:latin typeface="Tahoma"/>
              <a:cs typeface="Tahoma"/>
            </a:endParaRPr>
          </a:p>
          <a:p>
            <a:pPr>
              <a:lnSpc>
                <a:spcPts val="1350"/>
              </a:lnSpc>
            </a:pPr>
            <a:r>
              <a:rPr lang="en-US" sz="900" b="1" dirty="0" smtClean="0">
                <a:solidFill>
                  <a:srgbClr val="FF9900"/>
                </a:solidFill>
                <a:latin typeface="Tahoma"/>
                <a:cs typeface="Tahoma"/>
              </a:rPr>
              <a:t>Community Surveys</a:t>
            </a:r>
            <a:endParaRPr lang="en-US" sz="900" dirty="0" smtClean="0">
              <a:solidFill>
                <a:srgbClr val="FF9900"/>
              </a:solidFill>
              <a:latin typeface="Tahoma"/>
              <a:cs typeface="Tahoma"/>
            </a:endParaRPr>
          </a:p>
          <a:p>
            <a:pPr>
              <a:lnSpc>
                <a:spcPts val="1350"/>
              </a:lnSpc>
            </a:pPr>
            <a:r>
              <a:rPr lang="en-US" sz="900" dirty="0" smtClean="0">
                <a:solidFill>
                  <a:srgbClr val="000000"/>
                </a:solidFill>
                <a:latin typeface="Tahoma"/>
                <a:cs typeface="Tahoma"/>
              </a:rPr>
              <a:t>The Community Survey received input from a wide cross-section of people who live, work or are retired in Rancho Cordova. Survey respondents wanted a streamlined design, better navigation and search, a mobile-friendly site and more pictures to showcase the community.</a:t>
            </a:r>
            <a:endParaRPr kumimoji="0" lang="en-US" sz="900" b="1"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sp>
        <p:nvSpPr>
          <p:cNvPr id="11" name="Text Placeholder 2"/>
          <p:cNvSpPr txBox="1">
            <a:spLocks/>
          </p:cNvSpPr>
          <p:nvPr/>
        </p:nvSpPr>
        <p:spPr>
          <a:xfrm>
            <a:off x="1310642" y="175026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User </a:t>
            </a:r>
            <a:r>
              <a:rPr lang="en-US" sz="1200" b="1" dirty="0" smtClean="0">
                <a:solidFill>
                  <a:srgbClr val="381F6B"/>
                </a:solidFill>
                <a:latin typeface="Tahoma"/>
                <a:cs typeface="Tahoma"/>
              </a:rPr>
              <a:t>Experience Analysis Identified Insights</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564221" y="6617885"/>
            <a:ext cx="2715680" cy="3196168"/>
          </a:xfrm>
          <a:prstGeom prst="rect">
            <a:avLst/>
          </a:prstGeom>
          <a:noFill/>
        </p:spPr>
        <p:txBody>
          <a:bodyPr wrap="square" rtlCol="0">
            <a:noAutofit/>
          </a:bodyPr>
          <a:lstStyle/>
          <a:p>
            <a:r>
              <a:rPr lang="en-US" sz="900" b="1" dirty="0" smtClean="0">
                <a:solidFill>
                  <a:schemeClr val="accent2"/>
                </a:solidFill>
                <a:latin typeface="Tahoma"/>
                <a:cs typeface="Tahoma"/>
              </a:rPr>
              <a:t>Surveys led to the inclusion of Jobs, Agendas, </a:t>
            </a:r>
            <a:r>
              <a:rPr lang="en-US" sz="900" b="1" dirty="0" err="1" smtClean="0">
                <a:solidFill>
                  <a:schemeClr val="accent2"/>
                </a:solidFill>
                <a:latin typeface="Tahoma"/>
                <a:cs typeface="Tahoma"/>
              </a:rPr>
              <a:t>eNotifications</a:t>
            </a:r>
            <a:r>
              <a:rPr lang="en-US" sz="900" b="1" dirty="0" smtClean="0">
                <a:solidFill>
                  <a:schemeClr val="accent2"/>
                </a:solidFill>
                <a:latin typeface="Tahoma"/>
                <a:cs typeface="Tahoma"/>
              </a:rPr>
              <a:t> and Contact Us in the top-level menu.</a:t>
            </a:r>
          </a:p>
          <a:p>
            <a:endParaRPr lang="en-US" sz="900" b="1" dirty="0" smtClean="0">
              <a:solidFill>
                <a:schemeClr val="accent2"/>
              </a:solidFill>
              <a:latin typeface="Tahoma"/>
              <a:cs typeface="Tahoma"/>
            </a:endParaRPr>
          </a:p>
          <a:p>
            <a:r>
              <a:rPr lang="en-US" sz="900" b="1" dirty="0" smtClean="0">
                <a:solidFill>
                  <a:schemeClr val="accent2"/>
                </a:solidFill>
                <a:latin typeface="Tahoma"/>
                <a:cs typeface="Tahoma"/>
              </a:rPr>
              <a:t>Analysis of the site’s analytics uncovered that most of the top pages featured services, so they were incorporated into the Find Services box with an easy-to-use dropdown list.</a:t>
            </a:r>
          </a:p>
          <a:p>
            <a:endParaRPr lang="en-US" sz="900" b="1" dirty="0" smtClean="0">
              <a:solidFill>
                <a:schemeClr val="accent2"/>
              </a:solidFill>
              <a:latin typeface="Tahoma"/>
              <a:cs typeface="Tahoma"/>
            </a:endParaRPr>
          </a:p>
          <a:p>
            <a:r>
              <a:rPr lang="en-US" sz="900" b="1" dirty="0" smtClean="0">
                <a:solidFill>
                  <a:schemeClr val="accent2"/>
                </a:solidFill>
                <a:latin typeface="Tahoma"/>
                <a:cs typeface="Tahoma"/>
              </a:rPr>
              <a:t>Large buttons were created for other top content, including Submit a Request, Public Safety, Water News, Calendar and Economic Development.</a:t>
            </a:r>
          </a:p>
          <a:p>
            <a:endParaRPr lang="en-US" sz="900" b="1" dirty="0" smtClean="0">
              <a:solidFill>
                <a:schemeClr val="accent2"/>
              </a:solidFill>
              <a:latin typeface="Tahoma"/>
              <a:cs typeface="Tahoma"/>
            </a:endParaRPr>
          </a:p>
          <a:p>
            <a:r>
              <a:rPr lang="en-US" sz="900" b="1" dirty="0" smtClean="0">
                <a:solidFill>
                  <a:schemeClr val="accent2"/>
                </a:solidFill>
                <a:latin typeface="Tahoma"/>
                <a:cs typeface="Tahoma"/>
              </a:rPr>
              <a:t>The community’s preference for a photogenic site, uncovered in the Design Survey, was met with a series of local scenery along the American River that change every time you visit the page.</a:t>
            </a:r>
          </a:p>
          <a:p>
            <a:endParaRPr lang="en-US" sz="1000" dirty="0" smtClean="0"/>
          </a:p>
          <a:p>
            <a:endParaRPr lang="en-US" sz="1000" dirty="0" smtClean="0"/>
          </a:p>
          <a:p>
            <a:endParaRPr lang="en-US" sz="950" dirty="0">
              <a:solidFill>
                <a:srgbClr val="000000"/>
              </a:solidFill>
              <a:latin typeface="Tahoma"/>
              <a:cs typeface="Tahoma"/>
            </a:endParaRPr>
          </a:p>
        </p:txBody>
      </p:sp>
      <p:pic>
        <p:nvPicPr>
          <p:cNvPr id="22" name="Picture 21" descr="7.Port_Numbers.png"/>
          <p:cNvPicPr>
            <a:picLocks noChangeAspect="1"/>
          </p:cNvPicPr>
          <p:nvPr/>
        </p:nvPicPr>
        <p:blipFill>
          <a:blip r:embed="rId5"/>
          <a:srcRect b="77355"/>
          <a:stretch>
            <a:fillRect/>
          </a:stretch>
        </p:blipFill>
        <p:spPr>
          <a:xfrm>
            <a:off x="5150922" y="6686120"/>
            <a:ext cx="502576" cy="444495"/>
          </a:xfrm>
          <a:prstGeom prst="rect">
            <a:avLst/>
          </a:prstGeom>
        </p:spPr>
      </p:pic>
      <p:pic>
        <p:nvPicPr>
          <p:cNvPr id="23" name="Picture 22" descr="7.Port_Numbers.png"/>
          <p:cNvPicPr>
            <a:picLocks noChangeAspect="1"/>
          </p:cNvPicPr>
          <p:nvPr/>
        </p:nvPicPr>
        <p:blipFill>
          <a:blip r:embed="rId5"/>
          <a:srcRect t="22142" b="59742"/>
          <a:stretch>
            <a:fillRect/>
          </a:stretch>
        </p:blipFill>
        <p:spPr>
          <a:xfrm>
            <a:off x="5014388" y="7248702"/>
            <a:ext cx="502576" cy="355596"/>
          </a:xfrm>
          <a:prstGeom prst="rect">
            <a:avLst/>
          </a:prstGeom>
        </p:spPr>
      </p:pic>
      <p:pic>
        <p:nvPicPr>
          <p:cNvPr id="24" name="Picture 23" descr="7.Port_Numbers.png"/>
          <p:cNvPicPr>
            <a:picLocks noChangeAspect="1"/>
          </p:cNvPicPr>
          <p:nvPr/>
        </p:nvPicPr>
        <p:blipFill>
          <a:blip r:embed="rId5"/>
          <a:srcRect t="40258" b="40116"/>
          <a:stretch>
            <a:fillRect/>
          </a:stretch>
        </p:blipFill>
        <p:spPr>
          <a:xfrm>
            <a:off x="4436472" y="7956323"/>
            <a:ext cx="502576" cy="385229"/>
          </a:xfrm>
          <a:prstGeom prst="rect">
            <a:avLst/>
          </a:prstGeom>
        </p:spPr>
      </p:pic>
      <p:pic>
        <p:nvPicPr>
          <p:cNvPr id="25" name="Picture 24" descr="7.Port_Numbers.png"/>
          <p:cNvPicPr>
            <a:picLocks noChangeAspect="1"/>
          </p:cNvPicPr>
          <p:nvPr/>
        </p:nvPicPr>
        <p:blipFill>
          <a:blip r:embed="rId5"/>
          <a:srcRect t="59883" b="22504"/>
          <a:stretch>
            <a:fillRect/>
          </a:stretch>
        </p:blipFill>
        <p:spPr>
          <a:xfrm>
            <a:off x="6087497" y="7870251"/>
            <a:ext cx="502575" cy="345718"/>
          </a:xfrm>
          <a:prstGeom prst="rect">
            <a:avLst/>
          </a:prstGeom>
        </p:spPr>
      </p:pic>
      <p:pic>
        <p:nvPicPr>
          <p:cNvPr id="21" name="Picture 20" descr="7.Port_Numbers.png"/>
          <p:cNvPicPr>
            <a:picLocks noChangeAspect="1"/>
          </p:cNvPicPr>
          <p:nvPr/>
        </p:nvPicPr>
        <p:blipFill>
          <a:blip r:embed="rId5"/>
          <a:srcRect b="77355"/>
          <a:stretch>
            <a:fillRect/>
          </a:stretch>
        </p:blipFill>
        <p:spPr>
          <a:xfrm>
            <a:off x="1152905" y="6595028"/>
            <a:ext cx="502576" cy="444495"/>
          </a:xfrm>
          <a:prstGeom prst="rect">
            <a:avLst/>
          </a:prstGeom>
        </p:spPr>
      </p:pic>
      <p:pic>
        <p:nvPicPr>
          <p:cNvPr id="26" name="Picture 25" descr="7.Port_Numbers.png"/>
          <p:cNvPicPr>
            <a:picLocks noChangeAspect="1"/>
          </p:cNvPicPr>
          <p:nvPr/>
        </p:nvPicPr>
        <p:blipFill>
          <a:blip r:embed="rId5"/>
          <a:srcRect t="22142" b="59742"/>
          <a:stretch>
            <a:fillRect/>
          </a:stretch>
        </p:blipFill>
        <p:spPr>
          <a:xfrm>
            <a:off x="1135339" y="7248702"/>
            <a:ext cx="502576" cy="355596"/>
          </a:xfrm>
          <a:prstGeom prst="rect">
            <a:avLst/>
          </a:prstGeom>
        </p:spPr>
      </p:pic>
      <p:pic>
        <p:nvPicPr>
          <p:cNvPr id="27" name="Picture 26" descr="7.Port_Numbers.png"/>
          <p:cNvPicPr>
            <a:picLocks noChangeAspect="1"/>
          </p:cNvPicPr>
          <p:nvPr/>
        </p:nvPicPr>
        <p:blipFill>
          <a:blip r:embed="rId5"/>
          <a:srcRect t="40258" b="40116"/>
          <a:stretch>
            <a:fillRect/>
          </a:stretch>
        </p:blipFill>
        <p:spPr>
          <a:xfrm>
            <a:off x="1149839" y="8059138"/>
            <a:ext cx="502576" cy="385229"/>
          </a:xfrm>
          <a:prstGeom prst="rect">
            <a:avLst/>
          </a:prstGeom>
        </p:spPr>
      </p:pic>
      <p:pic>
        <p:nvPicPr>
          <p:cNvPr id="28" name="Picture 27" descr="7.Port_Numbers.png"/>
          <p:cNvPicPr>
            <a:picLocks noChangeAspect="1"/>
          </p:cNvPicPr>
          <p:nvPr/>
        </p:nvPicPr>
        <p:blipFill>
          <a:blip r:embed="rId5"/>
          <a:srcRect t="59883" b="22504"/>
          <a:stretch>
            <a:fillRect/>
          </a:stretch>
        </p:blipFill>
        <p:spPr>
          <a:xfrm>
            <a:off x="1159117" y="8713742"/>
            <a:ext cx="502575" cy="345718"/>
          </a:xfrm>
          <a:prstGeom prst="rect">
            <a:avLst/>
          </a:prstGeom>
        </p:spPr>
      </p:pic>
      <p:pic>
        <p:nvPicPr>
          <p:cNvPr id="29" name="Picture 28"/>
          <p:cNvPicPr/>
          <p:nvPr/>
        </p:nvPicPr>
        <p:blipFill>
          <a:blip r:embed="rId6"/>
          <a:stretch>
            <a:fillRect/>
          </a:stretch>
        </p:blipFill>
        <p:spPr>
          <a:xfrm>
            <a:off x="1655481" y="2239201"/>
            <a:ext cx="1313146" cy="888797"/>
          </a:xfrm>
          <a:prstGeom prst="rect">
            <a:avLst/>
          </a:prstGeom>
        </p:spPr>
      </p:pic>
      <p:pic>
        <p:nvPicPr>
          <p:cNvPr id="30" name="Picture 29"/>
          <p:cNvPicPr/>
          <p:nvPr/>
        </p:nvPicPr>
        <p:blipFill>
          <a:blip r:embed="rId7"/>
          <a:stretch>
            <a:fillRect/>
          </a:stretch>
        </p:blipFill>
        <p:spPr>
          <a:xfrm>
            <a:off x="1647639" y="3295731"/>
            <a:ext cx="1320987" cy="905150"/>
          </a:xfrm>
          <a:prstGeom prst="rect">
            <a:avLst/>
          </a:prstGeom>
        </p:spPr>
      </p:pic>
      <p:pic>
        <p:nvPicPr>
          <p:cNvPr id="31" name="Picture 30"/>
          <p:cNvPicPr/>
          <p:nvPr/>
        </p:nvPicPr>
        <p:blipFill>
          <a:blip r:embed="rId8"/>
          <a:stretch>
            <a:fillRect/>
          </a:stretch>
        </p:blipFill>
        <p:spPr>
          <a:xfrm>
            <a:off x="1643886" y="4469577"/>
            <a:ext cx="1377950" cy="871220"/>
          </a:xfrm>
          <a:prstGeom prst="rect">
            <a:avLst/>
          </a:prstGeom>
          <a:ln>
            <a:solidFill>
              <a:schemeClr val="accent1"/>
            </a:solidFill>
          </a:ln>
        </p:spPr>
      </p:pic>
      <p:pic>
        <p:nvPicPr>
          <p:cNvPr id="32" name="Picture 31"/>
          <p:cNvPicPr/>
          <p:nvPr/>
        </p:nvPicPr>
        <p:blipFill>
          <a:blip r:embed="rId9"/>
          <a:stretch>
            <a:fillRect/>
          </a:stretch>
        </p:blipFill>
        <p:spPr>
          <a:xfrm>
            <a:off x="1651018" y="5561366"/>
            <a:ext cx="1386875" cy="888397"/>
          </a:xfrm>
          <a:prstGeom prst="rect">
            <a:avLst/>
          </a:prstGeom>
          <a:ln>
            <a:solidFill>
              <a:schemeClr val="accent1"/>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43359550"/>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07491" y="2430596"/>
            <a:ext cx="2273272" cy="161047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0" name="Picture 19" descr="3.Flexible_computers_1.png"/>
          <p:cNvPicPr>
            <a:picLocks noChangeAspect="1"/>
          </p:cNvPicPr>
          <p:nvPr/>
        </p:nvPicPr>
        <p:blipFill>
          <a:blip r:embed="rId3"/>
          <a:stretch>
            <a:fillRect/>
          </a:stretch>
        </p:blipFill>
        <p:spPr>
          <a:xfrm>
            <a:off x="882060" y="2430595"/>
            <a:ext cx="5074429" cy="3484939"/>
          </a:xfrm>
          <a:prstGeom prst="rect">
            <a:avLst/>
          </a:prstGeom>
        </p:spPr>
      </p:pic>
      <p:sp>
        <p:nvSpPr>
          <p:cNvPr id="4" name="TextBox 3"/>
          <p:cNvSpPr txBox="1"/>
          <p:nvPr/>
        </p:nvSpPr>
        <p:spPr>
          <a:xfrm>
            <a:off x="1323760" y="1240367"/>
            <a:ext cx="5350933" cy="584776"/>
          </a:xfrm>
          <a:prstGeom prst="rect">
            <a:avLst/>
          </a:prstGeom>
          <a:noFill/>
        </p:spPr>
        <p:txBody>
          <a:bodyPr wrap="square" rtlCol="0">
            <a:spAutoFit/>
          </a:bodyPr>
          <a:lstStyle/>
          <a:p>
            <a:r>
              <a:rPr lang="en-US" sz="3200" dirty="0" smtClean="0"/>
              <a:t>Representing Communities</a:t>
            </a:r>
          </a:p>
        </p:txBody>
      </p:sp>
      <p:cxnSp>
        <p:nvCxnSpPr>
          <p:cNvPr id="7" name="Straight Connector 6"/>
          <p:cNvCxnSpPr/>
          <p:nvPr/>
        </p:nvCxnSpPr>
        <p:spPr>
          <a:xfrm>
            <a:off x="1391492" y="2149610"/>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
        <p:nvSpPr>
          <p:cNvPr id="11" name="Text Placeholder 2"/>
          <p:cNvSpPr txBox="1">
            <a:spLocks/>
          </p:cNvSpPr>
          <p:nvPr/>
        </p:nvSpPr>
        <p:spPr>
          <a:xfrm>
            <a:off x="1310642" y="1791363"/>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effectLst/>
                <a:uLnTx/>
                <a:uFillTx/>
                <a:latin typeface="Tahoma"/>
                <a:ea typeface="+mn-ea"/>
                <a:cs typeface="Tahoma"/>
              </a:rPr>
              <a:t>Monterey</a:t>
            </a:r>
            <a:r>
              <a:rPr kumimoji="0" lang="en-US" sz="1200" b="1" i="0" u="none" strike="noStrike" kern="1200" cap="none" spc="0" normalizeH="0" noProof="0" dirty="0" smtClean="0">
                <a:ln>
                  <a:noFill/>
                </a:ln>
                <a:effectLst/>
                <a:uLnTx/>
                <a:uFillTx/>
                <a:latin typeface="Tahoma"/>
                <a:ea typeface="+mn-ea"/>
                <a:cs typeface="Tahoma"/>
              </a:rPr>
              <a:t> County, CA</a:t>
            </a:r>
            <a:endParaRPr kumimoji="0" lang="en-US" sz="950" b="0" i="0" u="none" strike="noStrike" kern="1200" cap="none" spc="0" normalizeH="0" baseline="0" noProof="0" dirty="0" smtClean="0">
              <a:ln>
                <a:noFill/>
              </a:ln>
              <a:effectLst/>
              <a:uLnTx/>
              <a:uFillTx/>
              <a:latin typeface="Tahoma"/>
              <a:ea typeface="+mn-ea"/>
              <a:cs typeface="Tahoma"/>
            </a:endParaRPr>
          </a:p>
        </p:txBody>
      </p:sp>
      <p:cxnSp>
        <p:nvCxnSpPr>
          <p:cNvPr id="15" name="Straight Connector 14"/>
          <p:cNvCxnSpPr/>
          <p:nvPr/>
        </p:nvCxnSpPr>
        <p:spPr>
          <a:xfrm>
            <a:off x="1391492" y="63965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1310642" y="60637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More About</a:t>
            </a:r>
            <a:r>
              <a:rPr kumimoji="0" lang="en-US" sz="1200" b="1" i="0" u="none" strike="noStrike" kern="1200" cap="none" spc="0" normalizeH="0" noProof="0" dirty="0" smtClean="0">
                <a:ln>
                  <a:noFill/>
                </a:ln>
                <a:solidFill>
                  <a:srgbClr val="381F6B"/>
                </a:solidFill>
                <a:effectLst/>
                <a:uLnTx/>
                <a:uFillTx/>
                <a:latin typeface="Tahoma"/>
                <a:ea typeface="+mn-ea"/>
                <a:cs typeface="Tahoma"/>
              </a:rPr>
              <a:t> Monterey County</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323760" y="6537895"/>
            <a:ext cx="3019640" cy="3196168"/>
          </a:xfrm>
          <a:prstGeom prst="rect">
            <a:avLst/>
          </a:prstGeom>
          <a:noFill/>
        </p:spPr>
        <p:txBody>
          <a:bodyPr wrap="square" rtlCol="0">
            <a:noAutofit/>
          </a:bodyPr>
          <a:lstStyle/>
          <a:p>
            <a:pPr>
              <a:lnSpc>
                <a:spcPts val="1350"/>
              </a:lnSpc>
            </a:pPr>
            <a:r>
              <a:rPr lang="en-US" sz="900" dirty="0" smtClean="0">
                <a:solidFill>
                  <a:srgbClr val="000000"/>
                </a:solidFill>
                <a:latin typeface="Tahoma"/>
                <a:cs typeface="Tahoma"/>
              </a:rPr>
              <a:t>Monterey County is situated on the Pacific coast of California and is home to the 17 Mile Drive on the Monterey Peninsula that has made the county world famous. To showcase the beauty of the area, homepage images were included to feature each of the cities that comprise the county. Taking advantage of the flexibility of the CMS, the tech-savvy team at Monterey County routinely updates the homepage to reflect the changing seasons and holidays. Additionally, the team has taken care to create user-centric content designed to serve residents, visitors and businesses looking to conduct business with the county online. </a:t>
            </a:r>
            <a:endParaRPr lang="en-US" sz="900" dirty="0">
              <a:solidFill>
                <a:srgbClr val="000000"/>
              </a:solidFill>
              <a:latin typeface="Tahoma"/>
              <a:cs typeface="Tahoma"/>
            </a:endParaRPr>
          </a:p>
        </p:txBody>
      </p:sp>
      <p:sp>
        <p:nvSpPr>
          <p:cNvPr id="22" name="Rectangle 21"/>
          <p:cNvSpPr/>
          <p:nvPr/>
        </p:nvSpPr>
        <p:spPr>
          <a:xfrm>
            <a:off x="2053684" y="5457989"/>
            <a:ext cx="2858766" cy="230832"/>
          </a:xfrm>
          <a:prstGeom prst="rect">
            <a:avLst/>
          </a:prstGeom>
        </p:spPr>
        <p:txBody>
          <a:bodyPr wrap="square">
            <a:spAutoFit/>
          </a:bodyPr>
          <a:lstStyle/>
          <a:p>
            <a:pPr algn="ctr"/>
            <a:r>
              <a:rPr lang="en-US" sz="900" b="1" dirty="0" smtClean="0">
                <a:solidFill>
                  <a:srgbClr val="FF9900"/>
                </a:solidFill>
                <a:latin typeface="Tahoma"/>
                <a:cs typeface="Tahoma"/>
              </a:rPr>
              <a:t>After</a:t>
            </a:r>
            <a:endParaRPr lang="en-US" sz="900" b="1" dirty="0">
              <a:solidFill>
                <a:srgbClr val="FF9900"/>
              </a:solidFill>
              <a:latin typeface="Tahoma"/>
              <a:cs typeface="Tahoma"/>
            </a:endParaRPr>
          </a:p>
        </p:txBody>
      </p:sp>
      <p:sp>
        <p:nvSpPr>
          <p:cNvPr id="23" name="Rectangle 22"/>
          <p:cNvSpPr/>
          <p:nvPr/>
        </p:nvSpPr>
        <p:spPr>
          <a:xfrm>
            <a:off x="4912450" y="4119974"/>
            <a:ext cx="1955167" cy="230832"/>
          </a:xfrm>
          <a:prstGeom prst="rect">
            <a:avLst/>
          </a:prstGeom>
        </p:spPr>
        <p:txBody>
          <a:bodyPr wrap="square">
            <a:spAutoFit/>
          </a:bodyPr>
          <a:lstStyle/>
          <a:p>
            <a:pPr algn="ctr"/>
            <a:r>
              <a:rPr lang="en-US" sz="900" b="1" dirty="0" smtClean="0">
                <a:solidFill>
                  <a:srgbClr val="FF9900"/>
                </a:solidFill>
                <a:latin typeface="Tahoma"/>
                <a:cs typeface="Tahoma"/>
              </a:rPr>
              <a:t>Before</a:t>
            </a:r>
            <a:endParaRPr lang="en-US" sz="900" b="1" dirty="0">
              <a:solidFill>
                <a:srgbClr val="FF9900"/>
              </a:solidFill>
              <a:latin typeface="Tahoma"/>
              <a:cs typeface="Tahoma"/>
            </a:endParaRPr>
          </a:p>
        </p:txBody>
      </p:sp>
      <p:sp>
        <p:nvSpPr>
          <p:cNvPr id="27" name="Text Placeholder 2"/>
          <p:cNvSpPr>
            <a:spLocks noGrp="1"/>
          </p:cNvSpPr>
          <p:nvPr>
            <p:ph type="body" sz="quarter" idx="10"/>
          </p:nvPr>
        </p:nvSpPr>
        <p:spPr>
          <a:xfrm>
            <a:off x="6019989" y="4878710"/>
            <a:ext cx="1159323" cy="1600200"/>
          </a:xfrm>
        </p:spPr>
        <p:txBody>
          <a:bodyPr>
            <a:normAutofit/>
          </a:bodyPr>
          <a:lstStyle/>
          <a:p>
            <a:pPr>
              <a:lnSpc>
                <a:spcPts val="1350"/>
              </a:lnSpc>
            </a:pPr>
            <a:r>
              <a:rPr lang="en-US" sz="900" b="1" dirty="0" smtClean="0">
                <a:solidFill>
                  <a:srgbClr val="FF9900"/>
                </a:solidFill>
              </a:rPr>
              <a:t>Population</a:t>
            </a:r>
            <a:r>
              <a:rPr lang="en-US" sz="900" dirty="0" smtClean="0">
                <a:solidFill>
                  <a:srgbClr val="FF9900"/>
                </a:solidFill>
              </a:rPr>
              <a:t>: </a:t>
            </a:r>
          </a:p>
          <a:p>
            <a:pPr>
              <a:lnSpc>
                <a:spcPts val="1350"/>
              </a:lnSpc>
            </a:pPr>
            <a:r>
              <a:rPr lang="en-US" sz="900" dirty="0" smtClean="0"/>
              <a:t>429,000</a:t>
            </a:r>
          </a:p>
          <a:p>
            <a:pPr>
              <a:lnSpc>
                <a:spcPts val="1350"/>
              </a:lnSpc>
            </a:pPr>
            <a:r>
              <a:rPr lang="en-US" sz="900" b="1" dirty="0" smtClean="0">
                <a:solidFill>
                  <a:srgbClr val="FF9900"/>
                </a:solidFill>
              </a:rPr>
              <a:t>Launch:</a:t>
            </a:r>
            <a:r>
              <a:rPr lang="en-US" sz="900" dirty="0" smtClean="0">
                <a:solidFill>
                  <a:srgbClr val="FF9900"/>
                </a:solidFill>
              </a:rPr>
              <a:t> </a:t>
            </a:r>
          </a:p>
          <a:p>
            <a:pPr>
              <a:lnSpc>
                <a:spcPts val="1350"/>
              </a:lnSpc>
            </a:pPr>
            <a:r>
              <a:rPr lang="en-US" sz="900" dirty="0" smtClean="0"/>
              <a:t>2015</a:t>
            </a:r>
            <a:endParaRPr lang="en-US" sz="900" dirty="0"/>
          </a:p>
        </p:txBody>
      </p:sp>
      <p:sp>
        <p:nvSpPr>
          <p:cNvPr id="30" name="TextBox 29"/>
          <p:cNvSpPr txBox="1"/>
          <p:nvPr/>
        </p:nvSpPr>
        <p:spPr>
          <a:xfrm>
            <a:off x="4552190" y="6501383"/>
            <a:ext cx="2487421" cy="2454518"/>
          </a:xfrm>
          <a:prstGeom prst="rect">
            <a:avLst/>
          </a:prstGeom>
          <a:noFill/>
        </p:spPr>
        <p:txBody>
          <a:bodyPr wrap="square" rtlCol="0">
            <a:spAutoFit/>
          </a:bodyPr>
          <a:lstStyle/>
          <a:p>
            <a:r>
              <a:rPr lang="en-US" sz="1200" i="1" dirty="0" smtClean="0">
                <a:solidFill>
                  <a:schemeClr val="accent1"/>
                </a:solidFill>
                <a:latin typeface="Tahoma"/>
                <a:cs typeface="Tahoma"/>
              </a:rPr>
              <a:t>“Working with Vision provided the County with a modern website which focuses on finding information with ease while showcasing the </a:t>
            </a:r>
            <a:r>
              <a:rPr lang="en-US" sz="1200" i="1" dirty="0" err="1" smtClean="0">
                <a:solidFill>
                  <a:schemeClr val="accent1"/>
                </a:solidFill>
                <a:latin typeface="Tahoma"/>
                <a:cs typeface="Tahoma"/>
              </a:rPr>
              <a:t>beautyfof</a:t>
            </a:r>
            <a:r>
              <a:rPr lang="en-US" sz="1200" i="1" dirty="0" smtClean="0">
                <a:solidFill>
                  <a:schemeClr val="accent1"/>
                </a:solidFill>
                <a:latin typeface="Tahoma"/>
                <a:cs typeface="Tahoma"/>
              </a:rPr>
              <a:t> California’s central coast. Their vast knowledge of government made our transition a timely, comfortable experience.” </a:t>
            </a:r>
          </a:p>
          <a:p>
            <a:endParaRPr lang="en-US" sz="1200" b="1" i="1" dirty="0" smtClean="0">
              <a:solidFill>
                <a:schemeClr val="accent1"/>
              </a:solidFill>
              <a:latin typeface="Tahoma"/>
              <a:cs typeface="Tahoma"/>
            </a:endParaRPr>
          </a:p>
          <a:p>
            <a:r>
              <a:rPr lang="en-US" sz="1200" b="1" i="1" dirty="0" smtClean="0">
                <a:solidFill>
                  <a:schemeClr val="accent1"/>
                </a:solidFill>
                <a:latin typeface="Tahoma"/>
                <a:cs typeface="Tahoma"/>
              </a:rPr>
              <a:t>Eddie Urena</a:t>
            </a:r>
            <a:r>
              <a:rPr lang="en-US" sz="1200" i="1" dirty="0" smtClean="0">
                <a:solidFill>
                  <a:schemeClr val="accent1"/>
                </a:solidFill>
                <a:latin typeface="Tahoma"/>
                <a:cs typeface="Tahoma"/>
              </a:rPr>
              <a:t>,</a:t>
            </a:r>
          </a:p>
          <a:p>
            <a:r>
              <a:rPr lang="en-US" sz="950" b="1" i="1" dirty="0" smtClean="0">
                <a:solidFill>
                  <a:schemeClr val="accent1"/>
                </a:solidFill>
                <a:latin typeface="Tahoma"/>
                <a:cs typeface="Tahoma"/>
              </a:rPr>
              <a:t>Systems Programmer Analyst</a:t>
            </a:r>
          </a:p>
          <a:p>
            <a:endParaRPr lang="en-US" sz="1200" i="1" dirty="0" smtClean="0">
              <a:solidFill>
                <a:srgbClr val="77C1E3"/>
              </a:solidFill>
              <a:latin typeface="Tahoma"/>
              <a:cs typeface="Tahom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7456779"/>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90761" y="2464462"/>
            <a:ext cx="2276856" cy="1612968"/>
          </a:xfrm>
          <a:prstGeom prst="rect">
            <a:avLst/>
          </a:prstGeom>
          <a:ln>
            <a:solidFill>
              <a:schemeClr val="accent6"/>
            </a:solidFill>
          </a:ln>
        </p:spPr>
      </p:pic>
      <p:pic>
        <p:nvPicPr>
          <p:cNvPr id="20" name="Picture 19" descr="3.Flexible_computers_1.png"/>
          <p:cNvPicPr>
            <a:picLocks noChangeAspect="1"/>
          </p:cNvPicPr>
          <p:nvPr/>
        </p:nvPicPr>
        <p:blipFill>
          <a:blip r:embed="rId3"/>
          <a:stretch>
            <a:fillRect/>
          </a:stretch>
        </p:blipFill>
        <p:spPr>
          <a:xfrm>
            <a:off x="882060" y="2430595"/>
            <a:ext cx="5074429" cy="3484939"/>
          </a:xfrm>
          <a:prstGeom prst="rect">
            <a:avLst/>
          </a:prstGeom>
        </p:spPr>
      </p:pic>
      <p:sp>
        <p:nvSpPr>
          <p:cNvPr id="4" name="TextBox 3"/>
          <p:cNvSpPr txBox="1"/>
          <p:nvPr/>
        </p:nvSpPr>
        <p:spPr>
          <a:xfrm>
            <a:off x="1323760" y="1240367"/>
            <a:ext cx="5350933" cy="584776"/>
          </a:xfrm>
          <a:prstGeom prst="rect">
            <a:avLst/>
          </a:prstGeom>
          <a:noFill/>
        </p:spPr>
        <p:txBody>
          <a:bodyPr wrap="square" rtlCol="0">
            <a:spAutoFit/>
          </a:bodyPr>
          <a:lstStyle/>
          <a:p>
            <a:r>
              <a:rPr lang="en-US" sz="3200" dirty="0" smtClean="0"/>
              <a:t>Representing Communities</a:t>
            </a:r>
          </a:p>
        </p:txBody>
      </p:sp>
      <p:cxnSp>
        <p:nvCxnSpPr>
          <p:cNvPr id="7" name="Straight Connector 6"/>
          <p:cNvCxnSpPr/>
          <p:nvPr/>
        </p:nvCxnSpPr>
        <p:spPr>
          <a:xfrm>
            <a:off x="1391492" y="2149610"/>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
        <p:nvSpPr>
          <p:cNvPr id="11" name="Text Placeholder 2"/>
          <p:cNvSpPr txBox="1">
            <a:spLocks/>
          </p:cNvSpPr>
          <p:nvPr/>
        </p:nvSpPr>
        <p:spPr>
          <a:xfrm>
            <a:off x="1310642" y="1791363"/>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effectLst/>
                <a:uLnTx/>
                <a:uFillTx/>
                <a:latin typeface="Tahoma"/>
                <a:ea typeface="+mn-ea"/>
                <a:cs typeface="Tahoma"/>
              </a:rPr>
              <a:t>City of San Marcos</a:t>
            </a:r>
            <a:r>
              <a:rPr kumimoji="0" lang="en-US" sz="1200" b="1" i="0" u="none" strike="noStrike" kern="1200" cap="none" spc="0" normalizeH="0" noProof="0" dirty="0" smtClean="0">
                <a:ln>
                  <a:noFill/>
                </a:ln>
                <a:effectLst/>
                <a:uLnTx/>
                <a:uFillTx/>
                <a:latin typeface="Tahoma"/>
                <a:ea typeface="+mn-ea"/>
                <a:cs typeface="Tahoma"/>
              </a:rPr>
              <a:t>, CA</a:t>
            </a:r>
            <a:endParaRPr kumimoji="0" lang="en-US" sz="950" b="0" i="0" u="none" strike="noStrike" kern="1200" cap="none" spc="0" normalizeH="0" baseline="0" noProof="0" dirty="0" smtClean="0">
              <a:ln>
                <a:noFill/>
              </a:ln>
              <a:effectLst/>
              <a:uLnTx/>
              <a:uFillTx/>
              <a:latin typeface="Tahoma"/>
              <a:ea typeface="+mn-ea"/>
              <a:cs typeface="Tahoma"/>
            </a:endParaRPr>
          </a:p>
        </p:txBody>
      </p:sp>
      <p:cxnSp>
        <p:nvCxnSpPr>
          <p:cNvPr id="15" name="Straight Connector 14"/>
          <p:cNvCxnSpPr/>
          <p:nvPr/>
        </p:nvCxnSpPr>
        <p:spPr>
          <a:xfrm>
            <a:off x="1391492" y="63965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1310642" y="60637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More About</a:t>
            </a:r>
            <a:r>
              <a:rPr kumimoji="0" lang="en-US" sz="1200" b="1" i="0" u="none" strike="noStrike" kern="1200" cap="none" spc="0" normalizeH="0" noProof="0" dirty="0" smtClean="0">
                <a:ln>
                  <a:noFill/>
                </a:ln>
                <a:solidFill>
                  <a:srgbClr val="381F6B"/>
                </a:solidFill>
                <a:effectLst/>
                <a:uLnTx/>
                <a:uFillTx/>
                <a:latin typeface="Tahoma"/>
                <a:ea typeface="+mn-ea"/>
                <a:cs typeface="Tahoma"/>
              </a:rPr>
              <a:t> San Marcos</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323760" y="6477735"/>
            <a:ext cx="3019640" cy="3196168"/>
          </a:xfrm>
          <a:prstGeom prst="rect">
            <a:avLst/>
          </a:prstGeom>
          <a:noFill/>
        </p:spPr>
        <p:txBody>
          <a:bodyPr wrap="square" rtlCol="0">
            <a:noAutofit/>
          </a:bodyPr>
          <a:lstStyle/>
          <a:p>
            <a:pPr>
              <a:lnSpc>
                <a:spcPts val="1350"/>
              </a:lnSpc>
            </a:pPr>
            <a:r>
              <a:rPr lang="en-US" sz="900" dirty="0">
                <a:solidFill>
                  <a:srgbClr val="000000"/>
                </a:solidFill>
                <a:latin typeface="Tahoma"/>
                <a:cs typeface="Tahoma"/>
              </a:rPr>
              <a:t>Also known as the “Valley of Discovery,” the City of San Marcos maintains a small town atmosphere despite its rapid growth. Partnering with Vision, the city focused on ensuring that key information and services were easily accessible to residents on their new website. After working with Vision’s UX Experts, San Marcos leaders knew their residents had high expectations for their community website, and could benefit from a streamlined view of the city’s plentiful recreation options. To that end, they leveraged Vision’s Facility Directory to highlight the community’s 60 miles of trails, 29 parks and 11 recreation centers. </a:t>
            </a:r>
          </a:p>
        </p:txBody>
      </p:sp>
      <p:sp>
        <p:nvSpPr>
          <p:cNvPr id="22" name="Rectangle 21"/>
          <p:cNvSpPr/>
          <p:nvPr/>
        </p:nvSpPr>
        <p:spPr>
          <a:xfrm>
            <a:off x="2053684" y="5457989"/>
            <a:ext cx="2858766" cy="230832"/>
          </a:xfrm>
          <a:prstGeom prst="rect">
            <a:avLst/>
          </a:prstGeom>
        </p:spPr>
        <p:txBody>
          <a:bodyPr wrap="square">
            <a:spAutoFit/>
          </a:bodyPr>
          <a:lstStyle/>
          <a:p>
            <a:pPr algn="ctr"/>
            <a:r>
              <a:rPr lang="en-US" sz="900" b="1" dirty="0" smtClean="0">
                <a:solidFill>
                  <a:srgbClr val="FF9900"/>
                </a:solidFill>
                <a:latin typeface="Tahoma"/>
                <a:cs typeface="Tahoma"/>
              </a:rPr>
              <a:t>After</a:t>
            </a:r>
            <a:endParaRPr lang="en-US" sz="900" b="1" dirty="0">
              <a:solidFill>
                <a:srgbClr val="FF9900"/>
              </a:solidFill>
              <a:latin typeface="Tahoma"/>
              <a:cs typeface="Tahoma"/>
            </a:endParaRPr>
          </a:p>
        </p:txBody>
      </p:sp>
      <p:sp>
        <p:nvSpPr>
          <p:cNvPr id="23" name="Rectangle 22"/>
          <p:cNvSpPr/>
          <p:nvPr/>
        </p:nvSpPr>
        <p:spPr>
          <a:xfrm>
            <a:off x="4912450" y="4119974"/>
            <a:ext cx="1955167" cy="230832"/>
          </a:xfrm>
          <a:prstGeom prst="rect">
            <a:avLst/>
          </a:prstGeom>
        </p:spPr>
        <p:txBody>
          <a:bodyPr wrap="square">
            <a:spAutoFit/>
          </a:bodyPr>
          <a:lstStyle/>
          <a:p>
            <a:pPr algn="ctr"/>
            <a:r>
              <a:rPr lang="en-US" sz="900" b="1" dirty="0" smtClean="0">
                <a:solidFill>
                  <a:srgbClr val="FF9900"/>
                </a:solidFill>
                <a:latin typeface="Tahoma"/>
                <a:cs typeface="Tahoma"/>
              </a:rPr>
              <a:t>Before</a:t>
            </a:r>
            <a:endParaRPr lang="en-US" sz="900" b="1" dirty="0">
              <a:solidFill>
                <a:srgbClr val="FF9900"/>
              </a:solidFill>
              <a:latin typeface="Tahoma"/>
              <a:cs typeface="Tahoma"/>
            </a:endParaRPr>
          </a:p>
        </p:txBody>
      </p:sp>
      <p:sp>
        <p:nvSpPr>
          <p:cNvPr id="27" name="Text Placeholder 2"/>
          <p:cNvSpPr>
            <a:spLocks noGrp="1"/>
          </p:cNvSpPr>
          <p:nvPr>
            <p:ph type="body" sz="quarter" idx="10"/>
          </p:nvPr>
        </p:nvSpPr>
        <p:spPr>
          <a:xfrm>
            <a:off x="6019989" y="4878710"/>
            <a:ext cx="1159323" cy="1600200"/>
          </a:xfrm>
        </p:spPr>
        <p:txBody>
          <a:bodyPr>
            <a:normAutofit/>
          </a:bodyPr>
          <a:lstStyle/>
          <a:p>
            <a:pPr>
              <a:lnSpc>
                <a:spcPts val="1350"/>
              </a:lnSpc>
            </a:pPr>
            <a:r>
              <a:rPr lang="en-US" sz="900" b="1" dirty="0" smtClean="0">
                <a:solidFill>
                  <a:srgbClr val="FF9900"/>
                </a:solidFill>
              </a:rPr>
              <a:t>Population</a:t>
            </a:r>
            <a:r>
              <a:rPr lang="en-US" sz="900" dirty="0" smtClean="0">
                <a:solidFill>
                  <a:srgbClr val="FF9900"/>
                </a:solidFill>
              </a:rPr>
              <a:t>: </a:t>
            </a:r>
          </a:p>
          <a:p>
            <a:pPr>
              <a:lnSpc>
                <a:spcPts val="1350"/>
              </a:lnSpc>
            </a:pPr>
            <a:r>
              <a:rPr lang="en-US" sz="900" dirty="0" smtClean="0"/>
              <a:t>90,000</a:t>
            </a:r>
          </a:p>
          <a:p>
            <a:pPr>
              <a:lnSpc>
                <a:spcPts val="1350"/>
              </a:lnSpc>
            </a:pPr>
            <a:r>
              <a:rPr lang="en-US" sz="900" b="1" dirty="0" smtClean="0">
                <a:solidFill>
                  <a:srgbClr val="FF9900"/>
                </a:solidFill>
              </a:rPr>
              <a:t>Launch:</a:t>
            </a:r>
            <a:r>
              <a:rPr lang="en-US" sz="900" dirty="0" smtClean="0">
                <a:solidFill>
                  <a:srgbClr val="FF9900"/>
                </a:solidFill>
              </a:rPr>
              <a:t> </a:t>
            </a:r>
          </a:p>
          <a:p>
            <a:pPr>
              <a:lnSpc>
                <a:spcPts val="1350"/>
              </a:lnSpc>
            </a:pPr>
            <a:r>
              <a:rPr lang="en-US" sz="900" dirty="0" smtClean="0"/>
              <a:t>2016</a:t>
            </a:r>
            <a:endParaRPr lang="en-US" sz="900" dirty="0"/>
          </a:p>
        </p:txBody>
      </p:sp>
      <p:sp>
        <p:nvSpPr>
          <p:cNvPr id="30" name="TextBox 29"/>
          <p:cNvSpPr txBox="1"/>
          <p:nvPr/>
        </p:nvSpPr>
        <p:spPr>
          <a:xfrm>
            <a:off x="4552190" y="6501383"/>
            <a:ext cx="2487421" cy="2823850"/>
          </a:xfrm>
          <a:prstGeom prst="rect">
            <a:avLst/>
          </a:prstGeom>
          <a:noFill/>
        </p:spPr>
        <p:txBody>
          <a:bodyPr wrap="square" rtlCol="0">
            <a:spAutoFit/>
          </a:bodyPr>
          <a:lstStyle/>
          <a:p>
            <a:r>
              <a:rPr lang="en-US" sz="1200" i="1" dirty="0" smtClean="0">
                <a:solidFill>
                  <a:schemeClr val="accent1"/>
                </a:solidFill>
                <a:latin typeface="Tahoma"/>
                <a:cs typeface="Tahoma"/>
              </a:rPr>
              <a:t>“Today, residents expect the same level of innovation and transparency from government as they do from consumer products and services around the world. To meet this expectation, the City of San Marcos’ new website showcases an improved design with the most popular items right up front, making it easier to navigate the site.” </a:t>
            </a:r>
          </a:p>
          <a:p>
            <a:endParaRPr lang="en-US" sz="1200" b="1" i="1" dirty="0" smtClean="0">
              <a:solidFill>
                <a:schemeClr val="accent1"/>
              </a:solidFill>
              <a:latin typeface="Tahoma"/>
              <a:cs typeface="Tahoma"/>
            </a:endParaRPr>
          </a:p>
          <a:p>
            <a:r>
              <a:rPr lang="en-US" sz="1200" b="1" i="1" dirty="0" smtClean="0">
                <a:solidFill>
                  <a:schemeClr val="accent1"/>
                </a:solidFill>
                <a:latin typeface="Tahoma"/>
                <a:cs typeface="Tahoma"/>
              </a:rPr>
              <a:t>Sarah Macdonald</a:t>
            </a:r>
            <a:r>
              <a:rPr lang="en-US" sz="1200" i="1" dirty="0" smtClean="0">
                <a:solidFill>
                  <a:schemeClr val="accent1"/>
                </a:solidFill>
                <a:latin typeface="Tahoma"/>
                <a:cs typeface="Tahoma"/>
              </a:rPr>
              <a:t>,</a:t>
            </a:r>
          </a:p>
          <a:p>
            <a:r>
              <a:rPr lang="en-US" sz="950" b="1" i="1" dirty="0" smtClean="0">
                <a:solidFill>
                  <a:schemeClr val="accent1"/>
                </a:solidFill>
                <a:latin typeface="Tahoma"/>
                <a:cs typeface="Tahoma"/>
              </a:rPr>
              <a:t>Communications Officer</a:t>
            </a:r>
          </a:p>
          <a:p>
            <a:endParaRPr lang="en-US" sz="1200" i="1" dirty="0" smtClean="0">
              <a:solidFill>
                <a:srgbClr val="77C1E3"/>
              </a:solidFill>
              <a:latin typeface="Tahoma"/>
              <a:cs typeface="Tahoma"/>
            </a:endParaRPr>
          </a:p>
        </p:txBody>
      </p:sp>
      <p:pic>
        <p:nvPicPr>
          <p:cNvPr id="3" name="Picture 2"/>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430" r="3250"/>
          <a:stretch/>
        </p:blipFill>
        <p:spPr>
          <a:xfrm>
            <a:off x="1907266" y="3006667"/>
            <a:ext cx="3024015" cy="204504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33604856"/>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60029" y="2429855"/>
            <a:ext cx="2271741" cy="1609344"/>
          </a:xfrm>
          <a:prstGeom prst="rect">
            <a:avLst/>
          </a:prstGeom>
          <a:ln>
            <a:solidFill>
              <a:schemeClr val="accent6"/>
            </a:solidFill>
          </a:ln>
        </p:spPr>
      </p:pic>
      <p:pic>
        <p:nvPicPr>
          <p:cNvPr id="20" name="Picture 19" descr="3.Flexible_computers_1.png"/>
          <p:cNvPicPr>
            <a:picLocks noChangeAspect="1"/>
          </p:cNvPicPr>
          <p:nvPr/>
        </p:nvPicPr>
        <p:blipFill>
          <a:blip r:embed="rId3"/>
          <a:stretch>
            <a:fillRect/>
          </a:stretch>
        </p:blipFill>
        <p:spPr>
          <a:xfrm>
            <a:off x="882060" y="2430595"/>
            <a:ext cx="5074429" cy="3484939"/>
          </a:xfrm>
          <a:prstGeom prst="rect">
            <a:avLst/>
          </a:prstGeom>
        </p:spPr>
      </p:pic>
      <p:sp>
        <p:nvSpPr>
          <p:cNvPr id="4" name="TextBox 3"/>
          <p:cNvSpPr txBox="1"/>
          <p:nvPr/>
        </p:nvSpPr>
        <p:spPr>
          <a:xfrm>
            <a:off x="1323760" y="1240367"/>
            <a:ext cx="5350933" cy="584776"/>
          </a:xfrm>
          <a:prstGeom prst="rect">
            <a:avLst/>
          </a:prstGeom>
          <a:noFill/>
        </p:spPr>
        <p:txBody>
          <a:bodyPr wrap="square" rtlCol="0">
            <a:spAutoFit/>
          </a:bodyPr>
          <a:lstStyle/>
          <a:p>
            <a:r>
              <a:rPr lang="en-US" sz="3200" dirty="0" smtClean="0"/>
              <a:t>Representing Communities</a:t>
            </a:r>
          </a:p>
        </p:txBody>
      </p:sp>
      <p:cxnSp>
        <p:nvCxnSpPr>
          <p:cNvPr id="7" name="Straight Connector 6"/>
          <p:cNvCxnSpPr/>
          <p:nvPr/>
        </p:nvCxnSpPr>
        <p:spPr>
          <a:xfrm>
            <a:off x="1391492" y="2149610"/>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
        <p:nvSpPr>
          <p:cNvPr id="11" name="Text Placeholder 2"/>
          <p:cNvSpPr txBox="1">
            <a:spLocks/>
          </p:cNvSpPr>
          <p:nvPr/>
        </p:nvSpPr>
        <p:spPr>
          <a:xfrm>
            <a:off x="1310642" y="1791363"/>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effectLst/>
                <a:uLnTx/>
                <a:uFillTx/>
                <a:latin typeface="Tahoma"/>
                <a:ea typeface="+mn-ea"/>
                <a:cs typeface="Tahoma"/>
              </a:rPr>
              <a:t>City of Ames, IA</a:t>
            </a:r>
            <a:endParaRPr kumimoji="0" lang="en-US" sz="950" b="0" i="0" u="none" strike="noStrike" kern="1200" cap="none" spc="0" normalizeH="0" baseline="0" noProof="0" dirty="0" smtClean="0">
              <a:ln>
                <a:noFill/>
              </a:ln>
              <a:effectLst/>
              <a:uLnTx/>
              <a:uFillTx/>
              <a:latin typeface="Tahoma"/>
              <a:ea typeface="+mn-ea"/>
              <a:cs typeface="Tahoma"/>
            </a:endParaRPr>
          </a:p>
        </p:txBody>
      </p:sp>
      <p:cxnSp>
        <p:nvCxnSpPr>
          <p:cNvPr id="15" name="Straight Connector 14"/>
          <p:cNvCxnSpPr/>
          <p:nvPr/>
        </p:nvCxnSpPr>
        <p:spPr>
          <a:xfrm>
            <a:off x="1391492" y="63965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1310642" y="60637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More About</a:t>
            </a:r>
            <a:r>
              <a:rPr kumimoji="0" lang="en-US" sz="1200" b="1" i="0" u="none" strike="noStrike" kern="1200" cap="none" spc="0" normalizeH="0" noProof="0" dirty="0" smtClean="0">
                <a:ln>
                  <a:noFill/>
                </a:ln>
                <a:solidFill>
                  <a:srgbClr val="381F6B"/>
                </a:solidFill>
                <a:effectLst/>
                <a:uLnTx/>
                <a:uFillTx/>
                <a:latin typeface="Tahoma"/>
                <a:ea typeface="+mn-ea"/>
                <a:cs typeface="Tahoma"/>
              </a:rPr>
              <a:t> Ames</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323760" y="6477735"/>
            <a:ext cx="3019640" cy="3196168"/>
          </a:xfrm>
          <a:prstGeom prst="rect">
            <a:avLst/>
          </a:prstGeom>
          <a:noFill/>
        </p:spPr>
        <p:txBody>
          <a:bodyPr wrap="square" rtlCol="0">
            <a:noAutofit/>
          </a:bodyPr>
          <a:lstStyle/>
          <a:p>
            <a:pPr>
              <a:lnSpc>
                <a:spcPts val="1350"/>
              </a:lnSpc>
            </a:pPr>
            <a:r>
              <a:rPr lang="en-US" sz="900" dirty="0">
                <a:solidFill>
                  <a:srgbClr val="000000"/>
                </a:solidFill>
                <a:latin typeface="Tahoma"/>
                <a:cs typeface="Tahoma"/>
              </a:rPr>
              <a:t>A progressive Midwestern community, Ames is home to Iowa State University. Its initial website with Vision launched in early 2011, ushering in new functionality that enabled the city’s communication staff to manage the site’s information. In 2015, Ames undertook a redesign, seeking to unify the digital brands of the city, Chamber of Commerce and Convention and Visitors Bureau. With the launch of its new, simplified design, this goal was achieved. </a:t>
            </a:r>
          </a:p>
        </p:txBody>
      </p:sp>
      <p:sp>
        <p:nvSpPr>
          <p:cNvPr id="22" name="Rectangle 21"/>
          <p:cNvSpPr/>
          <p:nvPr/>
        </p:nvSpPr>
        <p:spPr>
          <a:xfrm>
            <a:off x="2053684" y="5457989"/>
            <a:ext cx="2858766" cy="230832"/>
          </a:xfrm>
          <a:prstGeom prst="rect">
            <a:avLst/>
          </a:prstGeom>
        </p:spPr>
        <p:txBody>
          <a:bodyPr wrap="square">
            <a:spAutoFit/>
          </a:bodyPr>
          <a:lstStyle/>
          <a:p>
            <a:pPr algn="ctr"/>
            <a:r>
              <a:rPr lang="en-US" sz="900" b="1" dirty="0" smtClean="0">
                <a:solidFill>
                  <a:srgbClr val="FF9900"/>
                </a:solidFill>
                <a:latin typeface="Tahoma"/>
                <a:cs typeface="Tahoma"/>
              </a:rPr>
              <a:t>After</a:t>
            </a:r>
            <a:endParaRPr lang="en-US" sz="900" b="1" dirty="0">
              <a:solidFill>
                <a:srgbClr val="FF9900"/>
              </a:solidFill>
              <a:latin typeface="Tahoma"/>
              <a:cs typeface="Tahoma"/>
            </a:endParaRPr>
          </a:p>
        </p:txBody>
      </p:sp>
      <p:sp>
        <p:nvSpPr>
          <p:cNvPr id="23" name="Rectangle 22"/>
          <p:cNvSpPr/>
          <p:nvPr/>
        </p:nvSpPr>
        <p:spPr>
          <a:xfrm>
            <a:off x="4912450" y="4119974"/>
            <a:ext cx="1955167" cy="230832"/>
          </a:xfrm>
          <a:prstGeom prst="rect">
            <a:avLst/>
          </a:prstGeom>
        </p:spPr>
        <p:txBody>
          <a:bodyPr wrap="square">
            <a:spAutoFit/>
          </a:bodyPr>
          <a:lstStyle/>
          <a:p>
            <a:pPr algn="ctr"/>
            <a:r>
              <a:rPr lang="en-US" sz="900" b="1" dirty="0" smtClean="0">
                <a:solidFill>
                  <a:srgbClr val="FF9900"/>
                </a:solidFill>
                <a:latin typeface="Tahoma"/>
                <a:cs typeface="Tahoma"/>
              </a:rPr>
              <a:t>Before</a:t>
            </a:r>
            <a:endParaRPr lang="en-US" sz="900" b="1" dirty="0">
              <a:solidFill>
                <a:srgbClr val="FF9900"/>
              </a:solidFill>
              <a:latin typeface="Tahoma"/>
              <a:cs typeface="Tahoma"/>
            </a:endParaRPr>
          </a:p>
        </p:txBody>
      </p:sp>
      <p:sp>
        <p:nvSpPr>
          <p:cNvPr id="27" name="Text Placeholder 2"/>
          <p:cNvSpPr>
            <a:spLocks noGrp="1"/>
          </p:cNvSpPr>
          <p:nvPr>
            <p:ph type="body" sz="quarter" idx="10"/>
          </p:nvPr>
        </p:nvSpPr>
        <p:spPr>
          <a:xfrm>
            <a:off x="6019989" y="4878710"/>
            <a:ext cx="1159323" cy="1600200"/>
          </a:xfrm>
        </p:spPr>
        <p:txBody>
          <a:bodyPr>
            <a:normAutofit/>
          </a:bodyPr>
          <a:lstStyle/>
          <a:p>
            <a:pPr>
              <a:lnSpc>
                <a:spcPts val="1350"/>
              </a:lnSpc>
            </a:pPr>
            <a:r>
              <a:rPr lang="en-US" sz="900" b="1" dirty="0" smtClean="0">
                <a:solidFill>
                  <a:srgbClr val="FF9900"/>
                </a:solidFill>
              </a:rPr>
              <a:t>Population</a:t>
            </a:r>
            <a:r>
              <a:rPr lang="en-US" sz="900" dirty="0" smtClean="0">
                <a:solidFill>
                  <a:srgbClr val="FF9900"/>
                </a:solidFill>
              </a:rPr>
              <a:t>: </a:t>
            </a:r>
          </a:p>
          <a:p>
            <a:pPr>
              <a:lnSpc>
                <a:spcPts val="1350"/>
              </a:lnSpc>
            </a:pPr>
            <a:r>
              <a:rPr lang="en-US" sz="900" dirty="0" smtClean="0"/>
              <a:t>62,000</a:t>
            </a:r>
          </a:p>
          <a:p>
            <a:pPr>
              <a:lnSpc>
                <a:spcPts val="1350"/>
              </a:lnSpc>
            </a:pPr>
            <a:r>
              <a:rPr lang="en-US" sz="900" b="1" dirty="0" smtClean="0">
                <a:solidFill>
                  <a:srgbClr val="FF9900"/>
                </a:solidFill>
              </a:rPr>
              <a:t>Launch:</a:t>
            </a:r>
            <a:r>
              <a:rPr lang="en-US" sz="900" dirty="0" smtClean="0">
                <a:solidFill>
                  <a:srgbClr val="FF9900"/>
                </a:solidFill>
              </a:rPr>
              <a:t> </a:t>
            </a:r>
          </a:p>
          <a:p>
            <a:pPr>
              <a:lnSpc>
                <a:spcPts val="1350"/>
              </a:lnSpc>
            </a:pPr>
            <a:r>
              <a:rPr lang="en-US" sz="900" dirty="0" smtClean="0"/>
              <a:t>2015</a:t>
            </a:r>
            <a:endParaRPr lang="en-US" sz="900" dirty="0"/>
          </a:p>
        </p:txBody>
      </p:sp>
      <p:sp>
        <p:nvSpPr>
          <p:cNvPr id="30" name="TextBox 29"/>
          <p:cNvSpPr txBox="1"/>
          <p:nvPr/>
        </p:nvSpPr>
        <p:spPr>
          <a:xfrm>
            <a:off x="4552190" y="6501383"/>
            <a:ext cx="2487421" cy="2454518"/>
          </a:xfrm>
          <a:prstGeom prst="rect">
            <a:avLst/>
          </a:prstGeom>
          <a:noFill/>
        </p:spPr>
        <p:txBody>
          <a:bodyPr wrap="square" rtlCol="0">
            <a:spAutoFit/>
          </a:bodyPr>
          <a:lstStyle/>
          <a:p>
            <a:r>
              <a:rPr lang="en-US" sz="1200" i="1" dirty="0" smtClean="0">
                <a:solidFill>
                  <a:schemeClr val="accent1"/>
                </a:solidFill>
                <a:latin typeface="Tahoma"/>
                <a:cs typeface="Tahoma"/>
              </a:rPr>
              <a:t>“As a university community, we have a large, tech-savvy population and all our information must be easily accessible on the web. Our new site perfectly blends our desire for an attractive, user-friendly design with the functionality needs of our citizens.” </a:t>
            </a:r>
          </a:p>
          <a:p>
            <a:endParaRPr lang="en-US" sz="1200" b="1" i="1" dirty="0" smtClean="0">
              <a:solidFill>
                <a:schemeClr val="accent1"/>
              </a:solidFill>
              <a:latin typeface="Tahoma"/>
              <a:cs typeface="Tahoma"/>
            </a:endParaRPr>
          </a:p>
          <a:p>
            <a:r>
              <a:rPr lang="en-US" sz="1200" b="1" i="1" dirty="0" smtClean="0">
                <a:solidFill>
                  <a:schemeClr val="accent1"/>
                </a:solidFill>
                <a:latin typeface="Tahoma"/>
                <a:cs typeface="Tahoma"/>
              </a:rPr>
              <a:t>Susan Gwiasda</a:t>
            </a:r>
            <a:r>
              <a:rPr lang="en-US" sz="1200" i="1" dirty="0" smtClean="0">
                <a:solidFill>
                  <a:schemeClr val="accent1"/>
                </a:solidFill>
                <a:latin typeface="Tahoma"/>
                <a:cs typeface="Tahoma"/>
              </a:rPr>
              <a:t>,</a:t>
            </a:r>
          </a:p>
          <a:p>
            <a:r>
              <a:rPr lang="en-US" sz="950" b="1" i="1" dirty="0" smtClean="0">
                <a:solidFill>
                  <a:schemeClr val="accent1"/>
                </a:solidFill>
                <a:latin typeface="Tahoma"/>
                <a:cs typeface="Tahoma"/>
              </a:rPr>
              <a:t>Public Relations Officer</a:t>
            </a:r>
          </a:p>
          <a:p>
            <a:endParaRPr lang="en-US" sz="1200" i="1" dirty="0" smtClean="0">
              <a:solidFill>
                <a:srgbClr val="77C1E3"/>
              </a:solidFill>
              <a:latin typeface="Tahoma"/>
              <a:cs typeface="Tahoma"/>
            </a:endParaRPr>
          </a:p>
        </p:txBody>
      </p:sp>
      <p:pic>
        <p:nvPicPr>
          <p:cNvPr id="6" name="Picture 5"/>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343" r="4669"/>
          <a:stretch/>
        </p:blipFill>
        <p:spPr>
          <a:xfrm>
            <a:off x="1908901" y="3018333"/>
            <a:ext cx="3015581" cy="200193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49219398"/>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09022" y="2396331"/>
            <a:ext cx="2271741" cy="1609344"/>
          </a:xfrm>
          <a:prstGeom prst="rect">
            <a:avLst/>
          </a:prstGeom>
          <a:ln>
            <a:solidFill>
              <a:schemeClr val="accent6"/>
            </a:solidFill>
          </a:ln>
        </p:spPr>
      </p:pic>
      <p:pic>
        <p:nvPicPr>
          <p:cNvPr id="20" name="Picture 19" descr="3.Flexible_computers_1.png"/>
          <p:cNvPicPr>
            <a:picLocks noChangeAspect="1"/>
          </p:cNvPicPr>
          <p:nvPr/>
        </p:nvPicPr>
        <p:blipFill>
          <a:blip r:embed="rId3"/>
          <a:stretch>
            <a:fillRect/>
          </a:stretch>
        </p:blipFill>
        <p:spPr>
          <a:xfrm>
            <a:off x="882060" y="2430595"/>
            <a:ext cx="5074429" cy="3484939"/>
          </a:xfrm>
          <a:prstGeom prst="rect">
            <a:avLst/>
          </a:prstGeom>
        </p:spPr>
      </p:pic>
      <p:sp>
        <p:nvSpPr>
          <p:cNvPr id="4" name="TextBox 3"/>
          <p:cNvSpPr txBox="1"/>
          <p:nvPr/>
        </p:nvSpPr>
        <p:spPr>
          <a:xfrm>
            <a:off x="1323760" y="1240367"/>
            <a:ext cx="5350933" cy="584776"/>
          </a:xfrm>
          <a:prstGeom prst="rect">
            <a:avLst/>
          </a:prstGeom>
          <a:noFill/>
        </p:spPr>
        <p:txBody>
          <a:bodyPr wrap="square" rtlCol="0">
            <a:spAutoFit/>
          </a:bodyPr>
          <a:lstStyle/>
          <a:p>
            <a:r>
              <a:rPr lang="en-US" sz="3200" dirty="0" smtClean="0"/>
              <a:t>Representing Communities</a:t>
            </a:r>
          </a:p>
        </p:txBody>
      </p:sp>
      <p:cxnSp>
        <p:nvCxnSpPr>
          <p:cNvPr id="7" name="Straight Connector 6"/>
          <p:cNvCxnSpPr/>
          <p:nvPr/>
        </p:nvCxnSpPr>
        <p:spPr>
          <a:xfrm>
            <a:off x="1391492" y="2149610"/>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
        <p:nvSpPr>
          <p:cNvPr id="11" name="Text Placeholder 2"/>
          <p:cNvSpPr txBox="1">
            <a:spLocks/>
          </p:cNvSpPr>
          <p:nvPr/>
        </p:nvSpPr>
        <p:spPr>
          <a:xfrm>
            <a:off x="1310642" y="1791363"/>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effectLst/>
                <a:uLnTx/>
                <a:uFillTx/>
                <a:latin typeface="Tahoma"/>
                <a:ea typeface="+mn-ea"/>
                <a:cs typeface="Tahoma"/>
              </a:rPr>
              <a:t>City of Sandpoint, ID</a:t>
            </a:r>
            <a:endParaRPr kumimoji="0" lang="en-US" sz="950" b="0" i="0" u="none" strike="noStrike" kern="1200" cap="none" spc="0" normalizeH="0" baseline="0" noProof="0" dirty="0" smtClean="0">
              <a:ln>
                <a:noFill/>
              </a:ln>
              <a:effectLst/>
              <a:uLnTx/>
              <a:uFillTx/>
              <a:latin typeface="Tahoma"/>
              <a:ea typeface="+mn-ea"/>
              <a:cs typeface="Tahoma"/>
            </a:endParaRPr>
          </a:p>
        </p:txBody>
      </p:sp>
      <p:cxnSp>
        <p:nvCxnSpPr>
          <p:cNvPr id="15" name="Straight Connector 14"/>
          <p:cNvCxnSpPr/>
          <p:nvPr/>
        </p:nvCxnSpPr>
        <p:spPr>
          <a:xfrm>
            <a:off x="1391492" y="63965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1310642" y="60637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More About</a:t>
            </a:r>
            <a:r>
              <a:rPr kumimoji="0" lang="en-US" sz="1200" b="1" i="0" u="none" strike="noStrike" kern="1200" cap="none" spc="0" normalizeH="0" noProof="0" dirty="0" smtClean="0">
                <a:ln>
                  <a:noFill/>
                </a:ln>
                <a:solidFill>
                  <a:srgbClr val="381F6B"/>
                </a:solidFill>
                <a:effectLst/>
                <a:uLnTx/>
                <a:uFillTx/>
                <a:latin typeface="Tahoma"/>
                <a:ea typeface="+mn-ea"/>
                <a:cs typeface="Tahoma"/>
              </a:rPr>
              <a:t> </a:t>
            </a:r>
            <a:r>
              <a:rPr lang="en-US" sz="1200" b="1" dirty="0" smtClean="0">
                <a:solidFill>
                  <a:srgbClr val="381F6B"/>
                </a:solidFill>
                <a:latin typeface="Tahoma"/>
                <a:cs typeface="Tahoma"/>
              </a:rPr>
              <a:t>Sandpoint</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323760" y="6477735"/>
            <a:ext cx="3019640" cy="3196168"/>
          </a:xfrm>
          <a:prstGeom prst="rect">
            <a:avLst/>
          </a:prstGeom>
          <a:noFill/>
        </p:spPr>
        <p:txBody>
          <a:bodyPr wrap="square" rtlCol="0">
            <a:noAutofit/>
          </a:bodyPr>
          <a:lstStyle/>
          <a:p>
            <a:pPr>
              <a:lnSpc>
                <a:spcPts val="1350"/>
              </a:lnSpc>
            </a:pPr>
            <a:r>
              <a:rPr lang="en-US" sz="900" dirty="0">
                <a:solidFill>
                  <a:srgbClr val="000000"/>
                </a:solidFill>
                <a:latin typeface="Tahoma"/>
                <a:cs typeface="Tahoma"/>
              </a:rPr>
              <a:t>Surrounded by three mountain ranges, the scenic City of Sandpoint, Idaho lies on the shores of Lake Pend </a:t>
            </a:r>
            <a:r>
              <a:rPr lang="en-US" sz="900" dirty="0" err="1">
                <a:solidFill>
                  <a:srgbClr val="000000"/>
                </a:solidFill>
                <a:latin typeface="Tahoma"/>
                <a:cs typeface="Tahoma"/>
              </a:rPr>
              <a:t>Orielle</a:t>
            </a:r>
            <a:r>
              <a:rPr lang="en-US" sz="900" dirty="0">
                <a:solidFill>
                  <a:srgbClr val="000000"/>
                </a:solidFill>
                <a:latin typeface="Tahoma"/>
                <a:cs typeface="Tahoma"/>
              </a:rPr>
              <a:t>. Frustrated with the limitations of their homegrown website, the city initiated a redesign in order to create a more visually appealing and easy to manage website that would better represent the community as a tourist destination. After partnering with Vision, Sandpoint’s website now reflects the beauty of the area, and showcases the community for businesses and residents looking for a new home. </a:t>
            </a:r>
          </a:p>
        </p:txBody>
      </p:sp>
      <p:sp>
        <p:nvSpPr>
          <p:cNvPr id="22" name="Rectangle 21"/>
          <p:cNvSpPr/>
          <p:nvPr/>
        </p:nvSpPr>
        <p:spPr>
          <a:xfrm>
            <a:off x="2053684" y="5457989"/>
            <a:ext cx="2858766" cy="230832"/>
          </a:xfrm>
          <a:prstGeom prst="rect">
            <a:avLst/>
          </a:prstGeom>
        </p:spPr>
        <p:txBody>
          <a:bodyPr wrap="square">
            <a:spAutoFit/>
          </a:bodyPr>
          <a:lstStyle/>
          <a:p>
            <a:pPr algn="ctr"/>
            <a:r>
              <a:rPr lang="en-US" sz="900" b="1" dirty="0" smtClean="0">
                <a:solidFill>
                  <a:srgbClr val="FF9900"/>
                </a:solidFill>
                <a:latin typeface="Tahoma"/>
                <a:cs typeface="Tahoma"/>
              </a:rPr>
              <a:t>After</a:t>
            </a:r>
            <a:endParaRPr lang="en-US" sz="900" b="1" dirty="0">
              <a:solidFill>
                <a:srgbClr val="FF9900"/>
              </a:solidFill>
              <a:latin typeface="Tahoma"/>
              <a:cs typeface="Tahoma"/>
            </a:endParaRPr>
          </a:p>
        </p:txBody>
      </p:sp>
      <p:sp>
        <p:nvSpPr>
          <p:cNvPr id="23" name="Rectangle 22"/>
          <p:cNvSpPr/>
          <p:nvPr/>
        </p:nvSpPr>
        <p:spPr>
          <a:xfrm>
            <a:off x="4867308" y="4119974"/>
            <a:ext cx="1955167" cy="230832"/>
          </a:xfrm>
          <a:prstGeom prst="rect">
            <a:avLst/>
          </a:prstGeom>
        </p:spPr>
        <p:txBody>
          <a:bodyPr wrap="square">
            <a:spAutoFit/>
          </a:bodyPr>
          <a:lstStyle/>
          <a:p>
            <a:pPr algn="ctr"/>
            <a:r>
              <a:rPr lang="en-US" sz="900" b="1" dirty="0" smtClean="0">
                <a:solidFill>
                  <a:srgbClr val="FF9900"/>
                </a:solidFill>
                <a:latin typeface="Tahoma"/>
                <a:cs typeface="Tahoma"/>
              </a:rPr>
              <a:t>Before</a:t>
            </a:r>
            <a:endParaRPr lang="en-US" sz="900" b="1" dirty="0">
              <a:solidFill>
                <a:srgbClr val="FF9900"/>
              </a:solidFill>
              <a:latin typeface="Tahoma"/>
              <a:cs typeface="Tahoma"/>
            </a:endParaRPr>
          </a:p>
        </p:txBody>
      </p:sp>
      <p:sp>
        <p:nvSpPr>
          <p:cNvPr id="27" name="Text Placeholder 2"/>
          <p:cNvSpPr>
            <a:spLocks noGrp="1"/>
          </p:cNvSpPr>
          <p:nvPr>
            <p:ph type="body" sz="quarter" idx="10"/>
          </p:nvPr>
        </p:nvSpPr>
        <p:spPr>
          <a:xfrm>
            <a:off x="6019989" y="4878710"/>
            <a:ext cx="1159323" cy="1600200"/>
          </a:xfrm>
        </p:spPr>
        <p:txBody>
          <a:bodyPr>
            <a:normAutofit/>
          </a:bodyPr>
          <a:lstStyle/>
          <a:p>
            <a:pPr>
              <a:lnSpc>
                <a:spcPts val="1350"/>
              </a:lnSpc>
            </a:pPr>
            <a:r>
              <a:rPr lang="en-US" sz="900" b="1" dirty="0" smtClean="0">
                <a:solidFill>
                  <a:srgbClr val="FF9900"/>
                </a:solidFill>
              </a:rPr>
              <a:t>Population</a:t>
            </a:r>
            <a:r>
              <a:rPr lang="en-US" sz="900" dirty="0" smtClean="0">
                <a:solidFill>
                  <a:srgbClr val="FF9900"/>
                </a:solidFill>
              </a:rPr>
              <a:t>: </a:t>
            </a:r>
          </a:p>
          <a:p>
            <a:pPr>
              <a:lnSpc>
                <a:spcPts val="1350"/>
              </a:lnSpc>
            </a:pPr>
            <a:r>
              <a:rPr lang="en-US" sz="900" dirty="0" smtClean="0"/>
              <a:t>7,400</a:t>
            </a:r>
          </a:p>
          <a:p>
            <a:pPr>
              <a:lnSpc>
                <a:spcPts val="1350"/>
              </a:lnSpc>
            </a:pPr>
            <a:r>
              <a:rPr lang="en-US" sz="900" b="1" dirty="0" smtClean="0">
                <a:solidFill>
                  <a:srgbClr val="FF9900"/>
                </a:solidFill>
              </a:rPr>
              <a:t>Launch:</a:t>
            </a:r>
            <a:r>
              <a:rPr lang="en-US" sz="900" dirty="0" smtClean="0">
                <a:solidFill>
                  <a:srgbClr val="FF9900"/>
                </a:solidFill>
              </a:rPr>
              <a:t> </a:t>
            </a:r>
          </a:p>
          <a:p>
            <a:pPr>
              <a:lnSpc>
                <a:spcPts val="1350"/>
              </a:lnSpc>
            </a:pPr>
            <a:r>
              <a:rPr lang="en-US" sz="900" dirty="0" smtClean="0"/>
              <a:t>2016</a:t>
            </a:r>
            <a:endParaRPr lang="en-US" sz="900" dirty="0"/>
          </a:p>
        </p:txBody>
      </p:sp>
      <p:sp>
        <p:nvSpPr>
          <p:cNvPr id="30" name="TextBox 29"/>
          <p:cNvSpPr txBox="1"/>
          <p:nvPr/>
        </p:nvSpPr>
        <p:spPr>
          <a:xfrm>
            <a:off x="4356518" y="6429191"/>
            <a:ext cx="2759294" cy="3339376"/>
          </a:xfrm>
          <a:prstGeom prst="rect">
            <a:avLst/>
          </a:prstGeom>
          <a:noFill/>
        </p:spPr>
        <p:txBody>
          <a:bodyPr wrap="square" rtlCol="0">
            <a:spAutoFit/>
          </a:bodyPr>
          <a:lstStyle/>
          <a:p>
            <a:r>
              <a:rPr lang="en-US" sz="1200" i="1" dirty="0" smtClean="0">
                <a:solidFill>
                  <a:schemeClr val="accent1"/>
                </a:solidFill>
                <a:latin typeface="Tahoma"/>
                <a:cs typeface="Tahoma"/>
              </a:rPr>
              <a:t>“The City of Sandpoint’s new website is not only visually stunning – supporting our economic development efforts – but is also much more usable by citizens and city staff. The positive feedback from users is consistent with what our analytics data shows: a dramatic decrease in drop-offs from our homepage since the redesign. There is no overstating what a massive improvement our new site is from the old. Thank you, Vision!” </a:t>
            </a:r>
          </a:p>
          <a:p>
            <a:endParaRPr lang="en-US" sz="1200" b="1" i="1" dirty="0" smtClean="0">
              <a:solidFill>
                <a:schemeClr val="accent1"/>
              </a:solidFill>
              <a:latin typeface="Tahoma"/>
              <a:cs typeface="Tahoma"/>
            </a:endParaRPr>
          </a:p>
          <a:p>
            <a:r>
              <a:rPr lang="en-US" sz="1200" b="1" i="1" dirty="0" smtClean="0">
                <a:solidFill>
                  <a:schemeClr val="accent1"/>
                </a:solidFill>
                <a:latin typeface="Tahoma"/>
                <a:cs typeface="Tahoma"/>
              </a:rPr>
              <a:t>Aaron Qualls,</a:t>
            </a:r>
            <a:endParaRPr lang="en-US" sz="1200" i="1" dirty="0" smtClean="0">
              <a:solidFill>
                <a:schemeClr val="accent1"/>
              </a:solidFill>
              <a:latin typeface="Tahoma"/>
              <a:cs typeface="Tahoma"/>
            </a:endParaRPr>
          </a:p>
          <a:p>
            <a:r>
              <a:rPr lang="en-US" sz="950" b="1" i="1" dirty="0" smtClean="0">
                <a:solidFill>
                  <a:schemeClr val="accent1"/>
                </a:solidFill>
                <a:latin typeface="Tahoma"/>
                <a:cs typeface="Tahoma"/>
              </a:rPr>
              <a:t>Director of Planning &amp; Economic Development</a:t>
            </a:r>
          </a:p>
          <a:p>
            <a:endParaRPr lang="en-US" sz="1200" i="1" dirty="0" smtClean="0">
              <a:solidFill>
                <a:srgbClr val="77C1E3"/>
              </a:solidFill>
              <a:latin typeface="Tahoma"/>
              <a:cs typeface="Tahoma"/>
            </a:endParaRPr>
          </a:p>
        </p:txBody>
      </p:sp>
      <p:pic>
        <p:nvPicPr>
          <p:cNvPr id="6" name="Picture 5"/>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343" r="4669"/>
          <a:stretch/>
        </p:blipFill>
        <p:spPr>
          <a:xfrm>
            <a:off x="1908901" y="3018333"/>
            <a:ext cx="3015581" cy="2001934"/>
          </a:xfrm>
          <a:prstGeom prst="rect">
            <a:avLst/>
          </a:prstGeom>
        </p:spPr>
      </p:pic>
      <p:pic>
        <p:nvPicPr>
          <p:cNvPr id="3" name="Picture 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877327" y="3019087"/>
            <a:ext cx="3052845" cy="200118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7507554"/>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0856" y="1240367"/>
            <a:ext cx="4038600" cy="7772401"/>
          </a:xfrm>
        </p:spPr>
        <p:txBody>
          <a:bodyPr vert="horz">
            <a:normAutofit/>
          </a:bodyPr>
          <a:lstStyle/>
          <a:p>
            <a:r>
              <a:rPr lang="en-US" sz="3200" dirty="0" smtClean="0">
                <a:solidFill>
                  <a:schemeClr val="tx1"/>
                </a:solidFill>
              </a:rPr>
              <a:t>Contents</a:t>
            </a:r>
          </a:p>
          <a:p>
            <a:endParaRPr lang="en-US" dirty="0" smtClean="0"/>
          </a:p>
          <a:p>
            <a:pPr lvl="1">
              <a:spcAft>
                <a:spcPts val="600"/>
              </a:spcAft>
            </a:pPr>
            <a:r>
              <a:rPr lang="en-US" sz="1200" b="1" dirty="0" smtClean="0">
                <a:solidFill>
                  <a:srgbClr val="381F6B"/>
                </a:solidFill>
              </a:rPr>
              <a:t>Executive Summary					5</a:t>
            </a:r>
          </a:p>
          <a:p>
            <a:pPr lvl="2"/>
            <a:endParaRPr lang="en-US" dirty="0" smtClean="0"/>
          </a:p>
          <a:p>
            <a:pPr lvl="2">
              <a:spcAft>
                <a:spcPts val="600"/>
              </a:spcAft>
            </a:pPr>
            <a:r>
              <a:rPr lang="en-US" sz="1200" b="1" dirty="0" smtClean="0">
                <a:solidFill>
                  <a:srgbClr val="381F6B"/>
                </a:solidFill>
              </a:rPr>
              <a:t>The Vision Difference					1</a:t>
            </a:r>
          </a:p>
          <a:p>
            <a:pPr lvl="2"/>
            <a:r>
              <a:rPr lang="en-US" sz="900" dirty="0" smtClean="0"/>
              <a:t>A Research-Driven Approach					2</a:t>
            </a:r>
          </a:p>
          <a:p>
            <a:pPr lvl="2"/>
            <a:r>
              <a:rPr lang="en-US" sz="900" dirty="0" smtClean="0"/>
              <a:t>Content Strategy							2</a:t>
            </a:r>
          </a:p>
          <a:p>
            <a:pPr lvl="2"/>
            <a:r>
              <a:rPr lang="en-US" sz="900" dirty="0" smtClean="0"/>
              <a:t>Flexible Technology						2</a:t>
            </a:r>
          </a:p>
          <a:p>
            <a:pPr lvl="2"/>
            <a:r>
              <a:rPr lang="en-US" sz="900" dirty="0" smtClean="0"/>
              <a:t>Strategic Partnership						2</a:t>
            </a:r>
          </a:p>
          <a:p>
            <a:pPr lvl="2"/>
            <a:endParaRPr lang="en-US" dirty="0" smtClean="0"/>
          </a:p>
          <a:p>
            <a:pPr lvl="2">
              <a:spcAft>
                <a:spcPts val="600"/>
              </a:spcAft>
            </a:pPr>
            <a:r>
              <a:rPr lang="en-US" sz="1200" b="1" dirty="0" smtClean="0">
                <a:solidFill>
                  <a:srgbClr val="381F6B"/>
                </a:solidFill>
              </a:rPr>
              <a:t>Community-Focused Results				1</a:t>
            </a:r>
          </a:p>
          <a:p>
            <a:pPr lvl="2"/>
            <a:r>
              <a:rPr lang="en-US" sz="1000" dirty="0" smtClean="0"/>
              <a:t>Case Studies and Design Showcase				2</a:t>
            </a:r>
          </a:p>
          <a:p>
            <a:pPr lvl="2"/>
            <a:endParaRPr lang="en-US" b="1" dirty="0" smtClean="0"/>
          </a:p>
          <a:p>
            <a:pPr lvl="2">
              <a:spcAft>
                <a:spcPts val="600"/>
              </a:spcAft>
            </a:pPr>
            <a:r>
              <a:rPr lang="en-US" sz="1200" b="1" dirty="0" smtClean="0">
                <a:solidFill>
                  <a:srgbClr val="381F6B"/>
                </a:solidFill>
              </a:rPr>
              <a:t>Project Plan For Grande Prairie			1</a:t>
            </a:r>
          </a:p>
          <a:p>
            <a:pPr lvl="2"/>
            <a:r>
              <a:rPr lang="en-US" sz="900" dirty="0" smtClean="0"/>
              <a:t>Vision’s Project Team						2</a:t>
            </a:r>
          </a:p>
          <a:p>
            <a:pPr lvl="2"/>
            <a:r>
              <a:rPr lang="en-US" sz="900" dirty="0" smtClean="0"/>
              <a:t>Grande Prairie’s Project Team					2</a:t>
            </a:r>
          </a:p>
          <a:p>
            <a:pPr lvl="2"/>
            <a:r>
              <a:rPr lang="en-US" sz="900" dirty="0" smtClean="0"/>
              <a:t>Project Process Timeline						2</a:t>
            </a:r>
          </a:p>
          <a:p>
            <a:pPr lvl="2"/>
            <a:r>
              <a:rPr lang="en-US" sz="900" dirty="0" smtClean="0"/>
              <a:t>Detailed Scope of Work						2</a:t>
            </a:r>
          </a:p>
          <a:p>
            <a:pPr lvl="2"/>
            <a:r>
              <a:rPr lang="en-US" sz="900" dirty="0" smtClean="0"/>
              <a:t>Project Estimate							2</a:t>
            </a:r>
            <a:endParaRPr lang="en-US" sz="900" dirty="0"/>
          </a:p>
        </p:txBody>
      </p:sp>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933" y="1248832"/>
            <a:ext cx="863600" cy="88773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2" descr="System.Data.Entity.DynamicProxies.PublishedImage_61688D25827F5C513F9C12A2CC6694A3496764278D4DBB386199E57D7BBE5FA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14516" y="2351780"/>
            <a:ext cx="2267317" cy="1609344"/>
          </a:xfrm>
          <a:prstGeom prst="rect">
            <a:avLst/>
          </a:prstGeom>
          <a:noFill/>
          <a:ln>
            <a:solidFill>
              <a:schemeClr val="accent6"/>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0" name="Picture 19" descr="3.Flexible_computers_1.png"/>
          <p:cNvPicPr>
            <a:picLocks noChangeAspect="1"/>
          </p:cNvPicPr>
          <p:nvPr/>
        </p:nvPicPr>
        <p:blipFill>
          <a:blip r:embed="rId3"/>
          <a:stretch>
            <a:fillRect/>
          </a:stretch>
        </p:blipFill>
        <p:spPr>
          <a:xfrm>
            <a:off x="882060" y="2430595"/>
            <a:ext cx="5074429" cy="3484939"/>
          </a:xfrm>
          <a:prstGeom prst="rect">
            <a:avLst/>
          </a:prstGeom>
        </p:spPr>
      </p:pic>
      <p:sp>
        <p:nvSpPr>
          <p:cNvPr id="4" name="TextBox 3"/>
          <p:cNvSpPr txBox="1"/>
          <p:nvPr/>
        </p:nvSpPr>
        <p:spPr>
          <a:xfrm>
            <a:off x="1323760" y="1240367"/>
            <a:ext cx="5350933" cy="584776"/>
          </a:xfrm>
          <a:prstGeom prst="rect">
            <a:avLst/>
          </a:prstGeom>
          <a:noFill/>
        </p:spPr>
        <p:txBody>
          <a:bodyPr wrap="square" rtlCol="0">
            <a:spAutoFit/>
          </a:bodyPr>
          <a:lstStyle/>
          <a:p>
            <a:r>
              <a:rPr lang="en-US" sz="3200" dirty="0" smtClean="0"/>
              <a:t>Representing Communities</a:t>
            </a:r>
          </a:p>
        </p:txBody>
      </p:sp>
      <p:cxnSp>
        <p:nvCxnSpPr>
          <p:cNvPr id="7" name="Straight Connector 6"/>
          <p:cNvCxnSpPr/>
          <p:nvPr/>
        </p:nvCxnSpPr>
        <p:spPr>
          <a:xfrm>
            <a:off x="1391492" y="2149610"/>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866" y="1240367"/>
            <a:ext cx="863600" cy="8877300"/>
          </a:xfrm>
          <a:prstGeom prst="rect">
            <a:avLst/>
          </a:prstGeom>
        </p:spPr>
      </p:pic>
      <p:sp>
        <p:nvSpPr>
          <p:cNvPr id="11" name="Text Placeholder 2"/>
          <p:cNvSpPr txBox="1">
            <a:spLocks/>
          </p:cNvSpPr>
          <p:nvPr/>
        </p:nvSpPr>
        <p:spPr>
          <a:xfrm>
            <a:off x="1310642" y="1791363"/>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effectLst/>
                <a:uLnTx/>
                <a:uFillTx/>
                <a:latin typeface="Tahoma"/>
                <a:ea typeface="+mn-ea"/>
                <a:cs typeface="Tahoma"/>
              </a:rPr>
              <a:t>City of Provo, UT</a:t>
            </a:r>
            <a:endParaRPr kumimoji="0" lang="en-US" sz="950" b="0" i="0" u="none" strike="noStrike" kern="1200" cap="none" spc="0" normalizeH="0" baseline="0" noProof="0" dirty="0" smtClean="0">
              <a:ln>
                <a:noFill/>
              </a:ln>
              <a:effectLst/>
              <a:uLnTx/>
              <a:uFillTx/>
              <a:latin typeface="Tahoma"/>
              <a:ea typeface="+mn-ea"/>
              <a:cs typeface="Tahoma"/>
            </a:endParaRPr>
          </a:p>
        </p:txBody>
      </p:sp>
      <p:cxnSp>
        <p:nvCxnSpPr>
          <p:cNvPr id="15" name="Straight Connector 14"/>
          <p:cNvCxnSpPr/>
          <p:nvPr/>
        </p:nvCxnSpPr>
        <p:spPr>
          <a:xfrm>
            <a:off x="1391492" y="639654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1310642" y="6063700"/>
            <a:ext cx="5805170" cy="524933"/>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More About</a:t>
            </a:r>
            <a:r>
              <a:rPr kumimoji="0" lang="en-US" sz="1200" b="1" i="0" u="none" strike="noStrike" kern="1200" cap="none" spc="0" normalizeH="0" noProof="0" dirty="0" smtClean="0">
                <a:ln>
                  <a:noFill/>
                </a:ln>
                <a:solidFill>
                  <a:srgbClr val="381F6B"/>
                </a:solidFill>
                <a:effectLst/>
                <a:uLnTx/>
                <a:uFillTx/>
                <a:latin typeface="Tahoma"/>
                <a:ea typeface="+mn-ea"/>
                <a:cs typeface="Tahoma"/>
              </a:rPr>
              <a:t> </a:t>
            </a:r>
            <a:r>
              <a:rPr lang="en-US" sz="1200" b="1" dirty="0" smtClean="0">
                <a:solidFill>
                  <a:srgbClr val="381F6B"/>
                </a:solidFill>
                <a:latin typeface="Tahoma"/>
                <a:cs typeface="Tahoma"/>
              </a:rPr>
              <a:t>Provo</a:t>
            </a: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p:txBody>
      </p:sp>
      <p:sp>
        <p:nvSpPr>
          <p:cNvPr id="17" name="TextBox 16"/>
          <p:cNvSpPr txBox="1"/>
          <p:nvPr/>
        </p:nvSpPr>
        <p:spPr>
          <a:xfrm>
            <a:off x="1323760" y="6477735"/>
            <a:ext cx="3019640" cy="3196168"/>
          </a:xfrm>
          <a:prstGeom prst="rect">
            <a:avLst/>
          </a:prstGeom>
          <a:noFill/>
        </p:spPr>
        <p:txBody>
          <a:bodyPr wrap="square" rtlCol="0">
            <a:noAutofit/>
          </a:bodyPr>
          <a:lstStyle/>
          <a:p>
            <a:pPr>
              <a:lnSpc>
                <a:spcPts val="1350"/>
              </a:lnSpc>
            </a:pPr>
            <a:r>
              <a:rPr lang="en-US" sz="900" dirty="0">
                <a:solidFill>
                  <a:srgbClr val="000000"/>
                </a:solidFill>
                <a:latin typeface="Tahoma"/>
                <a:cs typeface="Tahoma"/>
              </a:rPr>
              <a:t>The third largest city in Utah and home to Brigham Young University, the City of Provo sought demonstrate their innovative culture with a website that leverages best-in-class design inspiration from the private sector. Mayor John Curtis has always placed a high value on customer service and innovation, which reflects the city’s tech-forward/resident-first culture. For Provo, local government representatives – especially the mayor – reach out to residents with a website presence that’s open, active and visible.</a:t>
            </a:r>
          </a:p>
          <a:p>
            <a:pPr>
              <a:lnSpc>
                <a:spcPts val="1350"/>
              </a:lnSpc>
            </a:pPr>
            <a:endParaRPr lang="en-US" sz="900" dirty="0">
              <a:solidFill>
                <a:srgbClr val="000000"/>
              </a:solidFill>
              <a:latin typeface="Tahoma"/>
              <a:cs typeface="Tahoma"/>
            </a:endParaRPr>
          </a:p>
        </p:txBody>
      </p:sp>
      <p:sp>
        <p:nvSpPr>
          <p:cNvPr id="22" name="Rectangle 21"/>
          <p:cNvSpPr/>
          <p:nvPr/>
        </p:nvSpPr>
        <p:spPr>
          <a:xfrm>
            <a:off x="2053684" y="5457989"/>
            <a:ext cx="2858766" cy="230832"/>
          </a:xfrm>
          <a:prstGeom prst="rect">
            <a:avLst/>
          </a:prstGeom>
        </p:spPr>
        <p:txBody>
          <a:bodyPr wrap="square">
            <a:spAutoFit/>
          </a:bodyPr>
          <a:lstStyle/>
          <a:p>
            <a:pPr algn="ctr"/>
            <a:r>
              <a:rPr lang="en-US" sz="900" b="1" dirty="0" smtClean="0">
                <a:solidFill>
                  <a:srgbClr val="FF9900"/>
                </a:solidFill>
                <a:latin typeface="Tahoma"/>
                <a:cs typeface="Tahoma"/>
              </a:rPr>
              <a:t>After</a:t>
            </a:r>
            <a:endParaRPr lang="en-US" sz="900" b="1" dirty="0">
              <a:solidFill>
                <a:srgbClr val="FF9900"/>
              </a:solidFill>
              <a:latin typeface="Tahoma"/>
              <a:cs typeface="Tahoma"/>
            </a:endParaRPr>
          </a:p>
        </p:txBody>
      </p:sp>
      <p:sp>
        <p:nvSpPr>
          <p:cNvPr id="23" name="Rectangle 22"/>
          <p:cNvSpPr/>
          <p:nvPr/>
        </p:nvSpPr>
        <p:spPr>
          <a:xfrm>
            <a:off x="4867308" y="4119974"/>
            <a:ext cx="1955167" cy="230832"/>
          </a:xfrm>
          <a:prstGeom prst="rect">
            <a:avLst/>
          </a:prstGeom>
        </p:spPr>
        <p:txBody>
          <a:bodyPr wrap="square">
            <a:spAutoFit/>
          </a:bodyPr>
          <a:lstStyle/>
          <a:p>
            <a:pPr algn="ctr"/>
            <a:r>
              <a:rPr lang="en-US" sz="900" b="1" dirty="0" smtClean="0">
                <a:solidFill>
                  <a:srgbClr val="FF9900"/>
                </a:solidFill>
                <a:latin typeface="Tahoma"/>
                <a:cs typeface="Tahoma"/>
              </a:rPr>
              <a:t>Before</a:t>
            </a:r>
            <a:endParaRPr lang="en-US" sz="900" b="1" dirty="0">
              <a:solidFill>
                <a:srgbClr val="FF9900"/>
              </a:solidFill>
              <a:latin typeface="Tahoma"/>
              <a:cs typeface="Tahoma"/>
            </a:endParaRPr>
          </a:p>
        </p:txBody>
      </p:sp>
      <p:sp>
        <p:nvSpPr>
          <p:cNvPr id="27" name="Text Placeholder 2"/>
          <p:cNvSpPr>
            <a:spLocks noGrp="1"/>
          </p:cNvSpPr>
          <p:nvPr>
            <p:ph type="body" sz="quarter" idx="10"/>
          </p:nvPr>
        </p:nvSpPr>
        <p:spPr>
          <a:xfrm>
            <a:off x="6019989" y="4878710"/>
            <a:ext cx="1159323" cy="1600200"/>
          </a:xfrm>
        </p:spPr>
        <p:txBody>
          <a:bodyPr>
            <a:normAutofit/>
          </a:bodyPr>
          <a:lstStyle/>
          <a:p>
            <a:pPr>
              <a:lnSpc>
                <a:spcPts val="1350"/>
              </a:lnSpc>
            </a:pPr>
            <a:r>
              <a:rPr lang="en-US" sz="900" b="1" dirty="0" smtClean="0">
                <a:solidFill>
                  <a:srgbClr val="FF9900"/>
                </a:solidFill>
              </a:rPr>
              <a:t>Population</a:t>
            </a:r>
            <a:r>
              <a:rPr lang="en-US" sz="900" dirty="0" smtClean="0">
                <a:solidFill>
                  <a:srgbClr val="FF9900"/>
                </a:solidFill>
              </a:rPr>
              <a:t>: </a:t>
            </a:r>
          </a:p>
          <a:p>
            <a:pPr>
              <a:lnSpc>
                <a:spcPts val="1350"/>
              </a:lnSpc>
            </a:pPr>
            <a:r>
              <a:rPr lang="en-US" sz="900" dirty="0" smtClean="0"/>
              <a:t>116,000</a:t>
            </a:r>
          </a:p>
          <a:p>
            <a:pPr>
              <a:lnSpc>
                <a:spcPts val="1350"/>
              </a:lnSpc>
            </a:pPr>
            <a:r>
              <a:rPr lang="en-US" sz="900" b="1" dirty="0" smtClean="0">
                <a:solidFill>
                  <a:srgbClr val="FF9900"/>
                </a:solidFill>
              </a:rPr>
              <a:t>Launch:</a:t>
            </a:r>
            <a:r>
              <a:rPr lang="en-US" sz="900" dirty="0" smtClean="0">
                <a:solidFill>
                  <a:srgbClr val="FF9900"/>
                </a:solidFill>
              </a:rPr>
              <a:t> </a:t>
            </a:r>
          </a:p>
          <a:p>
            <a:pPr>
              <a:lnSpc>
                <a:spcPts val="1350"/>
              </a:lnSpc>
            </a:pPr>
            <a:r>
              <a:rPr lang="en-US" sz="900" dirty="0" smtClean="0"/>
              <a:t>2013</a:t>
            </a:r>
            <a:endParaRPr lang="en-US" sz="900" dirty="0"/>
          </a:p>
        </p:txBody>
      </p:sp>
      <p:sp>
        <p:nvSpPr>
          <p:cNvPr id="30" name="TextBox 29"/>
          <p:cNvSpPr txBox="1"/>
          <p:nvPr/>
        </p:nvSpPr>
        <p:spPr>
          <a:xfrm>
            <a:off x="4356518" y="6429191"/>
            <a:ext cx="2759294" cy="2823850"/>
          </a:xfrm>
          <a:prstGeom prst="rect">
            <a:avLst/>
          </a:prstGeom>
          <a:noFill/>
        </p:spPr>
        <p:txBody>
          <a:bodyPr wrap="square" rtlCol="0">
            <a:spAutoFit/>
          </a:bodyPr>
          <a:lstStyle/>
          <a:p>
            <a:r>
              <a:rPr lang="en-US" sz="1200" i="1" dirty="0" smtClean="0">
                <a:solidFill>
                  <a:schemeClr val="accent1"/>
                </a:solidFill>
                <a:latin typeface="Tahoma"/>
                <a:cs typeface="Tahoma"/>
              </a:rPr>
              <a:t>“The thing we hear most often about our site is that it doesn’t feel like a government site, to me there is no higher praise…We have found such amazing success working with Vision. Their ability to deliver results when handed complex problems has been inspiring. We have enjoyed our site these last two years, but stay tuned for continued big changes to Provo.org!” </a:t>
            </a:r>
          </a:p>
          <a:p>
            <a:endParaRPr lang="en-US" sz="1200" b="1" i="1" dirty="0" smtClean="0">
              <a:solidFill>
                <a:schemeClr val="accent1"/>
              </a:solidFill>
              <a:latin typeface="Tahoma"/>
              <a:cs typeface="Tahoma"/>
            </a:endParaRPr>
          </a:p>
          <a:p>
            <a:r>
              <a:rPr lang="en-US" sz="1200" b="1" i="1" dirty="0" smtClean="0">
                <a:solidFill>
                  <a:schemeClr val="accent1"/>
                </a:solidFill>
                <a:latin typeface="Tahoma"/>
                <a:cs typeface="Tahoma"/>
              </a:rPr>
              <a:t>Brian Nye,</a:t>
            </a:r>
            <a:endParaRPr lang="en-US" sz="1200" i="1" dirty="0" smtClean="0">
              <a:solidFill>
                <a:schemeClr val="accent1"/>
              </a:solidFill>
              <a:latin typeface="Tahoma"/>
              <a:cs typeface="Tahoma"/>
            </a:endParaRPr>
          </a:p>
          <a:p>
            <a:r>
              <a:rPr lang="en-US" sz="950" b="1" i="1" dirty="0" smtClean="0">
                <a:solidFill>
                  <a:schemeClr val="accent1"/>
                </a:solidFill>
                <a:latin typeface="Tahoma"/>
                <a:cs typeface="Tahoma"/>
              </a:rPr>
              <a:t>Creative Director</a:t>
            </a:r>
          </a:p>
          <a:p>
            <a:endParaRPr lang="en-US" sz="1200" i="1" dirty="0" smtClean="0">
              <a:solidFill>
                <a:srgbClr val="77C1E3"/>
              </a:solidFill>
              <a:latin typeface="Tahoma"/>
              <a:cs typeface="Tahoma"/>
            </a:endParaRPr>
          </a:p>
        </p:txBody>
      </p:sp>
      <p:pic>
        <p:nvPicPr>
          <p:cNvPr id="6" name="Picture 5"/>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343" r="4669"/>
          <a:stretch/>
        </p:blipFill>
        <p:spPr>
          <a:xfrm>
            <a:off x="1908901" y="3018333"/>
            <a:ext cx="3015581" cy="2001934"/>
          </a:xfrm>
          <a:prstGeom prst="rect">
            <a:avLst/>
          </a:prstGeom>
        </p:spPr>
      </p:pic>
      <p:pic>
        <p:nvPicPr>
          <p:cNvPr id="3" name="Picture 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877327" y="3019087"/>
            <a:ext cx="3052845" cy="2001180"/>
          </a:xfrm>
          <a:prstGeom prst="rect">
            <a:avLst/>
          </a:prstGeom>
        </p:spPr>
      </p:pic>
      <p:pic>
        <p:nvPicPr>
          <p:cNvPr id="52228" name="Picture 4" descr="System.Data.Entity.DynamicProxies.PublishedImage_61688D25827F5C513F9C12A2CC6694A3496764278D4DBB386199E57D7BBE5FA3"/>
          <p:cNvPicPr>
            <a:picLocks noChangeAspect="1" noChangeArrowheads="1"/>
          </p:cNvPicPr>
          <p:nvPr/>
        </p:nvPicPr>
        <p:blipFill rotWithShape="1">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52" r="4218"/>
          <a:stretch/>
        </p:blipFill>
        <p:spPr bwMode="auto">
          <a:xfrm>
            <a:off x="1877327" y="3019086"/>
            <a:ext cx="3055598" cy="200118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5260942"/>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8.Intro.png"/>
          <p:cNvPicPr>
            <a:picLocks noChangeAspect="1"/>
          </p:cNvPicPr>
          <p:nvPr/>
        </p:nvPicPr>
        <p:blipFill>
          <a:blip r:embed="rId2"/>
          <a:stretch>
            <a:fillRect/>
          </a:stretch>
        </p:blipFill>
        <p:spPr>
          <a:xfrm>
            <a:off x="0" y="0"/>
            <a:ext cx="7772400" cy="10058400"/>
          </a:xfrm>
          <a:prstGeom prst="rect">
            <a:avLst/>
          </a:prstGeom>
        </p:spPr>
      </p:pic>
      <p:sp>
        <p:nvSpPr>
          <p:cNvPr id="5" name="TextBox 4"/>
          <p:cNvSpPr txBox="1"/>
          <p:nvPr/>
        </p:nvSpPr>
        <p:spPr>
          <a:xfrm>
            <a:off x="1323760" y="4676638"/>
            <a:ext cx="3102491" cy="1369606"/>
          </a:xfrm>
          <a:prstGeom prst="rect">
            <a:avLst/>
          </a:prstGeom>
          <a:noFill/>
        </p:spPr>
        <p:txBody>
          <a:bodyPr wrap="square" rtlCol="0">
            <a:spAutoFit/>
          </a:bodyPr>
          <a:lstStyle/>
          <a:p>
            <a:r>
              <a:rPr lang="en-US" sz="3200" dirty="0" smtClean="0">
                <a:solidFill>
                  <a:srgbClr val="FFFFFF"/>
                </a:solidFill>
              </a:rPr>
              <a:t>Project Plan</a:t>
            </a:r>
          </a:p>
          <a:p>
            <a:pPr>
              <a:spcAft>
                <a:spcPts val="1800"/>
              </a:spcAft>
            </a:pPr>
            <a:r>
              <a:rPr lang="en-US" sz="1200" b="1" dirty="0" smtClean="0">
                <a:solidFill>
                  <a:srgbClr val="FFFFFF"/>
                </a:solidFill>
                <a:latin typeface="Tahoma"/>
                <a:cs typeface="Tahoma"/>
              </a:rPr>
              <a:t>Grand Prairie</a:t>
            </a:r>
          </a:p>
          <a:p>
            <a:endParaRPr lang="en-US" sz="2400" dirty="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6" name="TextBox 5"/>
          <p:cNvSpPr txBox="1"/>
          <p:nvPr/>
        </p:nvSpPr>
        <p:spPr>
          <a:xfrm>
            <a:off x="1323760" y="1392764"/>
            <a:ext cx="5350933" cy="646331"/>
          </a:xfrm>
          <a:prstGeom prst="rect">
            <a:avLst/>
          </a:prstGeom>
          <a:noFill/>
        </p:spPr>
        <p:txBody>
          <a:bodyPr wrap="square" rtlCol="0">
            <a:spAutoFit/>
          </a:bodyPr>
          <a:lstStyle/>
          <a:p>
            <a:r>
              <a:rPr lang="en-US" sz="1200" b="1" dirty="0" smtClean="0">
                <a:latin typeface="Tahoma"/>
                <a:cs typeface="Tahoma"/>
              </a:rPr>
              <a:t>Introduction</a:t>
            </a:r>
          </a:p>
          <a:p>
            <a:endParaRPr lang="en-US" sz="2400" dirty="0"/>
          </a:p>
        </p:txBody>
      </p:sp>
      <p:cxnSp>
        <p:nvCxnSpPr>
          <p:cNvPr id="8" name="Straight Connector 7"/>
          <p:cNvCxnSpPr/>
          <p:nvPr/>
        </p:nvCxnSpPr>
        <p:spPr>
          <a:xfrm>
            <a:off x="1391492" y="3996267"/>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 Placeholder 2"/>
          <p:cNvSpPr txBox="1">
            <a:spLocks/>
          </p:cNvSpPr>
          <p:nvPr/>
        </p:nvSpPr>
        <p:spPr>
          <a:xfrm>
            <a:off x="1323761" y="1676932"/>
            <a:ext cx="2702139" cy="3200400"/>
          </a:xfrm>
          <a:prstGeom prst="rect">
            <a:avLst/>
          </a:prstGeom>
        </p:spPr>
        <p:txBody>
          <a:bodyPr vert="horz" lIns="91440" tIns="45720" rIns="91440" bIns="45720" rtlCol="0">
            <a:normAutofit/>
          </a:bodyPr>
          <a:lstStyle/>
          <a:p>
            <a:pPr marL="0" marR="0" lvl="0" indent="-342900" algn="l" defTabSz="457200" rtl="0" eaLnBrk="1" fontAlgn="auto" latinLnBrk="0" hangingPunct="1">
              <a:lnSpc>
                <a:spcPts val="1350"/>
              </a:lnSpc>
              <a:spcBef>
                <a:spcPct val="2000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A successful project is the result of a dedicated team working toward a shared goal. Our tried and true project methodology is the result of developing more than 700 local government projects and is designed to deliver superior results on time and on budget.</a:t>
            </a:r>
          </a:p>
          <a:p>
            <a:pPr marL="0" marR="0" lvl="0" indent="-342900" algn="l" defTabSz="457200" rtl="0" eaLnBrk="1" fontAlgn="auto" latinLnBrk="0" hangingPunct="1">
              <a:lnSpc>
                <a:spcPts val="1350"/>
              </a:lnSpc>
              <a:spcBef>
                <a:spcPct val="20000"/>
              </a:spcBef>
              <a:spcAft>
                <a:spcPts val="0"/>
              </a:spcAft>
              <a:buClrTx/>
              <a:buSzTx/>
              <a:buFontTx/>
              <a:buNone/>
              <a:tabLst/>
              <a:defRPr/>
            </a:pPr>
            <a:endParaRPr kumimoji="0" lang="en-US" sz="900" b="0"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ts val="1350"/>
              </a:lnSpc>
              <a:spcBef>
                <a:spcPct val="2000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After reviewing your specifications, Vision recommends the following customized project plan for Grande Prairie.</a:t>
            </a:r>
            <a:endParaRPr kumimoji="0" lang="en-US" sz="90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9" name="Picture 8" descr="8.Process_intro.png"/>
          <p:cNvPicPr>
            <a:picLocks noChangeAspect="1"/>
          </p:cNvPicPr>
          <p:nvPr/>
        </p:nvPicPr>
        <p:blipFill>
          <a:blip r:embed="rId5"/>
          <a:stretch>
            <a:fillRect/>
          </a:stretch>
        </p:blipFill>
        <p:spPr>
          <a:xfrm>
            <a:off x="4128698" y="1738063"/>
            <a:ext cx="2761286" cy="1958506"/>
          </a:xfrm>
          <a:prstGeom prst="rect">
            <a:avLst/>
          </a:prstGeom>
        </p:spPr>
      </p:pic>
      <p:sp>
        <p:nvSpPr>
          <p:cNvPr id="10" name="TextBox 9"/>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sp>
        <p:nvSpPr>
          <p:cNvPr id="11" name="Text Placeholder 2"/>
          <p:cNvSpPr txBox="1">
            <a:spLocks/>
          </p:cNvSpPr>
          <p:nvPr/>
        </p:nvSpPr>
        <p:spPr>
          <a:xfrm>
            <a:off x="1320797" y="4063035"/>
            <a:ext cx="5733203" cy="7772401"/>
          </a:xfrm>
          <a:prstGeom prst="rect">
            <a:avLst/>
          </a:prstGeom>
        </p:spPr>
        <p:txBody>
          <a:bodyPr vert="horz" lIns="91440" tIns="45720" rIns="91440" bIns="45720" rtlCol="0" anchor="t">
            <a:normAutofit/>
          </a:bodyPr>
          <a:lstStyle>
            <a:lvl1pPr marL="0" indent="-342900" algn="l" defTabSz="457200" rtl="0" eaLnBrk="1" latinLnBrk="0" hangingPunct="1">
              <a:spcBef>
                <a:spcPct val="20000"/>
              </a:spcBef>
              <a:buFontTx/>
              <a:buNone/>
              <a:defRPr sz="950" kern="1200">
                <a:solidFill>
                  <a:srgbClr val="000000"/>
                </a:solidFill>
                <a:latin typeface="Tahoma"/>
                <a:ea typeface="+mn-ea"/>
                <a:cs typeface="Tahoma"/>
              </a:defRPr>
            </a:lvl1pPr>
            <a:lvl2pPr marL="0" indent="-285750" algn="l" defTabSz="457200" rtl="0" eaLnBrk="1" latinLnBrk="0" hangingPunct="1">
              <a:spcBef>
                <a:spcPct val="20000"/>
              </a:spcBef>
              <a:buFontTx/>
              <a:buNone/>
              <a:defRPr sz="950" kern="1200">
                <a:solidFill>
                  <a:srgbClr val="000000"/>
                </a:solidFill>
                <a:latin typeface="Tahoma"/>
                <a:ea typeface="+mn-ea"/>
                <a:cs typeface="Tahoma"/>
              </a:defRPr>
            </a:lvl2pPr>
            <a:lvl3pPr marL="0" indent="-228600" algn="l" defTabSz="457200" rtl="0" eaLnBrk="1" latinLnBrk="0" hangingPunct="1">
              <a:spcBef>
                <a:spcPct val="20000"/>
              </a:spcBef>
              <a:buFontTx/>
              <a:buNone/>
              <a:defRPr sz="950" kern="1200">
                <a:solidFill>
                  <a:srgbClr val="000000"/>
                </a:solidFill>
                <a:latin typeface="Tahoma"/>
                <a:ea typeface="+mn-ea"/>
                <a:cs typeface="Tahoma"/>
              </a:defRPr>
            </a:lvl3pPr>
            <a:lvl4pPr marL="0" indent="-228600" algn="l" defTabSz="457200" rtl="0" eaLnBrk="1" latinLnBrk="0" hangingPunct="1">
              <a:spcBef>
                <a:spcPct val="20000"/>
              </a:spcBef>
              <a:buFontTx/>
              <a:buNone/>
              <a:defRPr sz="950" kern="1200">
                <a:solidFill>
                  <a:srgbClr val="000000"/>
                </a:solidFill>
                <a:latin typeface="Tahoma"/>
                <a:ea typeface="+mn-ea"/>
                <a:cs typeface="Tahoma"/>
              </a:defRPr>
            </a:lvl4pPr>
            <a:lvl5pPr marL="0" indent="-228600" algn="l" defTabSz="457200" rtl="0" eaLnBrk="1" latinLnBrk="0" hangingPunct="1">
              <a:spcBef>
                <a:spcPct val="20000"/>
              </a:spcBef>
              <a:buFontTx/>
              <a:buNone/>
              <a:defRPr sz="950" kern="1200">
                <a:solidFill>
                  <a:srgbClr val="000000"/>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200" b="1" dirty="0" smtClean="0">
                <a:solidFill>
                  <a:srgbClr val="381F6B"/>
                </a:solidFill>
              </a:rPr>
              <a:t>Vision’s Project Team</a:t>
            </a:r>
          </a:p>
          <a:p>
            <a:pPr>
              <a:lnSpc>
                <a:spcPts val="1350"/>
              </a:lnSpc>
            </a:pPr>
            <a:r>
              <a:rPr lang="en-US" sz="900" dirty="0" smtClean="0"/>
              <a:t>An essential component of the project process is establishing clear expectations about who will be involved in the project and what they will deliver. Vision enjoys the contributions of long-term, dedicated staff who guide the development of each and every project. Their expertise will ensure the success of your development. </a:t>
            </a:r>
            <a:endParaRPr lang="en-US" sz="900" dirty="0"/>
          </a:p>
        </p:txBody>
      </p:sp>
      <p:sp>
        <p:nvSpPr>
          <p:cNvPr id="12" name="TextBox 11"/>
          <p:cNvSpPr txBox="1"/>
          <p:nvPr/>
        </p:nvSpPr>
        <p:spPr>
          <a:xfrm>
            <a:off x="2768600" y="5222631"/>
            <a:ext cx="4212163" cy="1985159"/>
          </a:xfrm>
          <a:prstGeom prst="rect">
            <a:avLst/>
          </a:prstGeom>
          <a:noFill/>
        </p:spPr>
        <p:txBody>
          <a:bodyPr wrap="square" rtlCol="0">
            <a:spAutoFit/>
          </a:bodyPr>
          <a:lstStyle/>
          <a:p>
            <a:pPr>
              <a:lnSpc>
                <a:spcPts val="1350"/>
              </a:lnSpc>
            </a:pPr>
            <a:r>
              <a:rPr lang="en-US" sz="900" b="1" dirty="0" err="1" smtClean="0">
                <a:solidFill>
                  <a:schemeClr val="accent2"/>
                </a:solidFill>
                <a:latin typeface="Tahoma"/>
                <a:cs typeface="Tahoma"/>
              </a:rPr>
              <a:t>Kristoffer</a:t>
            </a:r>
            <a:r>
              <a:rPr lang="en-US" sz="900" b="1" dirty="0" smtClean="0">
                <a:solidFill>
                  <a:schemeClr val="accent2"/>
                </a:solidFill>
                <a:latin typeface="Tahoma"/>
                <a:cs typeface="Tahoma"/>
              </a:rPr>
              <a:t> von </a:t>
            </a:r>
            <a:r>
              <a:rPr lang="en-US" sz="900" b="1" dirty="0" err="1" smtClean="0">
                <a:solidFill>
                  <a:schemeClr val="accent2"/>
                </a:solidFill>
                <a:latin typeface="Tahoma"/>
                <a:cs typeface="Tahoma"/>
              </a:rPr>
              <a:t>Bonsdorff</a:t>
            </a:r>
            <a:r>
              <a:rPr lang="en-US" sz="900" b="1" dirty="0" smtClean="0">
                <a:solidFill>
                  <a:schemeClr val="accent2"/>
                </a:solidFill>
                <a:latin typeface="Tahoma"/>
                <a:cs typeface="Tahoma"/>
              </a:rPr>
              <a:t>, </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Lead Project Manager </a:t>
            </a:r>
          </a:p>
          <a:p>
            <a:pPr>
              <a:lnSpc>
                <a:spcPts val="1350"/>
              </a:lnSpc>
            </a:pPr>
            <a:endParaRPr lang="en-US" sz="900" dirty="0" smtClean="0">
              <a:solidFill>
                <a:srgbClr val="000000"/>
              </a:solidFill>
              <a:latin typeface="Tahoma"/>
              <a:cs typeface="Tahoma"/>
            </a:endParaRPr>
          </a:p>
          <a:p>
            <a:pPr>
              <a:lnSpc>
                <a:spcPts val="1350"/>
              </a:lnSpc>
            </a:pPr>
            <a:r>
              <a:rPr lang="en-US" sz="900" dirty="0" smtClean="0">
                <a:solidFill>
                  <a:srgbClr val="000000"/>
                </a:solidFill>
                <a:latin typeface="Tahoma"/>
                <a:cs typeface="Tahoma"/>
              </a:rPr>
              <a:t>Kristoffer vast technical expertise coupled with deep knowledge of local government enables him to coach and guide the development of each website. A part of Vision’s team since 2008, he oversees our staff of 10 project managers. Once your project is approved, Kristoffer will assign your primary project manager, who will serve as your main point of contact throughout the development.</a:t>
            </a:r>
          </a:p>
          <a:p>
            <a:endParaRPr lang="en-US" dirty="0"/>
          </a:p>
        </p:txBody>
      </p:sp>
      <p:pic>
        <p:nvPicPr>
          <p:cNvPr id="13" name="Picture 12" descr="8.BioFrame.png"/>
          <p:cNvPicPr>
            <a:picLocks noChangeAspect="1"/>
          </p:cNvPicPr>
          <p:nvPr/>
        </p:nvPicPr>
        <p:blipFill>
          <a:blip r:embed="rId6"/>
          <a:stretch>
            <a:fillRect/>
          </a:stretch>
        </p:blipFill>
        <p:spPr>
          <a:xfrm>
            <a:off x="1323761" y="5222631"/>
            <a:ext cx="1237488" cy="1237488"/>
          </a:xfrm>
          <a:prstGeom prst="rect">
            <a:avLst/>
          </a:prstGeom>
        </p:spPr>
      </p:pic>
      <p:pic>
        <p:nvPicPr>
          <p:cNvPr id="14" name="Picture 13"/>
          <p:cNvPicPr/>
          <p:nvPr/>
        </p:nvPicPr>
        <p:blipFill rotWithShape="1">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646" t="2332" r="10069" b="39360"/>
          <a:stretch/>
        </p:blipFill>
        <p:spPr bwMode="auto">
          <a:xfrm>
            <a:off x="1427428" y="5328507"/>
            <a:ext cx="1030153" cy="1025735"/>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sp>
        <p:nvSpPr>
          <p:cNvPr id="15" name="TextBox 14"/>
          <p:cNvSpPr txBox="1"/>
          <p:nvPr/>
        </p:nvSpPr>
        <p:spPr>
          <a:xfrm>
            <a:off x="2746164" y="7208348"/>
            <a:ext cx="4234600" cy="1528624"/>
          </a:xfrm>
          <a:prstGeom prst="rect">
            <a:avLst/>
          </a:prstGeom>
          <a:noFill/>
        </p:spPr>
        <p:txBody>
          <a:bodyPr wrap="square" rtlCol="0">
            <a:spAutoFit/>
          </a:bodyPr>
          <a:lstStyle/>
          <a:p>
            <a:pPr>
              <a:lnSpc>
                <a:spcPts val="1350"/>
              </a:lnSpc>
            </a:pPr>
            <a:r>
              <a:rPr lang="en-US" sz="900" b="1" dirty="0" smtClean="0">
                <a:solidFill>
                  <a:schemeClr val="accent2"/>
                </a:solidFill>
                <a:latin typeface="Tahoma"/>
                <a:cs typeface="Tahoma"/>
              </a:rPr>
              <a:t>Uriz Goldman, </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Certified User Experience (UX) Consultant</a:t>
            </a:r>
          </a:p>
          <a:p>
            <a:pPr>
              <a:lnSpc>
                <a:spcPts val="1350"/>
              </a:lnSpc>
            </a:pPr>
            <a:endParaRPr lang="en-US" sz="900" dirty="0" smtClean="0">
              <a:solidFill>
                <a:srgbClr val="000000"/>
              </a:solidFill>
              <a:latin typeface="Tahoma"/>
              <a:cs typeface="Tahoma"/>
            </a:endParaRPr>
          </a:p>
          <a:p>
            <a:pPr>
              <a:lnSpc>
                <a:spcPts val="1350"/>
              </a:lnSpc>
            </a:pPr>
            <a:r>
              <a:rPr lang="en-US" sz="900" dirty="0">
                <a:solidFill>
                  <a:srgbClr val="000000"/>
                </a:solidFill>
                <a:latin typeface="Tahoma"/>
                <a:cs typeface="Tahoma"/>
              </a:rPr>
              <a:t>Uriz is passionate about creating more intuitive customer experiences for each of our clients. As a Certified User Experience Consultant, he will oversee the comprehensive User Experience Analysis for your website, bringing a wide depth of experience gathered from working with hundreds of local government agencies since joining Vision in 2005.</a:t>
            </a:r>
          </a:p>
        </p:txBody>
      </p:sp>
      <p:pic>
        <p:nvPicPr>
          <p:cNvPr id="16" name="Picture 15" descr="8.BioFrame.png"/>
          <p:cNvPicPr>
            <a:picLocks noChangeAspect="1"/>
          </p:cNvPicPr>
          <p:nvPr/>
        </p:nvPicPr>
        <p:blipFill>
          <a:blip r:embed="rId6"/>
          <a:stretch>
            <a:fillRect/>
          </a:stretch>
        </p:blipFill>
        <p:spPr>
          <a:xfrm>
            <a:off x="1324574" y="7174243"/>
            <a:ext cx="1237488" cy="1237488"/>
          </a:xfrm>
          <a:prstGeom prst="rect">
            <a:avLst/>
          </a:prstGeom>
        </p:spPr>
      </p:pic>
      <p:pic>
        <p:nvPicPr>
          <p:cNvPr id="17" name="Picture 16"/>
          <p:cNvPicPr/>
          <p:nvPr/>
        </p:nvPicPr>
        <p:blipFill rotWithShape="1">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294" b="27919"/>
          <a:stretch/>
        </p:blipFill>
        <p:spPr bwMode="auto">
          <a:xfrm>
            <a:off x="1415909" y="7273206"/>
            <a:ext cx="1033272" cy="1024128"/>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6047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9" name="Text Placeholder 2"/>
          <p:cNvSpPr>
            <a:spLocks noGrp="1"/>
          </p:cNvSpPr>
          <p:nvPr>
            <p:ph type="body" sz="quarter" idx="10"/>
          </p:nvPr>
        </p:nvSpPr>
        <p:spPr>
          <a:xfrm>
            <a:off x="1320797" y="1371599"/>
            <a:ext cx="5733203" cy="546102"/>
          </a:xfrm>
        </p:spPr>
        <p:txBody>
          <a:bodyPr anchor="t">
            <a:normAutofit/>
          </a:bodyPr>
          <a:lstStyle/>
          <a:p>
            <a:pPr>
              <a:spcAft>
                <a:spcPts val="600"/>
              </a:spcAft>
            </a:pPr>
            <a:r>
              <a:rPr lang="en-US" sz="1200" b="1" dirty="0" smtClean="0">
                <a:solidFill>
                  <a:srgbClr val="381F6B"/>
                </a:solidFill>
              </a:rPr>
              <a:t>Vision’s Project Team (cont.)</a:t>
            </a:r>
          </a:p>
        </p:txBody>
      </p:sp>
      <p:sp>
        <p:nvSpPr>
          <p:cNvPr id="11" name="TextBox 10"/>
          <p:cNvSpPr txBox="1"/>
          <p:nvPr/>
        </p:nvSpPr>
        <p:spPr>
          <a:xfrm>
            <a:off x="2768600" y="1803401"/>
            <a:ext cx="4285401" cy="1805623"/>
          </a:xfrm>
          <a:prstGeom prst="rect">
            <a:avLst/>
          </a:prstGeom>
          <a:noFill/>
        </p:spPr>
        <p:txBody>
          <a:bodyPr wrap="square" rtlCol="0">
            <a:spAutoFit/>
          </a:bodyPr>
          <a:lstStyle/>
          <a:p>
            <a:pPr>
              <a:lnSpc>
                <a:spcPts val="1350"/>
              </a:lnSpc>
            </a:pPr>
            <a:r>
              <a:rPr lang="en-US" sz="900" b="1" dirty="0" smtClean="0">
                <a:solidFill>
                  <a:schemeClr val="accent2"/>
                </a:solidFill>
                <a:latin typeface="Tahoma"/>
                <a:cs typeface="Tahoma"/>
              </a:rPr>
              <a:t>Natalia Cudlip, </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Art Director</a:t>
            </a:r>
          </a:p>
          <a:p>
            <a:pPr>
              <a:lnSpc>
                <a:spcPts val="1350"/>
              </a:lnSpc>
            </a:pPr>
            <a:endParaRPr lang="en-US" sz="900" dirty="0" smtClean="0">
              <a:solidFill>
                <a:srgbClr val="000000"/>
              </a:solidFill>
              <a:latin typeface="Tahoma"/>
              <a:cs typeface="Tahoma"/>
            </a:endParaRPr>
          </a:p>
          <a:p>
            <a:pPr>
              <a:lnSpc>
                <a:spcPts val="1350"/>
              </a:lnSpc>
            </a:pPr>
            <a:r>
              <a:rPr lang="en-US" sz="900" dirty="0" smtClean="0">
                <a:solidFill>
                  <a:srgbClr val="000000"/>
                </a:solidFill>
                <a:latin typeface="Tahoma"/>
                <a:cs typeface="Tahoma"/>
              </a:rPr>
              <a:t>Natalia’s eye for detail and creativity have resulted in some of Vision’s most stunning website designs since she joined Vision in 2007. As our Art Director, she will meet with you to uncover what makes your community unique and collaborate with our team of designers to bring it to life with a beautiful, custom design.</a:t>
            </a:r>
          </a:p>
          <a:p>
            <a:endParaRPr lang="en-US" dirty="0"/>
          </a:p>
        </p:txBody>
      </p:sp>
      <p:pic>
        <p:nvPicPr>
          <p:cNvPr id="13" name="Picture 12" descr="8.BioFrame.png"/>
          <p:cNvPicPr>
            <a:picLocks noChangeAspect="1"/>
          </p:cNvPicPr>
          <p:nvPr/>
        </p:nvPicPr>
        <p:blipFill>
          <a:blip r:embed="rId5"/>
          <a:stretch>
            <a:fillRect/>
          </a:stretch>
        </p:blipFill>
        <p:spPr>
          <a:xfrm>
            <a:off x="1398588" y="1864869"/>
            <a:ext cx="1237488" cy="1237488"/>
          </a:xfrm>
          <a:prstGeom prst="rect">
            <a:avLst/>
          </a:prstGeom>
        </p:spPr>
      </p:pic>
      <p:sp>
        <p:nvSpPr>
          <p:cNvPr id="16" name="TextBox 15"/>
          <p:cNvSpPr txBox="1"/>
          <p:nvPr/>
        </p:nvSpPr>
        <p:spPr>
          <a:xfrm>
            <a:off x="2768600" y="3704378"/>
            <a:ext cx="4285401" cy="1805623"/>
          </a:xfrm>
          <a:prstGeom prst="rect">
            <a:avLst/>
          </a:prstGeom>
          <a:noFill/>
        </p:spPr>
        <p:txBody>
          <a:bodyPr wrap="square" rtlCol="0">
            <a:spAutoFit/>
          </a:bodyPr>
          <a:lstStyle/>
          <a:p>
            <a:pPr>
              <a:lnSpc>
                <a:spcPts val="1350"/>
              </a:lnSpc>
            </a:pPr>
            <a:r>
              <a:rPr lang="en-US" sz="900" b="1" dirty="0" smtClean="0">
                <a:solidFill>
                  <a:schemeClr val="accent2"/>
                </a:solidFill>
                <a:latin typeface="Tahoma"/>
                <a:cs typeface="Tahoma"/>
              </a:rPr>
              <a:t>Joe Capucini, </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Training Manager</a:t>
            </a:r>
          </a:p>
          <a:p>
            <a:pPr>
              <a:lnSpc>
                <a:spcPts val="1350"/>
              </a:lnSpc>
            </a:pPr>
            <a:endParaRPr lang="en-US" sz="900" dirty="0" smtClean="0">
              <a:solidFill>
                <a:srgbClr val="000000"/>
              </a:solidFill>
              <a:latin typeface="Tahoma"/>
              <a:cs typeface="Tahoma"/>
            </a:endParaRPr>
          </a:p>
          <a:p>
            <a:pPr>
              <a:lnSpc>
                <a:spcPts val="1350"/>
              </a:lnSpc>
            </a:pPr>
            <a:r>
              <a:rPr lang="en-US" sz="900" dirty="0" smtClean="0">
                <a:solidFill>
                  <a:srgbClr val="000000"/>
                </a:solidFill>
                <a:latin typeface="Tahoma"/>
                <a:cs typeface="Tahoma"/>
              </a:rPr>
              <a:t>Joe is an experienced software trainer and consultant who specializes in adult learning. Certified as a Technical Trainer (CTT+), he has designed and delivered multiple training programs. He will equip you to get the most out of </a:t>
            </a:r>
            <a:r>
              <a:rPr lang="en-US" sz="900" dirty="0" err="1" smtClean="0">
                <a:solidFill>
                  <a:srgbClr val="000000"/>
                </a:solidFill>
                <a:latin typeface="Tahoma"/>
                <a:cs typeface="Tahoma"/>
              </a:rPr>
              <a:t>visionLive</a:t>
            </a:r>
            <a:r>
              <a:rPr lang="en-US" sz="900" baseline="30000" dirty="0" err="1" smtClean="0">
                <a:solidFill>
                  <a:srgbClr val="000000"/>
                </a:solidFill>
                <a:latin typeface="Tahoma"/>
                <a:cs typeface="Tahoma"/>
              </a:rPr>
              <a:t>TM</a:t>
            </a:r>
            <a:r>
              <a:rPr lang="en-US" sz="900" baseline="30000" dirty="0" smtClean="0">
                <a:solidFill>
                  <a:srgbClr val="000000"/>
                </a:solidFill>
                <a:latin typeface="Tahoma"/>
                <a:cs typeface="Tahoma"/>
              </a:rPr>
              <a:t> </a:t>
            </a:r>
            <a:r>
              <a:rPr lang="en-US" sz="900" dirty="0" smtClean="0">
                <a:solidFill>
                  <a:srgbClr val="000000"/>
                </a:solidFill>
                <a:latin typeface="Tahoma"/>
                <a:cs typeface="Tahoma"/>
              </a:rPr>
              <a:t>, both through the initial training included in your project and through on-going live training webinars available to all clients. </a:t>
            </a:r>
            <a:r>
              <a:rPr lang="en-US" sz="900" baseline="30000" dirty="0" smtClean="0">
                <a:solidFill>
                  <a:srgbClr val="000000"/>
                </a:solidFill>
                <a:latin typeface="Tahoma"/>
                <a:cs typeface="Tahoma"/>
              </a:rPr>
              <a:t> </a:t>
            </a:r>
            <a:endParaRPr lang="en-US" sz="900" dirty="0" smtClean="0">
              <a:solidFill>
                <a:srgbClr val="000000"/>
              </a:solidFill>
              <a:latin typeface="Tahoma"/>
              <a:cs typeface="Tahoma"/>
            </a:endParaRPr>
          </a:p>
          <a:p>
            <a:endParaRPr lang="en-US" dirty="0"/>
          </a:p>
        </p:txBody>
      </p:sp>
      <p:pic>
        <p:nvPicPr>
          <p:cNvPr id="21" name="Picture 20" descr="8.BioFrame.png"/>
          <p:cNvPicPr>
            <a:picLocks noChangeAspect="1"/>
          </p:cNvPicPr>
          <p:nvPr/>
        </p:nvPicPr>
        <p:blipFill>
          <a:blip r:embed="rId5"/>
          <a:stretch>
            <a:fillRect/>
          </a:stretch>
        </p:blipFill>
        <p:spPr>
          <a:xfrm>
            <a:off x="1398588" y="3765846"/>
            <a:ext cx="1237488" cy="1237488"/>
          </a:xfrm>
          <a:prstGeom prst="rect">
            <a:avLst/>
          </a:prstGeom>
        </p:spPr>
      </p:pic>
      <p:sp>
        <p:nvSpPr>
          <p:cNvPr id="23" name="TextBox 22"/>
          <p:cNvSpPr txBox="1"/>
          <p:nvPr/>
        </p:nvSpPr>
        <p:spPr>
          <a:xfrm>
            <a:off x="2768600" y="5647541"/>
            <a:ext cx="4285401" cy="1626086"/>
          </a:xfrm>
          <a:prstGeom prst="rect">
            <a:avLst/>
          </a:prstGeom>
          <a:noFill/>
        </p:spPr>
        <p:txBody>
          <a:bodyPr wrap="square" rtlCol="0">
            <a:spAutoFit/>
          </a:bodyPr>
          <a:lstStyle/>
          <a:p>
            <a:pPr>
              <a:lnSpc>
                <a:spcPts val="1350"/>
              </a:lnSpc>
            </a:pPr>
            <a:r>
              <a:rPr lang="en-US" sz="900" b="1" dirty="0" smtClean="0">
                <a:solidFill>
                  <a:schemeClr val="accent2"/>
                </a:solidFill>
                <a:latin typeface="Tahoma"/>
                <a:cs typeface="Tahoma"/>
              </a:rPr>
              <a:t>Lyman Benton, </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Technical Support Manager</a:t>
            </a:r>
          </a:p>
          <a:p>
            <a:pPr>
              <a:lnSpc>
                <a:spcPts val="1350"/>
              </a:lnSpc>
            </a:pPr>
            <a:endParaRPr lang="en-US" sz="900" dirty="0" smtClean="0">
              <a:solidFill>
                <a:srgbClr val="000000"/>
              </a:solidFill>
              <a:latin typeface="Tahoma"/>
              <a:cs typeface="Tahoma"/>
            </a:endParaRPr>
          </a:p>
          <a:p>
            <a:pPr>
              <a:lnSpc>
                <a:spcPts val="1350"/>
              </a:lnSpc>
            </a:pPr>
            <a:r>
              <a:rPr lang="en-US" sz="900" dirty="0" smtClean="0">
                <a:solidFill>
                  <a:srgbClr val="000000"/>
                </a:solidFill>
                <a:latin typeface="Tahoma"/>
                <a:cs typeface="Tahoma"/>
              </a:rPr>
              <a:t>An expert at </a:t>
            </a:r>
            <a:r>
              <a:rPr lang="en-US" sz="900" dirty="0" err="1" smtClean="0">
                <a:solidFill>
                  <a:srgbClr val="000000"/>
                </a:solidFill>
                <a:latin typeface="Tahoma"/>
                <a:cs typeface="Tahoma"/>
              </a:rPr>
              <a:t>visionLive</a:t>
            </a:r>
            <a:r>
              <a:rPr lang="en-US" sz="900" dirty="0" smtClean="0">
                <a:solidFill>
                  <a:srgbClr val="000000"/>
                </a:solidFill>
                <a:latin typeface="Tahoma"/>
                <a:cs typeface="Tahoma"/>
              </a:rPr>
              <a:t>, Lyman oversees Vision’s technical support team. These specialists will be your first line of defense if you have questions about how to use the system or need to solve technical or user-experience issues. You can reach out to Lyman or his team for live technical support via telephone or email.</a:t>
            </a:r>
          </a:p>
          <a:p>
            <a:endParaRPr lang="en-US" dirty="0"/>
          </a:p>
        </p:txBody>
      </p:sp>
      <p:pic>
        <p:nvPicPr>
          <p:cNvPr id="24" name="Picture 23" descr="8.BioFrame.png"/>
          <p:cNvPicPr>
            <a:picLocks noChangeAspect="1"/>
          </p:cNvPicPr>
          <p:nvPr/>
        </p:nvPicPr>
        <p:blipFill>
          <a:blip r:embed="rId5"/>
          <a:stretch>
            <a:fillRect/>
          </a:stretch>
        </p:blipFill>
        <p:spPr>
          <a:xfrm>
            <a:off x="1398588" y="5721031"/>
            <a:ext cx="1237488" cy="1237488"/>
          </a:xfrm>
          <a:prstGeom prst="rect">
            <a:avLst/>
          </a:prstGeom>
        </p:spPr>
      </p:pic>
      <p:sp>
        <p:nvSpPr>
          <p:cNvPr id="15" name="TextBox 14"/>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pic>
        <p:nvPicPr>
          <p:cNvPr id="18" name="Picture 17"/>
          <p:cNvPicPr/>
          <p:nvPr/>
        </p:nvPicPr>
        <p:blipFill rotWithShape="1">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4636" b="24696"/>
          <a:stretch/>
        </p:blipFill>
        <p:spPr bwMode="auto">
          <a:xfrm>
            <a:off x="1495423" y="1976323"/>
            <a:ext cx="1033272" cy="1024128"/>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pic>
        <p:nvPicPr>
          <p:cNvPr id="19" name="Picture 18"/>
          <p:cNvPicPr/>
          <p:nvPr/>
        </p:nvPicPr>
        <p:blipFill rotWithShape="1">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004" b="22586"/>
          <a:stretch/>
        </p:blipFill>
        <p:spPr bwMode="auto">
          <a:xfrm>
            <a:off x="1493838" y="3879350"/>
            <a:ext cx="1033272" cy="1024128"/>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pic>
        <p:nvPicPr>
          <p:cNvPr id="26" name="Picture 25"/>
          <p:cNvPicPr/>
          <p:nvPr/>
        </p:nvPicPr>
        <p:blipFill rotWithShape="1">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115" t="4889" r="10432" b="37281"/>
          <a:stretch/>
        </p:blipFill>
        <p:spPr bwMode="auto">
          <a:xfrm>
            <a:off x="1493838" y="5834535"/>
            <a:ext cx="1033272" cy="1024128"/>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sp>
        <p:nvSpPr>
          <p:cNvPr id="27" name="TextBox 26"/>
          <p:cNvSpPr txBox="1"/>
          <p:nvPr/>
        </p:nvSpPr>
        <p:spPr>
          <a:xfrm>
            <a:off x="2768599" y="7611916"/>
            <a:ext cx="4285401" cy="1805623"/>
          </a:xfrm>
          <a:prstGeom prst="rect">
            <a:avLst/>
          </a:prstGeom>
          <a:noFill/>
        </p:spPr>
        <p:txBody>
          <a:bodyPr wrap="square" rtlCol="0">
            <a:spAutoFit/>
          </a:bodyPr>
          <a:lstStyle/>
          <a:p>
            <a:pPr>
              <a:lnSpc>
                <a:spcPts val="1350"/>
              </a:lnSpc>
            </a:pPr>
            <a:r>
              <a:rPr lang="en-US" sz="900" b="1" dirty="0" smtClean="0">
                <a:solidFill>
                  <a:schemeClr val="accent2"/>
                </a:solidFill>
                <a:latin typeface="Tahoma"/>
                <a:cs typeface="Tahoma"/>
              </a:rPr>
              <a:t>Robert Schnelle, </a:t>
            </a:r>
            <a:r>
              <a:rPr lang="en-US" sz="900" dirty="0" smtClean="0">
                <a:solidFill>
                  <a:srgbClr val="000000"/>
                </a:solidFill>
                <a:latin typeface="Tahoma"/>
                <a:cs typeface="Tahoma"/>
              </a:rPr>
              <a:t/>
            </a:r>
            <a:br>
              <a:rPr lang="en-US" sz="900" dirty="0" smtClean="0">
                <a:solidFill>
                  <a:srgbClr val="000000"/>
                </a:solidFill>
                <a:latin typeface="Tahoma"/>
                <a:cs typeface="Tahoma"/>
              </a:rPr>
            </a:br>
            <a:r>
              <a:rPr lang="en-US" sz="900" dirty="0" smtClean="0">
                <a:solidFill>
                  <a:srgbClr val="000000"/>
                </a:solidFill>
                <a:latin typeface="Tahoma"/>
                <a:cs typeface="Tahoma"/>
              </a:rPr>
              <a:t>Client Success Manager</a:t>
            </a:r>
          </a:p>
          <a:p>
            <a:pPr>
              <a:lnSpc>
                <a:spcPts val="1350"/>
              </a:lnSpc>
            </a:pPr>
            <a:endParaRPr lang="en-US" sz="900" dirty="0" smtClean="0">
              <a:solidFill>
                <a:srgbClr val="000000"/>
              </a:solidFill>
              <a:latin typeface="Tahoma"/>
              <a:cs typeface="Tahoma"/>
            </a:endParaRPr>
          </a:p>
          <a:p>
            <a:pPr>
              <a:lnSpc>
                <a:spcPts val="1350"/>
              </a:lnSpc>
            </a:pPr>
            <a:r>
              <a:rPr lang="en-US" sz="900" dirty="0" smtClean="0">
                <a:solidFill>
                  <a:srgbClr val="000000"/>
                </a:solidFill>
                <a:latin typeface="Tahoma"/>
                <a:cs typeface="Tahoma"/>
              </a:rPr>
              <a:t>Robert knows </a:t>
            </a:r>
            <a:r>
              <a:rPr lang="en-US" sz="900" dirty="0" err="1" smtClean="0">
                <a:solidFill>
                  <a:srgbClr val="000000"/>
                </a:solidFill>
                <a:latin typeface="Tahoma"/>
                <a:cs typeface="Tahoma"/>
              </a:rPr>
              <a:t>visionLive</a:t>
            </a:r>
            <a:r>
              <a:rPr lang="en-US" sz="900" dirty="0" smtClean="0">
                <a:solidFill>
                  <a:srgbClr val="000000"/>
                </a:solidFill>
                <a:latin typeface="Tahoma"/>
                <a:cs typeface="Tahoma"/>
              </a:rPr>
              <a:t> inside and out and has a passion for serving customers. He will work with you once your website launches to ensure you’re getting the most out of your relationship with Vision, by monitoring the site’s performance, consulting with you about new features and services and providing feedback during your Site Health Check calls.</a:t>
            </a:r>
          </a:p>
          <a:p>
            <a:endParaRPr lang="en-US" dirty="0"/>
          </a:p>
        </p:txBody>
      </p:sp>
      <p:pic>
        <p:nvPicPr>
          <p:cNvPr id="28" name="Picture 27" descr="8.BioFrame.png"/>
          <p:cNvPicPr>
            <a:picLocks noChangeAspect="1"/>
          </p:cNvPicPr>
          <p:nvPr/>
        </p:nvPicPr>
        <p:blipFill>
          <a:blip r:embed="rId5"/>
          <a:stretch>
            <a:fillRect/>
          </a:stretch>
        </p:blipFill>
        <p:spPr>
          <a:xfrm>
            <a:off x="1391730" y="7611916"/>
            <a:ext cx="1237488" cy="1237488"/>
          </a:xfrm>
          <a:prstGeom prst="rect">
            <a:avLst/>
          </a:prstGeom>
        </p:spPr>
      </p:pic>
      <p:pic>
        <p:nvPicPr>
          <p:cNvPr id="30" name="Picture 29"/>
          <p:cNvPicPr/>
          <p:nvPr/>
        </p:nvPicPr>
        <p:blipFill rotWithShape="1">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986" b="24912"/>
          <a:stretch/>
        </p:blipFill>
        <p:spPr bwMode="auto">
          <a:xfrm>
            <a:off x="1487862" y="7724572"/>
            <a:ext cx="1033272" cy="1024128"/>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15" name="TextBox 14"/>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sp>
        <p:nvSpPr>
          <p:cNvPr id="17" name="Text Placeholder 2"/>
          <p:cNvSpPr txBox="1">
            <a:spLocks/>
          </p:cNvSpPr>
          <p:nvPr/>
        </p:nvSpPr>
        <p:spPr>
          <a:xfrm>
            <a:off x="1323761" y="1253336"/>
            <a:ext cx="5657003" cy="5930382"/>
          </a:xfrm>
          <a:prstGeom prst="rect">
            <a:avLst/>
          </a:prstGeom>
        </p:spPr>
        <p:txBody>
          <a:bodyPr vert="horz" lIns="91440" tIns="45720" rIns="91440" bIns="45720" rtlCol="0">
            <a:normAutofit/>
          </a:bodyPr>
          <a:lstStyle>
            <a:lvl1pPr marL="0" indent="-342900" algn="l" defTabSz="457200" rtl="0" eaLnBrk="1" latinLnBrk="0" hangingPunct="1">
              <a:spcBef>
                <a:spcPct val="20000"/>
              </a:spcBef>
              <a:buFontTx/>
              <a:buNone/>
              <a:defRPr sz="950" kern="1200">
                <a:solidFill>
                  <a:srgbClr val="000000"/>
                </a:solidFill>
                <a:latin typeface="Tahoma"/>
                <a:ea typeface="+mn-ea"/>
                <a:cs typeface="Tahoma"/>
              </a:defRPr>
            </a:lvl1pPr>
            <a:lvl2pPr marL="0" indent="-285750" algn="l" defTabSz="457200" rtl="0" eaLnBrk="1" latinLnBrk="0" hangingPunct="1">
              <a:spcBef>
                <a:spcPct val="20000"/>
              </a:spcBef>
              <a:buFontTx/>
              <a:buNone/>
              <a:defRPr sz="950" kern="1200">
                <a:solidFill>
                  <a:srgbClr val="000000"/>
                </a:solidFill>
                <a:latin typeface="Tahoma"/>
                <a:ea typeface="+mn-ea"/>
                <a:cs typeface="Tahoma"/>
              </a:defRPr>
            </a:lvl2pPr>
            <a:lvl3pPr marL="0" indent="-228600" algn="l" defTabSz="457200" rtl="0" eaLnBrk="1" latinLnBrk="0" hangingPunct="1">
              <a:spcBef>
                <a:spcPct val="20000"/>
              </a:spcBef>
              <a:buFontTx/>
              <a:buNone/>
              <a:defRPr sz="950" kern="1200">
                <a:solidFill>
                  <a:srgbClr val="000000"/>
                </a:solidFill>
                <a:latin typeface="Tahoma"/>
                <a:ea typeface="+mn-ea"/>
                <a:cs typeface="Tahoma"/>
              </a:defRPr>
            </a:lvl3pPr>
            <a:lvl4pPr marL="0" indent="-228600" algn="l" defTabSz="457200" rtl="0" eaLnBrk="1" latinLnBrk="0" hangingPunct="1">
              <a:spcBef>
                <a:spcPct val="20000"/>
              </a:spcBef>
              <a:buFontTx/>
              <a:buNone/>
              <a:defRPr sz="950" kern="1200">
                <a:solidFill>
                  <a:srgbClr val="000000"/>
                </a:solidFill>
                <a:latin typeface="Tahoma"/>
                <a:ea typeface="+mn-ea"/>
                <a:cs typeface="Tahoma"/>
              </a:defRPr>
            </a:lvl4pPr>
            <a:lvl5pPr marL="0" indent="-228600" algn="l" defTabSz="457200" rtl="0" eaLnBrk="1" latinLnBrk="0" hangingPunct="1">
              <a:spcBef>
                <a:spcPct val="20000"/>
              </a:spcBef>
              <a:buFontTx/>
              <a:buNone/>
              <a:defRPr sz="950" kern="1200">
                <a:solidFill>
                  <a:srgbClr val="000000"/>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350"/>
              </a:lnSpc>
              <a:spcAft>
                <a:spcPts val="600"/>
              </a:spcAft>
            </a:pPr>
            <a:r>
              <a:rPr lang="en-US" sz="1200" b="1" dirty="0" smtClean="0">
                <a:solidFill>
                  <a:schemeClr val="tx1"/>
                </a:solidFill>
              </a:rPr>
              <a:t>Grande Prairie’s Project Team</a:t>
            </a:r>
          </a:p>
          <a:p>
            <a:pPr>
              <a:lnSpc>
                <a:spcPts val="1350"/>
              </a:lnSpc>
            </a:pPr>
            <a:r>
              <a:rPr lang="en-US" sz="900" dirty="0"/>
              <a:t>While Vision’s team will guide the process, we will depend on the dedication of staff and resources by Grande Prairie to achieve the best result. </a:t>
            </a:r>
            <a:endParaRPr lang="en-US" sz="900" dirty="0" smtClean="0"/>
          </a:p>
          <a:p>
            <a:pPr>
              <a:lnSpc>
                <a:spcPts val="1350"/>
              </a:lnSpc>
            </a:pPr>
            <a:r>
              <a:rPr lang="en-US" sz="900" dirty="0" smtClean="0"/>
              <a:t>Based </a:t>
            </a:r>
            <a:r>
              <a:rPr lang="en-US" sz="900" dirty="0"/>
              <a:t>on our experience, we recommend assigning staff into the following roles:</a:t>
            </a:r>
          </a:p>
          <a:p>
            <a:pPr>
              <a:lnSpc>
                <a:spcPts val="1350"/>
              </a:lnSpc>
            </a:pPr>
            <a:endParaRPr lang="en-US" sz="900" b="1" dirty="0" smtClean="0"/>
          </a:p>
          <a:p>
            <a:pPr>
              <a:lnSpc>
                <a:spcPts val="1350"/>
              </a:lnSpc>
            </a:pPr>
            <a:r>
              <a:rPr lang="en-US" sz="900" dirty="0" smtClean="0"/>
              <a:t> </a:t>
            </a:r>
            <a:endParaRPr lang="en-US" sz="900" dirty="0"/>
          </a:p>
        </p:txBody>
      </p:sp>
      <p:sp>
        <p:nvSpPr>
          <p:cNvPr id="18" name="TextBox 17"/>
          <p:cNvSpPr txBox="1"/>
          <p:nvPr/>
        </p:nvSpPr>
        <p:spPr>
          <a:xfrm>
            <a:off x="3814011" y="7419211"/>
            <a:ext cx="3434342" cy="2085186"/>
          </a:xfrm>
          <a:prstGeom prst="rect">
            <a:avLst/>
          </a:prstGeom>
          <a:noFill/>
        </p:spPr>
        <p:txBody>
          <a:bodyPr wrap="square" rtlCol="0">
            <a:spAutoFit/>
          </a:bodyPr>
          <a:lstStyle/>
          <a:p>
            <a:r>
              <a:rPr lang="en-US" sz="1200" i="1" dirty="0" smtClean="0">
                <a:solidFill>
                  <a:srgbClr val="77C1E3"/>
                </a:solidFill>
                <a:latin typeface="Tahoma"/>
                <a:cs typeface="Tahoma"/>
              </a:rPr>
              <a:t>“We could not have had a better experience with Vision. Everyone was super responsive, patient, very helpful and positive throughout the entire project. Any time we needed guidance, our project manager was there for us. The Vision Team went above and beyond. They were as invested in the website as we were, and we truly appreciated that!”</a:t>
            </a:r>
          </a:p>
          <a:p>
            <a:r>
              <a:rPr lang="en-US" sz="1200" b="1" i="1" dirty="0" smtClean="0">
                <a:solidFill>
                  <a:srgbClr val="77C1E3"/>
                </a:solidFill>
                <a:latin typeface="Tahoma"/>
                <a:cs typeface="Tahoma"/>
              </a:rPr>
              <a:t/>
            </a:r>
            <a:br>
              <a:rPr lang="en-US" sz="1200" b="1" i="1" dirty="0" smtClean="0">
                <a:solidFill>
                  <a:srgbClr val="77C1E3"/>
                </a:solidFill>
                <a:latin typeface="Tahoma"/>
                <a:cs typeface="Tahoma"/>
              </a:rPr>
            </a:br>
            <a:r>
              <a:rPr lang="en-US" sz="1200" b="1" i="1" dirty="0" smtClean="0">
                <a:solidFill>
                  <a:srgbClr val="77C1E3"/>
                </a:solidFill>
                <a:latin typeface="Tahoma"/>
                <a:cs typeface="Tahoma"/>
              </a:rPr>
              <a:t>Anthony Wilson</a:t>
            </a:r>
            <a:r>
              <a:rPr lang="x-none" sz="1200" b="1" i="1" dirty="0" smtClean="0">
                <a:solidFill>
                  <a:srgbClr val="77C1E3"/>
                </a:solidFill>
                <a:latin typeface="Tahoma"/>
                <a:cs typeface="Tahoma"/>
              </a:rPr>
              <a:t>, </a:t>
            </a:r>
            <a:r>
              <a:rPr lang="en-US" sz="1200" b="1" i="1" dirty="0" smtClean="0">
                <a:solidFill>
                  <a:srgbClr val="77C1E3"/>
                </a:solidFill>
                <a:latin typeface="Tahoma"/>
                <a:cs typeface="Tahoma"/>
              </a:rPr>
              <a:t/>
            </a:r>
            <a:br>
              <a:rPr lang="en-US" sz="1200" b="1" i="1" dirty="0" smtClean="0">
                <a:solidFill>
                  <a:srgbClr val="77C1E3"/>
                </a:solidFill>
                <a:latin typeface="Tahoma"/>
                <a:cs typeface="Tahoma"/>
              </a:rPr>
            </a:br>
            <a:r>
              <a:rPr lang="x-none" sz="950" b="1" i="1" dirty="0" smtClean="0">
                <a:solidFill>
                  <a:srgbClr val="77C1E3"/>
                </a:solidFill>
                <a:latin typeface="Tahoma"/>
                <a:cs typeface="Tahoma"/>
              </a:rPr>
              <a:t>City of </a:t>
            </a:r>
            <a:r>
              <a:rPr lang="en-US" sz="950" b="1" i="1" dirty="0" smtClean="0">
                <a:solidFill>
                  <a:srgbClr val="77C1E3"/>
                </a:solidFill>
                <a:latin typeface="Tahoma"/>
                <a:cs typeface="Tahoma"/>
              </a:rPr>
              <a:t>San Angelo</a:t>
            </a:r>
            <a:endParaRPr lang="en-US" sz="950" b="1" i="1" dirty="0">
              <a:solidFill>
                <a:srgbClr val="77C1E3"/>
              </a:solidFill>
              <a:latin typeface="Tahoma"/>
              <a:cs typeface="Tahoma"/>
            </a:endParaRPr>
          </a:p>
        </p:txBody>
      </p:sp>
      <p:cxnSp>
        <p:nvCxnSpPr>
          <p:cNvPr id="19" name="Straight Connector 18"/>
          <p:cNvCxnSpPr/>
          <p:nvPr/>
        </p:nvCxnSpPr>
        <p:spPr>
          <a:xfrm>
            <a:off x="3814011" y="7300670"/>
            <a:ext cx="3950951" cy="0"/>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8.BioFrame.png"/>
          <p:cNvPicPr>
            <a:picLocks noChangeAspect="1"/>
          </p:cNvPicPr>
          <p:nvPr/>
        </p:nvPicPr>
        <p:blipFill>
          <a:blip r:embed="rId5"/>
          <a:stretch>
            <a:fillRect/>
          </a:stretch>
        </p:blipFill>
        <p:spPr>
          <a:xfrm>
            <a:off x="1390768" y="2275578"/>
            <a:ext cx="1237488" cy="1237488"/>
          </a:xfrm>
          <a:prstGeom prst="rect">
            <a:avLst/>
          </a:prstGeom>
        </p:spPr>
      </p:pic>
      <p:sp>
        <p:nvSpPr>
          <p:cNvPr id="3" name="Rectangle 2"/>
          <p:cNvSpPr/>
          <p:nvPr/>
        </p:nvSpPr>
        <p:spPr>
          <a:xfrm>
            <a:off x="2740676" y="2275578"/>
            <a:ext cx="4240088" cy="4604679"/>
          </a:xfrm>
          <a:prstGeom prst="rect">
            <a:avLst/>
          </a:prstGeom>
        </p:spPr>
        <p:txBody>
          <a:bodyPr wrap="square">
            <a:spAutoFit/>
          </a:bodyPr>
          <a:lstStyle/>
          <a:p>
            <a:pPr lvl="0">
              <a:lnSpc>
                <a:spcPts val="1350"/>
              </a:lnSpc>
            </a:pPr>
            <a:r>
              <a:rPr lang="en-US" sz="900" b="1" dirty="0">
                <a:solidFill>
                  <a:srgbClr val="000000"/>
                </a:solidFill>
                <a:latin typeface="Tahoma"/>
                <a:cs typeface="Tahoma"/>
              </a:rPr>
              <a:t>Project Manager</a:t>
            </a:r>
          </a:p>
          <a:p>
            <a:pPr lvl="0">
              <a:lnSpc>
                <a:spcPts val="1350"/>
              </a:lnSpc>
            </a:pPr>
            <a:r>
              <a:rPr lang="en-US" sz="900" dirty="0">
                <a:solidFill>
                  <a:srgbClr val="000000"/>
                </a:solidFill>
                <a:latin typeface="Tahoma"/>
                <a:cs typeface="Tahoma"/>
              </a:rPr>
              <a:t>You should assign a dedicated project manager, who will serve as the </a:t>
            </a:r>
            <a:r>
              <a:rPr lang="en-US" sz="900" dirty="0" smtClean="0">
                <a:solidFill>
                  <a:srgbClr val="000000"/>
                </a:solidFill>
                <a:latin typeface="Tahoma"/>
                <a:cs typeface="Tahoma"/>
              </a:rPr>
              <a:t>main point of contact to interface with Vision throughout the development of your website. This person will work closely with your Vision project manager at each stage should be empowered to make final decisions on behalf of the city. </a:t>
            </a:r>
          </a:p>
          <a:p>
            <a:pPr lvl="0">
              <a:lnSpc>
                <a:spcPts val="1350"/>
              </a:lnSpc>
            </a:pPr>
            <a:endParaRPr lang="en-US" sz="900" b="1" dirty="0" smtClean="0">
              <a:solidFill>
                <a:srgbClr val="381F6B"/>
              </a:solidFill>
            </a:endParaRPr>
          </a:p>
          <a:p>
            <a:pPr lvl="0">
              <a:lnSpc>
                <a:spcPts val="1350"/>
              </a:lnSpc>
              <a:spcAft>
                <a:spcPts val="600"/>
              </a:spcAft>
            </a:pPr>
            <a:r>
              <a:rPr lang="en-US" sz="900" b="1" dirty="0" smtClean="0">
                <a:solidFill>
                  <a:srgbClr val="000000"/>
                </a:solidFill>
                <a:latin typeface="Tahoma"/>
                <a:cs typeface="Tahoma"/>
              </a:rPr>
              <a:t/>
            </a:r>
            <a:br>
              <a:rPr lang="en-US" sz="900" b="1" dirty="0" smtClean="0">
                <a:solidFill>
                  <a:srgbClr val="000000"/>
                </a:solidFill>
                <a:latin typeface="Tahoma"/>
                <a:cs typeface="Tahoma"/>
              </a:rPr>
            </a:br>
            <a:endParaRPr lang="en-US" sz="900" b="1" dirty="0" smtClean="0">
              <a:solidFill>
                <a:srgbClr val="000000"/>
              </a:solidFill>
              <a:latin typeface="Tahoma"/>
              <a:cs typeface="Tahoma"/>
            </a:endParaRPr>
          </a:p>
          <a:p>
            <a:pPr lvl="0">
              <a:lnSpc>
                <a:spcPts val="1350"/>
              </a:lnSpc>
              <a:spcAft>
                <a:spcPts val="600"/>
              </a:spcAft>
            </a:pPr>
            <a:r>
              <a:rPr lang="en-US" sz="900" b="1" dirty="0" smtClean="0">
                <a:solidFill>
                  <a:srgbClr val="000000"/>
                </a:solidFill>
                <a:latin typeface="Tahoma"/>
                <a:cs typeface="Tahoma"/>
              </a:rPr>
              <a:t>Core </a:t>
            </a:r>
            <a:r>
              <a:rPr lang="en-US" sz="900" b="1" dirty="0">
                <a:solidFill>
                  <a:srgbClr val="000000"/>
                </a:solidFill>
                <a:latin typeface="Tahoma"/>
                <a:cs typeface="Tahoma"/>
              </a:rPr>
              <a:t>Project Team (3-5 people)</a:t>
            </a:r>
            <a:br>
              <a:rPr lang="en-US" sz="900" b="1" dirty="0">
                <a:solidFill>
                  <a:srgbClr val="000000"/>
                </a:solidFill>
                <a:latin typeface="Tahoma"/>
                <a:cs typeface="Tahoma"/>
              </a:rPr>
            </a:br>
            <a:r>
              <a:rPr lang="en-US" sz="900" dirty="0">
                <a:solidFill>
                  <a:srgbClr val="000000"/>
                </a:solidFill>
                <a:latin typeface="Tahoma"/>
                <a:cs typeface="Tahoma"/>
              </a:rPr>
              <a:t>To help guide decisions, you should form a core project team. This group will work closely with your designated Project Manager in helping to gather input from your staff and guiding key decisions through the course of the project. Commonly this team includes staff from the following departments:</a:t>
            </a:r>
          </a:p>
          <a:p>
            <a:pPr lvl="0"/>
            <a:r>
              <a:rPr lang="en-US" sz="900" b="1" dirty="0">
                <a:solidFill>
                  <a:srgbClr val="FF9900"/>
                </a:solidFill>
              </a:rPr>
              <a:t>	• Communications</a:t>
            </a:r>
          </a:p>
          <a:p>
            <a:pPr lvl="0"/>
            <a:r>
              <a:rPr lang="en-US" sz="900" b="1" dirty="0">
                <a:solidFill>
                  <a:srgbClr val="FF9900"/>
                </a:solidFill>
              </a:rPr>
              <a:t>	• Administration</a:t>
            </a:r>
          </a:p>
          <a:p>
            <a:pPr lvl="0"/>
            <a:r>
              <a:rPr lang="en-US" sz="900" b="1" dirty="0">
                <a:solidFill>
                  <a:srgbClr val="FF9900"/>
                </a:solidFill>
              </a:rPr>
              <a:t>	• IT</a:t>
            </a:r>
          </a:p>
          <a:p>
            <a:pPr lvl="0">
              <a:lnSpc>
                <a:spcPts val="1350"/>
              </a:lnSpc>
            </a:pPr>
            <a:endParaRPr lang="en-US" sz="900" b="1" dirty="0" smtClean="0">
              <a:solidFill>
                <a:srgbClr val="381F6B"/>
              </a:solidFill>
            </a:endParaRPr>
          </a:p>
          <a:p>
            <a:pPr lvl="0">
              <a:lnSpc>
                <a:spcPts val="1350"/>
              </a:lnSpc>
            </a:pPr>
            <a:endParaRPr lang="en-US" sz="900" b="1" dirty="0" smtClean="0">
              <a:solidFill>
                <a:srgbClr val="000000"/>
              </a:solidFill>
              <a:latin typeface="Tahoma"/>
              <a:cs typeface="Tahoma"/>
            </a:endParaRPr>
          </a:p>
          <a:p>
            <a:pPr lvl="0">
              <a:lnSpc>
                <a:spcPts val="1350"/>
              </a:lnSpc>
            </a:pPr>
            <a:r>
              <a:rPr lang="en-US" sz="900" b="1" dirty="0" smtClean="0">
                <a:solidFill>
                  <a:srgbClr val="000000"/>
                </a:solidFill>
                <a:latin typeface="Tahoma"/>
                <a:cs typeface="Tahoma"/>
              </a:rPr>
              <a:t>Steering </a:t>
            </a:r>
            <a:r>
              <a:rPr lang="en-US" sz="900" b="1" dirty="0">
                <a:solidFill>
                  <a:srgbClr val="000000"/>
                </a:solidFill>
                <a:latin typeface="Tahoma"/>
                <a:cs typeface="Tahoma"/>
              </a:rPr>
              <a:t>Committee (varies)</a:t>
            </a:r>
          </a:p>
          <a:p>
            <a:pPr>
              <a:lnSpc>
                <a:spcPts val="1350"/>
              </a:lnSpc>
              <a:spcAft>
                <a:spcPts val="600"/>
              </a:spcAft>
            </a:pPr>
            <a:r>
              <a:rPr lang="en-US" sz="900" dirty="0">
                <a:solidFill>
                  <a:srgbClr val="000000"/>
                </a:solidFill>
                <a:latin typeface="Tahoma"/>
                <a:cs typeface="Tahoma"/>
              </a:rPr>
              <a:t>To help build buy-in across your organization, we recommend forming a steering committee. This larger team should include representatives from across all of your departments. They will be included in larger surveys and potentially provide input at key decision points. Gathering this group early helps engage the organization in the development, gaining buy-in for the project and providing alignment for decisions. </a:t>
            </a:r>
          </a:p>
        </p:txBody>
      </p:sp>
      <p:pic>
        <p:nvPicPr>
          <p:cNvPr id="10" name="Picture 9" descr="8.BioFrame.png"/>
          <p:cNvPicPr>
            <a:picLocks noChangeAspect="1"/>
          </p:cNvPicPr>
          <p:nvPr/>
        </p:nvPicPr>
        <p:blipFill>
          <a:blip r:embed="rId6"/>
          <a:stretch>
            <a:fillRect/>
          </a:stretch>
        </p:blipFill>
        <p:spPr>
          <a:xfrm>
            <a:off x="1368121" y="3732130"/>
            <a:ext cx="1237488" cy="1237488"/>
          </a:xfrm>
          <a:prstGeom prst="rect">
            <a:avLst/>
          </a:prstGeom>
        </p:spPr>
      </p:pic>
      <p:pic>
        <p:nvPicPr>
          <p:cNvPr id="11" name="Picture 10" descr="8.BioFrame.png"/>
          <p:cNvPicPr>
            <a:picLocks noChangeAspect="1"/>
          </p:cNvPicPr>
          <p:nvPr/>
        </p:nvPicPr>
        <p:blipFill>
          <a:blip r:embed="rId7"/>
          <a:stretch>
            <a:fillRect/>
          </a:stretch>
        </p:blipFill>
        <p:spPr>
          <a:xfrm>
            <a:off x="1390768" y="5493349"/>
            <a:ext cx="1237488" cy="123748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44568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6" name="TextBox 5"/>
          <p:cNvSpPr txBox="1"/>
          <p:nvPr/>
        </p:nvSpPr>
        <p:spPr>
          <a:xfrm>
            <a:off x="1323760" y="1382166"/>
            <a:ext cx="5350933" cy="1015663"/>
          </a:xfrm>
          <a:prstGeom prst="rect">
            <a:avLst/>
          </a:prstGeom>
          <a:noFill/>
        </p:spPr>
        <p:txBody>
          <a:bodyPr wrap="square" rtlCol="0">
            <a:spAutoFit/>
          </a:bodyPr>
          <a:lstStyle/>
          <a:p>
            <a:r>
              <a:rPr lang="en-US" sz="1200" b="1" dirty="0" smtClean="0">
                <a:latin typeface="Tahoma"/>
                <a:cs typeface="Tahoma"/>
              </a:rPr>
              <a:t>Implementation Flow</a:t>
            </a:r>
          </a:p>
          <a:p>
            <a:endParaRPr lang="en-US" sz="2400" dirty="0" smtClean="0"/>
          </a:p>
          <a:p>
            <a:endParaRPr lang="en-US" sz="2400" dirty="0"/>
          </a:p>
        </p:txBody>
      </p:sp>
      <p:pic>
        <p:nvPicPr>
          <p:cNvPr id="14" name="Picture 13" descr="8.Process_bg.png"/>
          <p:cNvPicPr>
            <a:picLocks noChangeAspect="1"/>
          </p:cNvPicPr>
          <p:nvPr/>
        </p:nvPicPr>
        <p:blipFill>
          <a:blip r:embed="rId5"/>
          <a:stretch>
            <a:fillRect/>
          </a:stretch>
        </p:blipFill>
        <p:spPr>
          <a:xfrm>
            <a:off x="1398588" y="2007730"/>
            <a:ext cx="5583936" cy="6114288"/>
          </a:xfrm>
          <a:prstGeom prst="rect">
            <a:avLst/>
          </a:prstGeom>
        </p:spPr>
      </p:pic>
      <p:sp>
        <p:nvSpPr>
          <p:cNvPr id="11" name="TextBox 10"/>
          <p:cNvSpPr txBox="1"/>
          <p:nvPr/>
        </p:nvSpPr>
        <p:spPr>
          <a:xfrm>
            <a:off x="2840563" y="2255203"/>
            <a:ext cx="2664887" cy="784830"/>
          </a:xfrm>
          <a:prstGeom prst="rect">
            <a:avLst/>
          </a:prstGeom>
          <a:noFill/>
        </p:spPr>
        <p:txBody>
          <a:bodyPr wrap="square" rtlCol="0">
            <a:spAutoFit/>
          </a:bodyPr>
          <a:lstStyle/>
          <a:p>
            <a:r>
              <a:rPr lang="en-US" sz="900" b="1" dirty="0" smtClean="0">
                <a:solidFill>
                  <a:schemeClr val="bg1"/>
                </a:solidFill>
                <a:latin typeface="Tahoma"/>
                <a:cs typeface="Tahoma"/>
              </a:rPr>
              <a:t>Deliverables:</a:t>
            </a:r>
          </a:p>
          <a:p>
            <a:r>
              <a:rPr lang="en-US" sz="900" dirty="0" smtClean="0">
                <a:solidFill>
                  <a:schemeClr val="bg1"/>
                </a:solidFill>
                <a:latin typeface="Tahoma"/>
                <a:cs typeface="Tahoma"/>
              </a:rPr>
              <a:t>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15" name="TextBox 14"/>
          <p:cNvSpPr txBox="1"/>
          <p:nvPr/>
        </p:nvSpPr>
        <p:spPr>
          <a:xfrm>
            <a:off x="5342249" y="2255202"/>
            <a:ext cx="1640275" cy="1215717"/>
          </a:xfrm>
          <a:prstGeom prst="rect">
            <a:avLst/>
          </a:prstGeom>
          <a:noFill/>
        </p:spPr>
        <p:txBody>
          <a:bodyPr wrap="square" rtlCol="0">
            <a:spAutoFit/>
          </a:bodyPr>
          <a:lstStyle/>
          <a:p>
            <a:r>
              <a:rPr lang="en-US" sz="950" b="1" dirty="0" smtClean="0">
                <a:solidFill>
                  <a:srgbClr val="FFFFFF"/>
                </a:solidFill>
                <a:latin typeface="Tahoma"/>
                <a:cs typeface="Tahoma"/>
              </a:rPr>
              <a:t>Duration:</a:t>
            </a:r>
            <a:endParaRPr lang="en-US" sz="900" b="1" dirty="0" smtClean="0">
              <a:solidFill>
                <a:srgbClr val="FFFFFF"/>
              </a:solidFill>
              <a:latin typeface="Tahoma"/>
              <a:cs typeface="Tahoma"/>
            </a:endParaRPr>
          </a:p>
          <a:p>
            <a:r>
              <a:rPr lang="en-US" sz="900" dirty="0" smtClean="0">
                <a:solidFill>
                  <a:srgbClr val="FFFFFF"/>
                </a:solidFill>
                <a:latin typeface="Tahoma"/>
                <a:cs typeface="Tahoma"/>
              </a:rPr>
              <a:t>5 Weeks</a:t>
            </a:r>
          </a:p>
          <a:p>
            <a:endParaRPr lang="en-US" sz="900" dirty="0" smtClean="0">
              <a:solidFill>
                <a:srgbClr val="FFFFFF"/>
              </a:solidFill>
              <a:latin typeface="Tahoma"/>
              <a:cs typeface="Tahoma"/>
            </a:endParaRPr>
          </a:p>
          <a:p>
            <a:r>
              <a:rPr lang="en-US" sz="900" b="1" dirty="0" smtClean="0">
                <a:solidFill>
                  <a:srgbClr val="FFFFFF"/>
                </a:solidFill>
                <a:latin typeface="Tahoma"/>
                <a:cs typeface="Tahoma"/>
              </a:rPr>
              <a:t>Staff:</a:t>
            </a:r>
          </a:p>
          <a:p>
            <a:r>
              <a:rPr lang="en-US" sz="900" dirty="0" smtClean="0">
                <a:solidFill>
                  <a:srgbClr val="FFFFFF"/>
                </a:solidFill>
                <a:latin typeface="Tahoma"/>
                <a:cs typeface="Tahoma"/>
              </a:rPr>
              <a:t>Project Manager</a:t>
            </a:r>
          </a:p>
          <a:p>
            <a:r>
              <a:rPr lang="en-US" sz="900" dirty="0" smtClean="0">
                <a:solidFill>
                  <a:srgbClr val="FFFFFF"/>
                </a:solidFill>
                <a:latin typeface="Tahoma"/>
                <a:cs typeface="Tahoma"/>
              </a:rPr>
              <a:t>Certified UX Consultant</a:t>
            </a:r>
          </a:p>
          <a:p>
            <a:r>
              <a:rPr lang="en-US" sz="900" dirty="0" smtClean="0">
                <a:solidFill>
                  <a:srgbClr val="FFFFFF"/>
                </a:solidFill>
                <a:latin typeface="Tahoma"/>
                <a:cs typeface="Tahoma"/>
              </a:rPr>
              <a:t>Art Director/Designer</a:t>
            </a:r>
          </a:p>
          <a:p>
            <a:endParaRPr lang="en-US" sz="950" dirty="0">
              <a:solidFill>
                <a:srgbClr val="FFFFFF"/>
              </a:solidFill>
              <a:latin typeface="Tahoma"/>
              <a:cs typeface="Tahoma"/>
            </a:endParaRPr>
          </a:p>
        </p:txBody>
      </p:sp>
      <p:sp>
        <p:nvSpPr>
          <p:cNvPr id="16" name="TextBox 15"/>
          <p:cNvSpPr txBox="1"/>
          <p:nvPr/>
        </p:nvSpPr>
        <p:spPr>
          <a:xfrm>
            <a:off x="2840563" y="3734752"/>
            <a:ext cx="2664887" cy="784830"/>
          </a:xfrm>
          <a:prstGeom prst="rect">
            <a:avLst/>
          </a:prstGeom>
          <a:noFill/>
        </p:spPr>
        <p:txBody>
          <a:bodyPr wrap="square" rtlCol="0">
            <a:spAutoFit/>
          </a:bodyPr>
          <a:lstStyle/>
          <a:p>
            <a:r>
              <a:rPr lang="en-US" sz="900" b="1" dirty="0" smtClean="0">
                <a:solidFill>
                  <a:srgbClr val="FFFFFF"/>
                </a:solidFill>
                <a:latin typeface="Tahoma"/>
                <a:cs typeface="Tahoma"/>
              </a:rPr>
              <a:t>Deliverables:</a:t>
            </a:r>
          </a:p>
          <a:p>
            <a:r>
              <a:rPr lang="en-US" sz="900" dirty="0" smtClean="0">
                <a:solidFill>
                  <a:srgbClr val="FFFFFF"/>
                </a:solidFill>
                <a:latin typeface="Tahoma"/>
                <a:cs typeface="Tahoma"/>
              </a:rPr>
              <a:t>Design Visioning &amp; Consultation with</a:t>
            </a:r>
          </a:p>
          <a:p>
            <a:r>
              <a:rPr lang="en-US" sz="900" dirty="0" smtClean="0">
                <a:solidFill>
                  <a:srgbClr val="FFFFFF"/>
                </a:solidFill>
                <a:latin typeface="Tahoma"/>
                <a:cs typeface="Tahoma"/>
              </a:rPr>
              <a:t>   Graphic Designer</a:t>
            </a:r>
          </a:p>
          <a:p>
            <a:r>
              <a:rPr lang="en-US" sz="900" dirty="0" smtClean="0">
                <a:solidFill>
                  <a:srgbClr val="FFFFFF"/>
                </a:solidFill>
                <a:latin typeface="Tahoma"/>
                <a:cs typeface="Tahoma"/>
              </a:rPr>
              <a:t>Initial Design Concepts &amp; Revisions</a:t>
            </a:r>
          </a:p>
          <a:p>
            <a:r>
              <a:rPr lang="en-US" sz="900" dirty="0" smtClean="0">
                <a:solidFill>
                  <a:srgbClr val="FFFFFF"/>
                </a:solidFill>
                <a:latin typeface="Tahoma"/>
                <a:cs typeface="Tahoma"/>
              </a:rPr>
              <a:t>Approved Homepage &amp; Interior Page Design</a:t>
            </a:r>
            <a:endParaRPr lang="en-US" sz="900" dirty="0">
              <a:solidFill>
                <a:srgbClr val="FFFFFF"/>
              </a:solidFill>
              <a:latin typeface="Tahoma"/>
              <a:cs typeface="Tahoma"/>
            </a:endParaRPr>
          </a:p>
        </p:txBody>
      </p:sp>
      <p:sp>
        <p:nvSpPr>
          <p:cNvPr id="17" name="TextBox 16"/>
          <p:cNvSpPr txBox="1"/>
          <p:nvPr/>
        </p:nvSpPr>
        <p:spPr>
          <a:xfrm>
            <a:off x="5342249" y="3734752"/>
            <a:ext cx="1640275" cy="1069524"/>
          </a:xfrm>
          <a:prstGeom prst="rect">
            <a:avLst/>
          </a:prstGeom>
          <a:noFill/>
        </p:spPr>
        <p:txBody>
          <a:bodyPr wrap="square" rtlCol="0">
            <a:spAutoFit/>
          </a:bodyPr>
          <a:lstStyle/>
          <a:p>
            <a:r>
              <a:rPr lang="en-US" sz="900" b="1" dirty="0" smtClean="0">
                <a:solidFill>
                  <a:srgbClr val="FFFFFF"/>
                </a:solidFill>
                <a:latin typeface="Tahoma"/>
                <a:cs typeface="Tahoma"/>
              </a:rPr>
              <a:t>Duration:</a:t>
            </a:r>
          </a:p>
          <a:p>
            <a:r>
              <a:rPr lang="en-US" sz="900" dirty="0" smtClean="0">
                <a:solidFill>
                  <a:srgbClr val="FFFFFF"/>
                </a:solidFill>
                <a:latin typeface="Tahoma"/>
                <a:cs typeface="Tahoma"/>
              </a:rPr>
              <a:t>6 Weeks</a:t>
            </a:r>
          </a:p>
          <a:p>
            <a:endParaRPr lang="en-US" sz="900" dirty="0" smtClean="0">
              <a:solidFill>
                <a:srgbClr val="FFFFFF"/>
              </a:solidFill>
              <a:latin typeface="Tahoma"/>
              <a:cs typeface="Tahoma"/>
            </a:endParaRPr>
          </a:p>
          <a:p>
            <a:r>
              <a:rPr lang="en-US" sz="900" b="1" dirty="0" smtClean="0">
                <a:solidFill>
                  <a:srgbClr val="FFFFFF"/>
                </a:solidFill>
                <a:latin typeface="Tahoma"/>
                <a:cs typeface="Tahoma"/>
              </a:rPr>
              <a:t>Staff:</a:t>
            </a:r>
          </a:p>
          <a:p>
            <a:r>
              <a:rPr lang="en-US" sz="900" dirty="0" smtClean="0">
                <a:solidFill>
                  <a:srgbClr val="FFFFFF"/>
                </a:solidFill>
                <a:latin typeface="Tahoma"/>
                <a:cs typeface="Tahoma"/>
              </a:rPr>
              <a:t>Project Manager</a:t>
            </a:r>
          </a:p>
          <a:p>
            <a:r>
              <a:rPr lang="en-US" sz="900" dirty="0" smtClean="0">
                <a:solidFill>
                  <a:srgbClr val="FFFFFF"/>
                </a:solidFill>
                <a:latin typeface="Tahoma"/>
                <a:cs typeface="Tahoma"/>
              </a:rPr>
              <a:t>Art Director/Designer</a:t>
            </a:r>
          </a:p>
          <a:p>
            <a:endParaRPr lang="en-US" sz="950" dirty="0">
              <a:solidFill>
                <a:srgbClr val="FFFFFF"/>
              </a:solidFill>
              <a:latin typeface="Tahoma"/>
              <a:cs typeface="Tahoma"/>
            </a:endParaRPr>
          </a:p>
        </p:txBody>
      </p:sp>
      <p:sp>
        <p:nvSpPr>
          <p:cNvPr id="18" name="TextBox 17"/>
          <p:cNvSpPr txBox="1"/>
          <p:nvPr/>
        </p:nvSpPr>
        <p:spPr>
          <a:xfrm>
            <a:off x="2840563" y="5227002"/>
            <a:ext cx="2664887" cy="923330"/>
          </a:xfrm>
          <a:prstGeom prst="rect">
            <a:avLst/>
          </a:prstGeom>
          <a:noFill/>
        </p:spPr>
        <p:txBody>
          <a:bodyPr wrap="square" rtlCol="0">
            <a:spAutoFit/>
          </a:bodyPr>
          <a:lstStyle/>
          <a:p>
            <a:r>
              <a:rPr lang="en-US" sz="900" b="1" dirty="0" smtClean="0">
                <a:solidFill>
                  <a:srgbClr val="FFFFFF"/>
                </a:solidFill>
                <a:latin typeface="Tahoma"/>
                <a:cs typeface="Tahoma"/>
              </a:rPr>
              <a:t>Deliverables:</a:t>
            </a:r>
          </a:p>
          <a:p>
            <a:r>
              <a:rPr lang="en-US" sz="900" dirty="0" smtClean="0">
                <a:solidFill>
                  <a:srgbClr val="FFFFFF"/>
                </a:solidFill>
                <a:latin typeface="Tahoma"/>
                <a:cs typeface="Tahoma"/>
              </a:rPr>
              <a:t>Programming of Website</a:t>
            </a:r>
          </a:p>
          <a:p>
            <a:r>
              <a:rPr lang="en-US" sz="900" dirty="0" smtClean="0">
                <a:solidFill>
                  <a:srgbClr val="FFFFFF"/>
                </a:solidFill>
                <a:latin typeface="Tahoma"/>
                <a:cs typeface="Tahoma"/>
              </a:rPr>
              <a:t>User Acceptance Testing</a:t>
            </a:r>
          </a:p>
          <a:p>
            <a:r>
              <a:rPr lang="en-US" sz="900" dirty="0" smtClean="0">
                <a:solidFill>
                  <a:srgbClr val="FFFFFF"/>
                </a:solidFill>
                <a:latin typeface="Tahoma"/>
                <a:cs typeface="Tahoma"/>
              </a:rPr>
              <a:t>Content Preparation &amp; Migration</a:t>
            </a:r>
          </a:p>
          <a:p>
            <a:r>
              <a:rPr lang="en-US" sz="900" dirty="0" smtClean="0">
                <a:solidFill>
                  <a:srgbClr val="FFFFFF"/>
                </a:solidFill>
                <a:latin typeface="Tahoma"/>
                <a:cs typeface="Tahoma"/>
              </a:rPr>
              <a:t>Identification of Additional Work (if needed)</a:t>
            </a:r>
          </a:p>
          <a:p>
            <a:r>
              <a:rPr lang="en-US" sz="900" dirty="0" smtClean="0">
                <a:solidFill>
                  <a:srgbClr val="FFFFFF"/>
                </a:solidFill>
                <a:latin typeface="Tahoma"/>
                <a:cs typeface="Tahoma"/>
              </a:rPr>
              <a:t>End User Training on </a:t>
            </a:r>
            <a:r>
              <a:rPr lang="en-US" sz="900" dirty="0" err="1">
                <a:solidFill>
                  <a:srgbClr val="FFFFFF"/>
                </a:solidFill>
                <a:latin typeface="Tahoma"/>
                <a:cs typeface="Tahoma"/>
              </a:rPr>
              <a:t>v</a:t>
            </a:r>
            <a:r>
              <a:rPr lang="en-US" sz="900" dirty="0" err="1" smtClean="0">
                <a:solidFill>
                  <a:srgbClr val="FFFFFF"/>
                </a:solidFill>
                <a:latin typeface="Tahoma"/>
                <a:cs typeface="Tahoma"/>
              </a:rPr>
              <a:t>isionLive</a:t>
            </a:r>
            <a:r>
              <a:rPr lang="en-US" sz="900" dirty="0" smtClean="0">
                <a:solidFill>
                  <a:srgbClr val="FFFFFF"/>
                </a:solidFill>
                <a:latin typeface="Tahoma"/>
                <a:cs typeface="Tahoma"/>
              </a:rPr>
              <a:t>™</a:t>
            </a:r>
            <a:endParaRPr lang="en-US" sz="900" dirty="0">
              <a:solidFill>
                <a:srgbClr val="FFFFFF"/>
              </a:solidFill>
              <a:latin typeface="Tahoma"/>
              <a:cs typeface="Tahoma"/>
            </a:endParaRPr>
          </a:p>
        </p:txBody>
      </p:sp>
      <p:sp>
        <p:nvSpPr>
          <p:cNvPr id="19" name="TextBox 18"/>
          <p:cNvSpPr txBox="1"/>
          <p:nvPr/>
        </p:nvSpPr>
        <p:spPr>
          <a:xfrm>
            <a:off x="5342249" y="5227002"/>
            <a:ext cx="1640275" cy="1215717"/>
          </a:xfrm>
          <a:prstGeom prst="rect">
            <a:avLst/>
          </a:prstGeom>
          <a:noFill/>
        </p:spPr>
        <p:txBody>
          <a:bodyPr wrap="square" rtlCol="0">
            <a:spAutoFit/>
          </a:bodyPr>
          <a:lstStyle/>
          <a:p>
            <a:r>
              <a:rPr lang="en-US" sz="950" b="1" dirty="0" smtClean="0">
                <a:solidFill>
                  <a:srgbClr val="FFFFFF"/>
                </a:solidFill>
                <a:latin typeface="Tahoma"/>
                <a:cs typeface="Tahoma"/>
              </a:rPr>
              <a:t>Duration:</a:t>
            </a:r>
            <a:endParaRPr lang="en-US" sz="900" b="1" dirty="0" smtClean="0">
              <a:solidFill>
                <a:srgbClr val="FFFFFF"/>
              </a:solidFill>
              <a:latin typeface="Tahoma"/>
              <a:cs typeface="Tahoma"/>
            </a:endParaRPr>
          </a:p>
          <a:p>
            <a:r>
              <a:rPr lang="en-US" sz="900" dirty="0" smtClean="0">
                <a:solidFill>
                  <a:srgbClr val="FFFFFF"/>
                </a:solidFill>
                <a:latin typeface="Tahoma"/>
                <a:cs typeface="Tahoma"/>
              </a:rPr>
              <a:t>11 Weeks</a:t>
            </a:r>
          </a:p>
          <a:p>
            <a:endParaRPr lang="en-US" sz="900" dirty="0" smtClean="0">
              <a:solidFill>
                <a:srgbClr val="FFFFFF"/>
              </a:solidFill>
              <a:latin typeface="Tahoma"/>
              <a:cs typeface="Tahoma"/>
            </a:endParaRPr>
          </a:p>
          <a:p>
            <a:r>
              <a:rPr lang="en-US" sz="900" b="1" dirty="0" smtClean="0">
                <a:solidFill>
                  <a:srgbClr val="FFFFFF"/>
                </a:solidFill>
                <a:latin typeface="Tahoma"/>
                <a:cs typeface="Tahoma"/>
              </a:rPr>
              <a:t>Staff:</a:t>
            </a:r>
          </a:p>
          <a:p>
            <a:r>
              <a:rPr lang="en-US" sz="900" dirty="0" smtClean="0">
                <a:solidFill>
                  <a:srgbClr val="FFFFFF"/>
                </a:solidFill>
                <a:latin typeface="Tahoma"/>
                <a:cs typeface="Tahoma"/>
              </a:rPr>
              <a:t>Project Manager</a:t>
            </a:r>
          </a:p>
          <a:p>
            <a:r>
              <a:rPr lang="en-US" sz="900" dirty="0" smtClean="0">
                <a:solidFill>
                  <a:srgbClr val="FFFFFF"/>
                </a:solidFill>
                <a:latin typeface="Tahoma"/>
                <a:cs typeface="Tahoma"/>
              </a:rPr>
              <a:t>Training Manager</a:t>
            </a:r>
          </a:p>
          <a:p>
            <a:r>
              <a:rPr lang="en-US" sz="900" dirty="0" smtClean="0">
                <a:solidFill>
                  <a:srgbClr val="FFFFFF"/>
                </a:solidFill>
                <a:latin typeface="Tahoma"/>
                <a:cs typeface="Tahoma"/>
              </a:rPr>
              <a:t>Technical Support Manager</a:t>
            </a:r>
          </a:p>
          <a:p>
            <a:endParaRPr lang="en-US" sz="950" dirty="0">
              <a:solidFill>
                <a:srgbClr val="FFFFFF"/>
              </a:solidFill>
              <a:latin typeface="Tahoma"/>
              <a:cs typeface="Tahoma"/>
            </a:endParaRPr>
          </a:p>
        </p:txBody>
      </p:sp>
      <p:sp>
        <p:nvSpPr>
          <p:cNvPr id="20" name="TextBox 19"/>
          <p:cNvSpPr txBox="1"/>
          <p:nvPr/>
        </p:nvSpPr>
        <p:spPr>
          <a:xfrm>
            <a:off x="2840563" y="6681152"/>
            <a:ext cx="2664887" cy="923330"/>
          </a:xfrm>
          <a:prstGeom prst="rect">
            <a:avLst/>
          </a:prstGeom>
          <a:noFill/>
        </p:spPr>
        <p:txBody>
          <a:bodyPr wrap="square" rtlCol="0">
            <a:spAutoFit/>
          </a:bodyPr>
          <a:lstStyle/>
          <a:p>
            <a:r>
              <a:rPr lang="en-US" sz="900" b="1" dirty="0" smtClean="0">
                <a:solidFill>
                  <a:srgbClr val="FFFFFF"/>
                </a:solidFill>
                <a:latin typeface="Tahoma"/>
                <a:cs typeface="Tahoma"/>
              </a:rPr>
              <a:t>Deliverables:</a:t>
            </a:r>
          </a:p>
          <a:p>
            <a:r>
              <a:rPr lang="en-US" sz="900" dirty="0" smtClean="0">
                <a:solidFill>
                  <a:srgbClr val="FFFFFF"/>
                </a:solidFill>
                <a:latin typeface="Tahoma"/>
                <a:cs typeface="Tahoma"/>
              </a:rPr>
              <a:t>Final Content Check</a:t>
            </a:r>
          </a:p>
          <a:p>
            <a:r>
              <a:rPr lang="en-US" sz="900" dirty="0" smtClean="0">
                <a:solidFill>
                  <a:srgbClr val="FFFFFF"/>
                </a:solidFill>
                <a:latin typeface="Tahoma"/>
                <a:cs typeface="Tahoma"/>
              </a:rPr>
              <a:t>DNS Update</a:t>
            </a:r>
          </a:p>
          <a:p>
            <a:r>
              <a:rPr lang="en-US" sz="900" dirty="0" smtClean="0">
                <a:solidFill>
                  <a:srgbClr val="FFFFFF"/>
                </a:solidFill>
                <a:latin typeface="Tahoma"/>
                <a:cs typeface="Tahoma"/>
              </a:rPr>
              <a:t>Public Launch of Website</a:t>
            </a:r>
          </a:p>
          <a:p>
            <a:r>
              <a:rPr lang="en-US" sz="900" dirty="0" smtClean="0">
                <a:solidFill>
                  <a:srgbClr val="FFFFFF"/>
                </a:solidFill>
                <a:latin typeface="Tahoma"/>
                <a:cs typeface="Tahoma"/>
              </a:rPr>
              <a:t>Transition of Client Success Manager</a:t>
            </a:r>
          </a:p>
          <a:p>
            <a:r>
              <a:rPr lang="en-US" sz="900" dirty="0" smtClean="0">
                <a:solidFill>
                  <a:srgbClr val="FFFFFF"/>
                </a:solidFill>
                <a:latin typeface="Tahoma"/>
                <a:cs typeface="Tahoma"/>
              </a:rPr>
              <a:t>   through </a:t>
            </a:r>
            <a:r>
              <a:rPr lang="en-US" sz="900" dirty="0" err="1">
                <a:solidFill>
                  <a:srgbClr val="FFFFFF"/>
                </a:solidFill>
                <a:latin typeface="Tahoma"/>
                <a:cs typeface="Tahoma"/>
              </a:rPr>
              <a:t>v</a:t>
            </a:r>
            <a:r>
              <a:rPr lang="en-US" sz="900" dirty="0" err="1" smtClean="0">
                <a:solidFill>
                  <a:srgbClr val="FFFFFF"/>
                </a:solidFill>
                <a:latin typeface="Tahoma"/>
                <a:cs typeface="Tahoma"/>
              </a:rPr>
              <a:t>isionLive</a:t>
            </a:r>
            <a:r>
              <a:rPr lang="en-US" sz="900" dirty="0" smtClean="0">
                <a:solidFill>
                  <a:srgbClr val="FFFFFF"/>
                </a:solidFill>
                <a:latin typeface="Tahoma"/>
                <a:cs typeface="Tahoma"/>
              </a:rPr>
              <a:t>™</a:t>
            </a:r>
            <a:endParaRPr lang="en-US" sz="900" dirty="0">
              <a:solidFill>
                <a:srgbClr val="FFFFFF"/>
              </a:solidFill>
              <a:latin typeface="Tahoma"/>
              <a:cs typeface="Tahoma"/>
            </a:endParaRPr>
          </a:p>
        </p:txBody>
      </p:sp>
      <p:sp>
        <p:nvSpPr>
          <p:cNvPr id="21" name="TextBox 20"/>
          <p:cNvSpPr txBox="1"/>
          <p:nvPr/>
        </p:nvSpPr>
        <p:spPr>
          <a:xfrm>
            <a:off x="5342249" y="6681152"/>
            <a:ext cx="1640275" cy="1061829"/>
          </a:xfrm>
          <a:prstGeom prst="rect">
            <a:avLst/>
          </a:prstGeom>
          <a:noFill/>
        </p:spPr>
        <p:txBody>
          <a:bodyPr wrap="square" rtlCol="0">
            <a:spAutoFit/>
          </a:bodyPr>
          <a:lstStyle/>
          <a:p>
            <a:r>
              <a:rPr lang="en-US" sz="900" b="1" dirty="0" smtClean="0">
                <a:solidFill>
                  <a:srgbClr val="FFFFFF"/>
                </a:solidFill>
                <a:latin typeface="Tahoma"/>
                <a:cs typeface="Tahoma"/>
              </a:rPr>
              <a:t>Duration:</a:t>
            </a:r>
          </a:p>
          <a:p>
            <a:r>
              <a:rPr lang="en-US" sz="900" dirty="0" smtClean="0">
                <a:solidFill>
                  <a:srgbClr val="FFFFFF"/>
                </a:solidFill>
                <a:latin typeface="Tahoma"/>
                <a:cs typeface="Tahoma"/>
              </a:rPr>
              <a:t>5 Weeks</a:t>
            </a:r>
          </a:p>
          <a:p>
            <a:endParaRPr lang="en-US" sz="900" dirty="0" smtClean="0">
              <a:solidFill>
                <a:srgbClr val="FFFFFF"/>
              </a:solidFill>
              <a:latin typeface="Tahoma"/>
              <a:cs typeface="Tahoma"/>
            </a:endParaRPr>
          </a:p>
          <a:p>
            <a:r>
              <a:rPr lang="en-US" sz="900" b="1" dirty="0" smtClean="0">
                <a:solidFill>
                  <a:srgbClr val="FFFFFF"/>
                </a:solidFill>
                <a:latin typeface="Tahoma"/>
                <a:cs typeface="Tahoma"/>
              </a:rPr>
              <a:t>Staff:</a:t>
            </a:r>
          </a:p>
          <a:p>
            <a:r>
              <a:rPr lang="en-US" sz="900" dirty="0" smtClean="0">
                <a:solidFill>
                  <a:srgbClr val="FFFFFF"/>
                </a:solidFill>
                <a:latin typeface="Tahoma"/>
                <a:cs typeface="Tahoma"/>
              </a:rPr>
              <a:t>Project Manager</a:t>
            </a:r>
          </a:p>
          <a:p>
            <a:r>
              <a:rPr lang="en-US" sz="900" dirty="0" smtClean="0">
                <a:solidFill>
                  <a:srgbClr val="FFFFFF"/>
                </a:solidFill>
                <a:latin typeface="Tahoma"/>
                <a:cs typeface="Tahoma"/>
              </a:rPr>
              <a:t>Technical Support Manager</a:t>
            </a:r>
          </a:p>
          <a:p>
            <a:r>
              <a:rPr lang="en-US" sz="900" dirty="0" smtClean="0">
                <a:solidFill>
                  <a:srgbClr val="FFFFFF"/>
                </a:solidFill>
                <a:latin typeface="Tahoma"/>
                <a:cs typeface="Tahoma"/>
              </a:rPr>
              <a:t>Client Success Manager</a:t>
            </a:r>
            <a:endParaRPr lang="en-US" sz="900" dirty="0">
              <a:solidFill>
                <a:srgbClr val="FFFFFF"/>
              </a:solidFill>
              <a:latin typeface="Tahoma"/>
              <a:cs typeface="Tahoma"/>
            </a:endParaRPr>
          </a:p>
        </p:txBody>
      </p:sp>
      <p:sp>
        <p:nvSpPr>
          <p:cNvPr id="13" name="TextBox 12"/>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28" name="Text Placeholder 2"/>
          <p:cNvSpPr txBox="1">
            <a:spLocks/>
          </p:cNvSpPr>
          <p:nvPr/>
        </p:nvSpPr>
        <p:spPr>
          <a:xfrm>
            <a:off x="1322388" y="2239962"/>
            <a:ext cx="4394203" cy="2755901"/>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600"/>
              </a:spcAft>
              <a:buClrTx/>
              <a:buSzTx/>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1. Project Visioning</a:t>
            </a:r>
          </a:p>
        </p:txBody>
      </p:sp>
      <p:sp>
        <p:nvSpPr>
          <p:cNvPr id="31" name="Text Placeholder 2"/>
          <p:cNvSpPr txBox="1">
            <a:spLocks/>
          </p:cNvSpPr>
          <p:nvPr/>
        </p:nvSpPr>
        <p:spPr>
          <a:xfrm>
            <a:off x="1320797" y="3238500"/>
            <a:ext cx="5661727" cy="4432299"/>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endParaRPr kumimoji="0" lang="en-US" sz="950" b="0" i="0" u="none" strike="noStrike" kern="1200" cap="none" spc="0" normalizeH="0" baseline="0" noProof="0" dirty="0">
              <a:ln>
                <a:noFill/>
              </a:ln>
              <a:solidFill>
                <a:srgbClr val="381F6B"/>
              </a:solidFill>
              <a:effectLst/>
              <a:uLnTx/>
              <a:uFillTx/>
              <a:latin typeface="Tahoma"/>
              <a:ea typeface="+mn-ea"/>
              <a:cs typeface="Tahoma"/>
            </a:endParaRPr>
          </a:p>
        </p:txBody>
      </p:sp>
      <p:sp>
        <p:nvSpPr>
          <p:cNvPr id="34" name="Text Placeholder 2"/>
          <p:cNvSpPr txBox="1">
            <a:spLocks/>
          </p:cNvSpPr>
          <p:nvPr/>
        </p:nvSpPr>
        <p:spPr>
          <a:xfrm>
            <a:off x="1320797" y="2628900"/>
            <a:ext cx="3238503" cy="5892800"/>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ts val="1350"/>
              </a:lnSpc>
              <a:spcBef>
                <a:spcPct val="20000"/>
              </a:spcBef>
              <a:spcAft>
                <a:spcPts val="600"/>
              </a:spcAft>
              <a:buClrTx/>
              <a:buSzTx/>
              <a:buFontTx/>
              <a:buNone/>
              <a:tabLst/>
              <a:defRPr/>
            </a:pPr>
            <a:r>
              <a:rPr lang="en-US" sz="950" dirty="0" smtClean="0">
                <a:solidFill>
                  <a:srgbClr val="000000"/>
                </a:solidFill>
                <a:latin typeface="Tahoma"/>
                <a:cs typeface="Tahoma"/>
              </a:rPr>
              <a:t>Your project will begin with the Visioning stage, where we will work with your team to conduct an extensive information gathering process to uncover your community’s needs and lay the groundwork for your website’s new layout and structure. </a:t>
            </a:r>
          </a:p>
          <a:p>
            <a:pPr marL="0" marR="0" lvl="0" indent="-342900" algn="l" defTabSz="457200" rtl="0" eaLnBrk="1" fontAlgn="auto" latinLnBrk="0" hangingPunct="1">
              <a:lnSpc>
                <a:spcPts val="1350"/>
              </a:lnSpc>
              <a:spcBef>
                <a:spcPct val="20000"/>
              </a:spcBef>
              <a:spcAft>
                <a:spcPts val="600"/>
              </a:spcAft>
              <a:buClrTx/>
              <a:buSzTx/>
              <a:buFontTx/>
              <a:buNone/>
              <a:tabLst/>
              <a:defRPr/>
            </a:pPr>
            <a:r>
              <a:rPr lang="en-US" sz="900" b="1" dirty="0">
                <a:solidFill>
                  <a:srgbClr val="000000"/>
                </a:solidFill>
                <a:latin typeface="Tahoma"/>
                <a:cs typeface="Tahoma"/>
              </a:rPr>
              <a:t>User Experience (UX) </a:t>
            </a:r>
            <a:r>
              <a:rPr lang="en-US" sz="900" b="1" dirty="0" smtClean="0">
                <a:solidFill>
                  <a:srgbClr val="000000"/>
                </a:solidFill>
                <a:latin typeface="Tahoma"/>
                <a:cs typeface="Tahoma"/>
              </a:rPr>
              <a:t>Analysis</a:t>
            </a:r>
            <a:br>
              <a:rPr lang="en-US" sz="900" b="1" dirty="0" smtClean="0">
                <a:solidFill>
                  <a:srgbClr val="000000"/>
                </a:solidFill>
                <a:latin typeface="Tahoma"/>
                <a:cs typeface="Tahoma"/>
              </a:rPr>
            </a:br>
            <a:r>
              <a:rPr lang="en-US" sz="950" dirty="0" smtClean="0">
                <a:solidFill>
                  <a:srgbClr val="000000"/>
                </a:solidFill>
                <a:latin typeface="Tahoma"/>
                <a:cs typeface="Tahoma"/>
              </a:rPr>
              <a:t>Effectively </a:t>
            </a:r>
            <a:r>
              <a:rPr lang="en-US" sz="950" dirty="0">
                <a:solidFill>
                  <a:srgbClr val="000000"/>
                </a:solidFill>
                <a:latin typeface="Tahoma"/>
                <a:cs typeface="Tahoma"/>
              </a:rPr>
              <a:t>Serving, Representing, and Delighting your unique community requires research to understand your users, what they expect to see on your website and how they engage with your website. </a:t>
            </a:r>
            <a:r>
              <a:rPr lang="en-US" sz="950" dirty="0" smtClean="0">
                <a:solidFill>
                  <a:srgbClr val="000000"/>
                </a:solidFill>
                <a:latin typeface="Tahoma"/>
                <a:cs typeface="Tahoma"/>
              </a:rPr>
              <a:t>As outlined in depth starting </a:t>
            </a:r>
            <a:r>
              <a:rPr lang="en-US" sz="950" dirty="0" smtClean="0">
                <a:solidFill>
                  <a:srgbClr val="FF0000"/>
                </a:solidFill>
                <a:latin typeface="Tahoma"/>
                <a:cs typeface="Tahoma"/>
              </a:rPr>
              <a:t>on page XX</a:t>
            </a:r>
            <a:r>
              <a:rPr lang="en-US" sz="950" dirty="0" smtClean="0">
                <a:solidFill>
                  <a:srgbClr val="000000"/>
                </a:solidFill>
                <a:latin typeface="Tahoma"/>
                <a:cs typeface="Tahoma"/>
              </a:rPr>
              <a:t>, Vision </a:t>
            </a:r>
            <a:r>
              <a:rPr lang="en-US" sz="950" dirty="0">
                <a:solidFill>
                  <a:srgbClr val="000000"/>
                </a:solidFill>
                <a:latin typeface="Tahoma"/>
                <a:cs typeface="Tahoma"/>
              </a:rPr>
              <a:t>will apply a number of different evaluation methods to gather information about the use of </a:t>
            </a:r>
            <a:r>
              <a:rPr lang="en-US" sz="950" dirty="0" smtClean="0">
                <a:solidFill>
                  <a:srgbClr val="000000"/>
                </a:solidFill>
                <a:latin typeface="Tahoma"/>
                <a:cs typeface="Tahoma"/>
              </a:rPr>
              <a:t>your website </a:t>
            </a:r>
            <a:r>
              <a:rPr lang="en-US" sz="950" dirty="0">
                <a:solidFill>
                  <a:srgbClr val="000000"/>
                </a:solidFill>
                <a:latin typeface="Tahoma"/>
                <a:cs typeface="Tahoma"/>
              </a:rPr>
              <a:t>to provide useful direction for development of a new website</a:t>
            </a:r>
          </a:p>
          <a:p>
            <a:pPr indent="-342900">
              <a:lnSpc>
                <a:spcPts val="1350"/>
              </a:lnSpc>
              <a:spcBef>
                <a:spcPct val="20000"/>
              </a:spcBef>
              <a:spcAft>
                <a:spcPts val="600"/>
              </a:spcAft>
              <a:defRPr/>
            </a:pPr>
            <a:r>
              <a:rPr lang="en-US" sz="900" b="1" dirty="0" smtClean="0">
                <a:solidFill>
                  <a:srgbClr val="000000"/>
                </a:solidFill>
                <a:latin typeface="Tahoma"/>
                <a:cs typeface="Tahoma"/>
              </a:rPr>
              <a:t>Wireframe &amp; Information Architecture Development</a:t>
            </a:r>
            <a:br>
              <a:rPr lang="en-US" sz="900" b="1" dirty="0" smtClean="0">
                <a:solidFill>
                  <a:srgbClr val="000000"/>
                </a:solidFill>
                <a:latin typeface="Tahoma"/>
                <a:cs typeface="Tahoma"/>
              </a:rPr>
            </a:br>
            <a:r>
              <a:rPr lang="en-US" sz="900" dirty="0" smtClean="0">
                <a:solidFill>
                  <a:srgbClr val="000000"/>
                </a:solidFill>
                <a:latin typeface="Tahoma"/>
                <a:cs typeface="Tahoma"/>
              </a:rPr>
              <a:t>Driven by the information discovered in the UX Analysis, Vision’s consultants will develop the initial layouts and Information Architecture recommendations for your project, ensuring key content is emphasized and easy to access by users. </a:t>
            </a:r>
            <a:endParaRPr lang="en-US" sz="900" dirty="0">
              <a:solidFill>
                <a:srgbClr val="000000"/>
              </a:solidFill>
              <a:latin typeface="Tahoma"/>
              <a:cs typeface="Tahoma"/>
            </a:endParaRPr>
          </a:p>
          <a:p>
            <a:pPr marL="0" marR="0" lvl="0" indent="-342900" algn="l" defTabSz="457200" rtl="0" eaLnBrk="1" fontAlgn="auto" latinLnBrk="0" hangingPunct="1">
              <a:lnSpc>
                <a:spcPts val="1350"/>
              </a:lnSpc>
              <a:spcBef>
                <a:spcPct val="20000"/>
              </a:spcBef>
              <a:spcAft>
                <a:spcPts val="600"/>
              </a:spcAft>
              <a:buClrTx/>
              <a:buSzTx/>
              <a:buFontTx/>
              <a:buNone/>
              <a:tabLst/>
              <a:defRPr/>
            </a:pPr>
            <a:endParaRPr lang="en-US" sz="950" dirty="0" smtClean="0">
              <a:solidFill>
                <a:srgbClr val="000000"/>
              </a:solidFill>
              <a:latin typeface="Tahoma"/>
              <a:cs typeface="Tahoma"/>
            </a:endParaRPr>
          </a:p>
          <a:p>
            <a:pPr marL="0" marR="0" lvl="0" indent="-342900" algn="l" defTabSz="457200" rtl="0" eaLnBrk="1" fontAlgn="auto" latinLnBrk="0" hangingPunct="1">
              <a:lnSpc>
                <a:spcPct val="100000"/>
              </a:lnSpc>
              <a:spcBef>
                <a:spcPct val="20000"/>
              </a:spcBef>
              <a:spcAft>
                <a:spcPts val="600"/>
              </a:spcAft>
              <a:buClrTx/>
              <a:buSzTx/>
              <a:buFontTx/>
              <a:buNone/>
              <a:tabLst/>
              <a:defRPr/>
            </a:pPr>
            <a:endParaRPr lang="en-US" sz="950" dirty="0" smtClean="0">
              <a:solidFill>
                <a:srgbClr val="000000"/>
              </a:solidFill>
              <a:latin typeface="Tahoma"/>
              <a:cs typeface="Tahoma"/>
            </a:endParaRPr>
          </a:p>
          <a:p>
            <a:pPr marL="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sp>
        <p:nvSpPr>
          <p:cNvPr id="42" name="Rectangle 41"/>
          <p:cNvSpPr/>
          <p:nvPr/>
        </p:nvSpPr>
        <p:spPr>
          <a:xfrm>
            <a:off x="4536993" y="5311421"/>
            <a:ext cx="2444962" cy="87469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43" name="TextBox 42"/>
          <p:cNvSpPr txBox="1"/>
          <p:nvPr/>
        </p:nvSpPr>
        <p:spPr>
          <a:xfrm>
            <a:off x="4635500" y="5326043"/>
            <a:ext cx="2306369" cy="784830"/>
          </a:xfrm>
          <a:prstGeom prst="rect">
            <a:avLst/>
          </a:prstGeom>
          <a:noFill/>
        </p:spPr>
        <p:txBody>
          <a:bodyPr wrap="square" rtlCol="0">
            <a:spAutoFit/>
          </a:bodyPr>
          <a:lstStyle/>
          <a:p>
            <a:r>
              <a:rPr lang="en-US" sz="900" dirty="0" smtClean="0">
                <a:solidFill>
                  <a:srgbClr val="000000"/>
                </a:solidFill>
                <a:latin typeface="Tahoma"/>
                <a:cs typeface="Tahoma"/>
              </a:rPr>
              <a:t>Research uncovered Clearwater’s key audiences were resident and businesses, leading to the recommendation to showcase living and working on the homepage</a:t>
            </a:r>
            <a:endParaRPr lang="en-US" sz="900" dirty="0">
              <a:solidFill>
                <a:srgbClr val="000000"/>
              </a:solidFill>
              <a:latin typeface="Tahoma"/>
              <a:cs typeface="Tahoma"/>
            </a:endParaRPr>
          </a:p>
        </p:txBody>
      </p:sp>
      <p:sp>
        <p:nvSpPr>
          <p:cNvPr id="16" name="Rectangle 15"/>
          <p:cNvSpPr/>
          <p:nvPr/>
        </p:nvSpPr>
        <p:spPr>
          <a:xfrm>
            <a:off x="4235662" y="7443660"/>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7" name="Rectangle 16"/>
          <p:cNvSpPr/>
          <p:nvPr/>
        </p:nvSpPr>
        <p:spPr>
          <a:xfrm>
            <a:off x="1417985" y="7443660"/>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8" name="Rectangle 17"/>
          <p:cNvSpPr/>
          <p:nvPr/>
        </p:nvSpPr>
        <p:spPr>
          <a:xfrm>
            <a:off x="4235662" y="7807727"/>
            <a:ext cx="2746862" cy="1483214"/>
          </a:xfrm>
          <a:prstGeom prst="rect">
            <a:avLst/>
          </a:prstGeom>
          <a:solidFill>
            <a:srgbClr val="381F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9" name="Rectangle 18"/>
          <p:cNvSpPr/>
          <p:nvPr/>
        </p:nvSpPr>
        <p:spPr>
          <a:xfrm>
            <a:off x="1417985" y="7807726"/>
            <a:ext cx="2746862" cy="14832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20" name="TextBox 19"/>
          <p:cNvSpPr txBox="1"/>
          <p:nvPr/>
        </p:nvSpPr>
        <p:spPr>
          <a:xfrm>
            <a:off x="1415685" y="7813613"/>
            <a:ext cx="2664887" cy="1477328"/>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chemeClr val="bg1"/>
                </a:solidFill>
                <a:latin typeface="Tahoma"/>
                <a:cs typeface="Tahoma"/>
              </a:rPr>
              <a:t>Delivery of Discovery Package</a:t>
            </a:r>
          </a:p>
          <a:p>
            <a:pPr marL="171450" indent="-171450">
              <a:buFont typeface="Arial" panose="020B0604020202020204" pitchFamily="34" charset="0"/>
              <a:buChar char="•"/>
            </a:pPr>
            <a:r>
              <a:rPr lang="en-US" sz="900" b="1" dirty="0" smtClean="0">
                <a:solidFill>
                  <a:schemeClr val="bg1"/>
                </a:solidFill>
                <a:latin typeface="Tahoma"/>
                <a:cs typeface="Tahoma"/>
              </a:rPr>
              <a:t>Kick-off call agenda</a:t>
            </a:r>
          </a:p>
          <a:p>
            <a:pPr marL="171450" indent="-171450">
              <a:buFont typeface="Arial" panose="020B0604020202020204" pitchFamily="34" charset="0"/>
              <a:buChar char="•"/>
            </a:pPr>
            <a:r>
              <a:rPr lang="en-US" sz="900" b="1" dirty="0" smtClean="0">
                <a:solidFill>
                  <a:schemeClr val="bg1"/>
                </a:solidFill>
                <a:latin typeface="Tahoma"/>
                <a:cs typeface="Tahoma"/>
              </a:rPr>
              <a:t>File sharing repository for uploading site assets</a:t>
            </a:r>
          </a:p>
          <a:p>
            <a:pPr marL="171450" indent="-171450">
              <a:buFont typeface="Arial" panose="020B0604020202020204" pitchFamily="34" charset="0"/>
              <a:buChar char="•"/>
            </a:pPr>
            <a:r>
              <a:rPr lang="en-US" sz="900" b="1" dirty="0" smtClean="0">
                <a:solidFill>
                  <a:schemeClr val="bg1"/>
                </a:solidFill>
                <a:latin typeface="Tahoma"/>
                <a:cs typeface="Tahoma"/>
              </a:rPr>
              <a:t>Installation of analytics tools on website</a:t>
            </a:r>
          </a:p>
          <a:p>
            <a:pPr marL="171450" indent="-171450">
              <a:buFont typeface="Arial" panose="020B0604020202020204" pitchFamily="34" charset="0"/>
              <a:buChar char="•"/>
            </a:pPr>
            <a:r>
              <a:rPr lang="en-US" sz="900" b="1" dirty="0" smtClean="0">
                <a:solidFill>
                  <a:schemeClr val="bg1"/>
                </a:solidFill>
                <a:latin typeface="Tahoma"/>
                <a:cs typeface="Tahoma"/>
              </a:rPr>
              <a:t>Consulting workshop agenda</a:t>
            </a:r>
          </a:p>
          <a:p>
            <a:pPr marL="171450" indent="-171450">
              <a:buFont typeface="Arial" panose="020B0604020202020204" pitchFamily="34" charset="0"/>
              <a:buChar char="•"/>
            </a:pPr>
            <a:r>
              <a:rPr lang="en-US" sz="900" b="1" dirty="0" smtClean="0">
                <a:solidFill>
                  <a:schemeClr val="bg1"/>
                </a:solidFill>
                <a:latin typeface="Tahoma"/>
                <a:cs typeface="Tahoma"/>
              </a:rPr>
              <a:t>Site Usability Report</a:t>
            </a:r>
          </a:p>
          <a:p>
            <a:pPr marL="171450" indent="-171450">
              <a:buFont typeface="Arial" panose="020B0604020202020204" pitchFamily="34" charset="0"/>
              <a:buChar char="•"/>
            </a:pPr>
            <a:r>
              <a:rPr lang="en-US" sz="900" b="1" dirty="0" smtClean="0">
                <a:solidFill>
                  <a:schemeClr val="bg1"/>
                </a:solidFill>
                <a:latin typeface="Tahoma"/>
                <a:cs typeface="Tahoma"/>
              </a:rPr>
              <a:t>Draft homepage wireframes</a:t>
            </a:r>
          </a:p>
          <a:p>
            <a:pPr marL="171450" indent="-171450">
              <a:buFont typeface="Arial" panose="020B0604020202020204" pitchFamily="34" charset="0"/>
              <a:buChar char="•"/>
            </a:pPr>
            <a:r>
              <a:rPr lang="en-US" sz="900" b="1" dirty="0" smtClean="0">
                <a:solidFill>
                  <a:schemeClr val="bg1"/>
                </a:solidFill>
                <a:latin typeface="Tahoma"/>
                <a:cs typeface="Tahoma"/>
              </a:rPr>
              <a:t>Final homepage wireframe </a:t>
            </a:r>
            <a:endParaRPr lang="en-US" sz="900" b="1" dirty="0">
              <a:solidFill>
                <a:schemeClr val="bg1"/>
              </a:solidFill>
              <a:latin typeface="Tahoma"/>
              <a:cs typeface="Tahoma"/>
            </a:endParaRPr>
          </a:p>
        </p:txBody>
      </p:sp>
      <p:sp>
        <p:nvSpPr>
          <p:cNvPr id="21" name="TextBox 20"/>
          <p:cNvSpPr txBox="1"/>
          <p:nvPr/>
        </p:nvSpPr>
        <p:spPr>
          <a:xfrm>
            <a:off x="4235662" y="7877221"/>
            <a:ext cx="2664887" cy="923330"/>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rgbClr val="FFFFFF"/>
                </a:solidFill>
                <a:latin typeface="Tahoma"/>
                <a:cs typeface="Tahoma"/>
              </a:rPr>
              <a:t>Access to or help installing analytics and </a:t>
            </a:r>
            <a:r>
              <a:rPr lang="en-US" sz="900" b="1" dirty="0" err="1" smtClean="0">
                <a:solidFill>
                  <a:srgbClr val="FFFFFF"/>
                </a:solidFill>
                <a:latin typeface="Tahoma"/>
                <a:cs typeface="Tahoma"/>
              </a:rPr>
              <a:t>heatmapping</a:t>
            </a:r>
            <a:r>
              <a:rPr lang="en-US" sz="900" b="1" dirty="0" smtClean="0">
                <a:solidFill>
                  <a:srgbClr val="FFFFFF"/>
                </a:solidFill>
                <a:latin typeface="Tahoma"/>
                <a:cs typeface="Tahoma"/>
              </a:rPr>
              <a:t> software</a:t>
            </a:r>
          </a:p>
          <a:p>
            <a:pPr marL="171450" indent="-171450">
              <a:buFont typeface="Arial" panose="020B0604020202020204" pitchFamily="34" charset="0"/>
              <a:buChar char="•"/>
            </a:pPr>
            <a:r>
              <a:rPr lang="en-US" sz="900" b="1" dirty="0" smtClean="0">
                <a:solidFill>
                  <a:srgbClr val="FFFFFF"/>
                </a:solidFill>
                <a:latin typeface="Tahoma"/>
                <a:cs typeface="Tahoma"/>
              </a:rPr>
              <a:t>Completed Discovery Package</a:t>
            </a:r>
          </a:p>
          <a:p>
            <a:pPr marL="171450" indent="-171450">
              <a:buFont typeface="Arial" panose="020B0604020202020204" pitchFamily="34" charset="0"/>
              <a:buChar char="•"/>
            </a:pPr>
            <a:r>
              <a:rPr lang="en-US" sz="900" b="1" dirty="0" smtClean="0">
                <a:solidFill>
                  <a:srgbClr val="FFFFFF"/>
                </a:solidFill>
                <a:latin typeface="Tahoma"/>
                <a:cs typeface="Tahoma"/>
              </a:rPr>
              <a:t>Identification of staff to participate in content strategy training</a:t>
            </a:r>
          </a:p>
          <a:p>
            <a:pPr marL="171450" indent="-171450">
              <a:buFont typeface="Arial" panose="020B0604020202020204" pitchFamily="34" charset="0"/>
              <a:buChar char="•"/>
            </a:pPr>
            <a:r>
              <a:rPr lang="en-US" sz="900" b="1" dirty="0" smtClean="0">
                <a:solidFill>
                  <a:srgbClr val="FFFFFF"/>
                </a:solidFill>
                <a:latin typeface="Tahoma"/>
                <a:cs typeface="Tahoma"/>
              </a:rPr>
              <a:t>Final Sign-off on homepage wireframe</a:t>
            </a:r>
            <a:endParaRPr lang="en-US" sz="900" b="1" dirty="0">
              <a:solidFill>
                <a:srgbClr val="FFFFFF"/>
              </a:solidFill>
              <a:latin typeface="Tahoma"/>
              <a:cs typeface="Tahoma"/>
            </a:endParaRPr>
          </a:p>
        </p:txBody>
      </p:sp>
      <p:sp>
        <p:nvSpPr>
          <p:cNvPr id="22" name="TextBox 21"/>
          <p:cNvSpPr txBox="1"/>
          <p:nvPr/>
        </p:nvSpPr>
        <p:spPr>
          <a:xfrm>
            <a:off x="1512660" y="7512050"/>
            <a:ext cx="2601777" cy="238527"/>
          </a:xfrm>
          <a:prstGeom prst="rect">
            <a:avLst/>
          </a:prstGeom>
          <a:noFill/>
        </p:spPr>
        <p:txBody>
          <a:bodyPr wrap="square" rtlCol="0">
            <a:spAutoFit/>
          </a:bodyPr>
          <a:lstStyle/>
          <a:p>
            <a:r>
              <a:rPr lang="en-US" sz="900" b="1" dirty="0" smtClean="0">
                <a:solidFill>
                  <a:schemeClr val="bg1"/>
                </a:solidFill>
                <a:latin typeface="Tahoma"/>
                <a:cs typeface="Tahoma"/>
              </a:rPr>
              <a:t>Vision’s Deliverables</a:t>
            </a:r>
          </a:p>
        </p:txBody>
      </p:sp>
      <p:sp>
        <p:nvSpPr>
          <p:cNvPr id="23" name="TextBox 22"/>
          <p:cNvSpPr txBox="1"/>
          <p:nvPr/>
        </p:nvSpPr>
        <p:spPr>
          <a:xfrm>
            <a:off x="4317637" y="7512050"/>
            <a:ext cx="2664887" cy="238527"/>
          </a:xfrm>
          <a:prstGeom prst="rect">
            <a:avLst/>
          </a:prstGeom>
          <a:noFill/>
        </p:spPr>
        <p:txBody>
          <a:bodyPr wrap="square" rtlCol="0">
            <a:spAutoFit/>
          </a:bodyPr>
          <a:lstStyle/>
          <a:p>
            <a:r>
              <a:rPr lang="en-US" sz="900" b="1" dirty="0" smtClean="0">
                <a:solidFill>
                  <a:srgbClr val="FFFFFF"/>
                </a:solidFill>
                <a:latin typeface="Tahoma"/>
                <a:cs typeface="Tahoma"/>
              </a:rPr>
              <a:t>Grande Prairie’s Deliverables</a:t>
            </a:r>
          </a:p>
        </p:txBody>
      </p:sp>
      <p:sp>
        <p:nvSpPr>
          <p:cNvPr id="24" name="TextBox 23"/>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pic>
        <p:nvPicPr>
          <p:cNvPr id="3" name="Picture 2"/>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8619" r="31355"/>
          <a:stretch/>
        </p:blipFill>
        <p:spPr>
          <a:xfrm>
            <a:off x="4551349" y="2581311"/>
            <a:ext cx="2422655" cy="2724094"/>
          </a:xfrm>
          <a:prstGeom prst="rect">
            <a:avLst/>
          </a:prstGeom>
        </p:spPr>
      </p:pic>
      <p:pic>
        <p:nvPicPr>
          <p:cNvPr id="27" name="Picture 26" descr="8.Process_sm1_B.png"/>
          <p:cNvPicPr>
            <a:picLocks noChangeAspect="1"/>
          </p:cNvPicPr>
          <p:nvPr/>
        </p:nvPicPr>
        <p:blipFill>
          <a:blip r:embed="rId6"/>
          <a:stretch>
            <a:fillRect/>
          </a:stretch>
        </p:blipFill>
        <p:spPr>
          <a:xfrm>
            <a:off x="1415685" y="1398526"/>
            <a:ext cx="573650" cy="68384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28" name="Text Placeholder 2"/>
          <p:cNvSpPr txBox="1">
            <a:spLocks/>
          </p:cNvSpPr>
          <p:nvPr/>
        </p:nvSpPr>
        <p:spPr>
          <a:xfrm>
            <a:off x="1322388" y="2239962"/>
            <a:ext cx="4394203" cy="2755901"/>
          </a:xfrm>
          <a:prstGeom prst="rect">
            <a:avLst/>
          </a:prstGeom>
        </p:spPr>
        <p:txBody>
          <a:bodyPr vert="horz" lIns="91440" tIns="45720" rIns="91440" bIns="45720" rtlCol="0" anchor="t">
            <a:normAutofit/>
          </a:bodyPr>
          <a:lstStyle/>
          <a:p>
            <a:pPr lvl="0" indent="-342900">
              <a:spcBef>
                <a:spcPct val="20000"/>
              </a:spcBef>
              <a:spcAft>
                <a:spcPts val="600"/>
              </a:spcAft>
              <a:defRPr/>
            </a:pPr>
            <a:r>
              <a:rPr lang="en-US" sz="1200" b="1" dirty="0" smtClean="0">
                <a:solidFill>
                  <a:srgbClr val="381F6B"/>
                </a:solidFill>
                <a:latin typeface="Tahoma"/>
                <a:cs typeface="Tahoma"/>
              </a:rPr>
              <a:t>2. Graphic Design</a:t>
            </a:r>
          </a:p>
        </p:txBody>
      </p:sp>
      <p:sp>
        <p:nvSpPr>
          <p:cNvPr id="31" name="Text Placeholder 2"/>
          <p:cNvSpPr txBox="1">
            <a:spLocks/>
          </p:cNvSpPr>
          <p:nvPr/>
        </p:nvSpPr>
        <p:spPr>
          <a:xfrm>
            <a:off x="1320797" y="3238500"/>
            <a:ext cx="5661727" cy="4432299"/>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endParaRPr kumimoji="0" lang="en-US" sz="950" b="0" i="0" u="none" strike="noStrike" kern="1200" cap="none" spc="0" normalizeH="0" baseline="0" noProof="0" dirty="0">
              <a:ln>
                <a:noFill/>
              </a:ln>
              <a:solidFill>
                <a:srgbClr val="381F6B"/>
              </a:solidFill>
              <a:effectLst/>
              <a:uLnTx/>
              <a:uFillTx/>
              <a:latin typeface="Tahoma"/>
              <a:ea typeface="+mn-ea"/>
              <a:cs typeface="Tahoma"/>
            </a:endParaRPr>
          </a:p>
        </p:txBody>
      </p:sp>
      <p:sp>
        <p:nvSpPr>
          <p:cNvPr id="34" name="Text Placeholder 2"/>
          <p:cNvSpPr txBox="1">
            <a:spLocks/>
          </p:cNvSpPr>
          <p:nvPr/>
        </p:nvSpPr>
        <p:spPr>
          <a:xfrm>
            <a:off x="1336699" y="2644802"/>
            <a:ext cx="3116031" cy="5892800"/>
          </a:xfrm>
          <a:prstGeom prst="rect">
            <a:avLst/>
          </a:prstGeom>
        </p:spPr>
        <p:txBody>
          <a:bodyPr vert="horz" lIns="91440" tIns="45720" rIns="91440" bIns="45720" rtlCol="0" anchor="t">
            <a:normAutofit/>
          </a:bodyPr>
          <a:lstStyle/>
          <a:p>
            <a:pPr algn="just">
              <a:lnSpc>
                <a:spcPct val="115000"/>
              </a:lnSpc>
              <a:spcBef>
                <a:spcPts val="600"/>
              </a:spcBef>
              <a:spcAft>
                <a:spcPts val="600"/>
              </a:spcAft>
            </a:pPr>
            <a:r>
              <a:rPr lang="en-US" sz="950" dirty="0">
                <a:solidFill>
                  <a:srgbClr val="000000"/>
                </a:solidFill>
                <a:latin typeface="Tahoma"/>
                <a:cs typeface="Tahoma"/>
              </a:rPr>
              <a:t>Once the </a:t>
            </a:r>
            <a:r>
              <a:rPr lang="en-US" sz="950" dirty="0" smtClean="0">
                <a:solidFill>
                  <a:srgbClr val="000000"/>
                </a:solidFill>
                <a:latin typeface="Tahoma"/>
                <a:cs typeface="Tahoma"/>
              </a:rPr>
              <a:t>Project Visioning is </a:t>
            </a:r>
            <a:r>
              <a:rPr lang="en-US" sz="950" dirty="0">
                <a:solidFill>
                  <a:srgbClr val="000000"/>
                </a:solidFill>
                <a:latin typeface="Tahoma"/>
                <a:cs typeface="Tahoma"/>
              </a:rPr>
              <a:t>complete, it’s time to move into the </a:t>
            </a:r>
            <a:r>
              <a:rPr lang="en-US" sz="950" dirty="0" smtClean="0">
                <a:solidFill>
                  <a:srgbClr val="000000"/>
                </a:solidFill>
                <a:latin typeface="Tahoma"/>
                <a:cs typeface="Tahoma"/>
              </a:rPr>
              <a:t>Graphic Design </a:t>
            </a:r>
            <a:r>
              <a:rPr lang="en-US" sz="950" dirty="0">
                <a:solidFill>
                  <a:srgbClr val="000000"/>
                </a:solidFill>
                <a:latin typeface="Tahoma"/>
                <a:cs typeface="Tahoma"/>
              </a:rPr>
              <a:t>Stage to bring the site to life with a compelling, but usable design.  In order to create a design that effectively represents your community, our designers will review the data collected about your website in the </a:t>
            </a:r>
            <a:r>
              <a:rPr lang="en-US" sz="950" dirty="0" smtClean="0">
                <a:solidFill>
                  <a:srgbClr val="000000"/>
                </a:solidFill>
                <a:latin typeface="Tahoma"/>
                <a:cs typeface="Tahoma"/>
              </a:rPr>
              <a:t>Visioning </a:t>
            </a:r>
            <a:r>
              <a:rPr lang="en-US" sz="950" dirty="0">
                <a:solidFill>
                  <a:srgbClr val="000000"/>
                </a:solidFill>
                <a:latin typeface="Tahoma"/>
                <a:cs typeface="Tahoma"/>
              </a:rPr>
              <a:t>stage, conduct surveys with your staff about design preferences and meet with your website committee to discuss their findings.</a:t>
            </a:r>
          </a:p>
          <a:p>
            <a:pPr algn="just">
              <a:lnSpc>
                <a:spcPct val="115000"/>
              </a:lnSpc>
              <a:spcBef>
                <a:spcPts val="600"/>
              </a:spcBef>
              <a:spcAft>
                <a:spcPts val="600"/>
              </a:spcAft>
            </a:pPr>
            <a:r>
              <a:rPr lang="en-US" sz="950" dirty="0">
                <a:solidFill>
                  <a:srgbClr val="000000"/>
                </a:solidFill>
                <a:latin typeface="Tahoma"/>
                <a:cs typeface="Tahoma"/>
              </a:rPr>
              <a:t>Following this analysis stage, you will receive a digital mood board, showcasing the graphics, photos, fonts, colors and other design elements that best represents your community/unique identity.</a:t>
            </a:r>
          </a:p>
          <a:p>
            <a:pPr algn="just">
              <a:lnSpc>
                <a:spcPct val="115000"/>
              </a:lnSpc>
              <a:spcBef>
                <a:spcPts val="600"/>
              </a:spcBef>
              <a:spcAft>
                <a:spcPts val="600"/>
              </a:spcAft>
            </a:pPr>
            <a:r>
              <a:rPr lang="en-US" sz="950" dirty="0">
                <a:solidFill>
                  <a:srgbClr val="000000"/>
                </a:solidFill>
                <a:latin typeface="Tahoma"/>
                <a:cs typeface="Tahoma"/>
              </a:rPr>
              <a:t>This mood board will help ensure the entire team is on the same page regarding the site’s look and feel before the initial concepts are / concept is presented. </a:t>
            </a:r>
          </a:p>
          <a:p>
            <a:pPr algn="just">
              <a:lnSpc>
                <a:spcPct val="115000"/>
              </a:lnSpc>
              <a:spcBef>
                <a:spcPts val="600"/>
              </a:spcBef>
              <a:spcAft>
                <a:spcPts val="600"/>
              </a:spcAft>
            </a:pPr>
            <a:r>
              <a:rPr lang="en-US" sz="950" dirty="0">
                <a:solidFill>
                  <a:srgbClr val="000000"/>
                </a:solidFill>
                <a:latin typeface="Tahoma"/>
                <a:cs typeface="Tahoma"/>
              </a:rPr>
              <a:t>As part of the process, we will present </a:t>
            </a:r>
            <a:r>
              <a:rPr lang="en-US" sz="950" dirty="0" smtClean="0">
                <a:solidFill>
                  <a:srgbClr val="000000"/>
                </a:solidFill>
                <a:latin typeface="Tahoma"/>
                <a:cs typeface="Tahoma"/>
              </a:rPr>
              <a:t>an initial concept</a:t>
            </a:r>
            <a:r>
              <a:rPr lang="en-US" sz="950" dirty="0">
                <a:solidFill>
                  <a:srgbClr val="000000"/>
                </a:solidFill>
                <a:latin typeface="Tahoma"/>
                <a:cs typeface="Tahoma"/>
              </a:rPr>
              <a:t>, then provide unlimited revisions to ensure your satisfaction with the site’s design. </a:t>
            </a:r>
          </a:p>
          <a:p>
            <a:pPr marL="0" marR="0" lvl="0" indent="-342900" algn="l" defTabSz="457200" rtl="0" eaLnBrk="1" fontAlgn="auto" latinLnBrk="0" hangingPunct="1">
              <a:lnSpc>
                <a:spcPct val="100000"/>
              </a:lnSpc>
              <a:spcBef>
                <a:spcPct val="20000"/>
              </a:spcBef>
              <a:spcAft>
                <a:spcPts val="600"/>
              </a:spcAft>
              <a:buClrTx/>
              <a:buSzTx/>
              <a:buFontTx/>
              <a:buNone/>
              <a:tabLst/>
              <a:defRPr/>
            </a:pPr>
            <a:endParaRPr lang="en-US" sz="950" dirty="0" smtClean="0">
              <a:solidFill>
                <a:srgbClr val="000000"/>
              </a:solidFill>
              <a:latin typeface="Tahoma"/>
              <a:cs typeface="Tahoma"/>
            </a:endParaRPr>
          </a:p>
          <a:p>
            <a:pPr marL="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sp>
        <p:nvSpPr>
          <p:cNvPr id="42" name="Rectangle 41"/>
          <p:cNvSpPr/>
          <p:nvPr/>
        </p:nvSpPr>
        <p:spPr>
          <a:xfrm>
            <a:off x="4745149" y="5875033"/>
            <a:ext cx="2021412" cy="82791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43" name="TextBox 42"/>
          <p:cNvSpPr txBox="1"/>
          <p:nvPr/>
        </p:nvSpPr>
        <p:spPr>
          <a:xfrm>
            <a:off x="4811056" y="5915358"/>
            <a:ext cx="2024449" cy="646331"/>
          </a:xfrm>
          <a:prstGeom prst="rect">
            <a:avLst/>
          </a:prstGeom>
          <a:noFill/>
        </p:spPr>
        <p:txBody>
          <a:bodyPr wrap="square" rtlCol="0">
            <a:spAutoFit/>
          </a:bodyPr>
          <a:lstStyle/>
          <a:p>
            <a:r>
              <a:rPr lang="en-US" sz="900" dirty="0" smtClean="0">
                <a:solidFill>
                  <a:srgbClr val="000000"/>
                </a:solidFill>
                <a:latin typeface="Tahoma"/>
                <a:cs typeface="Tahoma"/>
              </a:rPr>
              <a:t>A mood board, created in collaboration with our designers, will lay the foundation for your site’s graphic design</a:t>
            </a:r>
            <a:endParaRPr lang="en-US" sz="900" dirty="0">
              <a:solidFill>
                <a:srgbClr val="000000"/>
              </a:solidFill>
              <a:latin typeface="Tahoma"/>
              <a:cs typeface="Tahoma"/>
            </a:endParaRPr>
          </a:p>
        </p:txBody>
      </p:sp>
      <p:sp>
        <p:nvSpPr>
          <p:cNvPr id="16" name="Rectangle 15"/>
          <p:cNvSpPr/>
          <p:nvPr/>
        </p:nvSpPr>
        <p:spPr>
          <a:xfrm>
            <a:off x="4235661" y="7270894"/>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7" name="Rectangle 16"/>
          <p:cNvSpPr/>
          <p:nvPr/>
        </p:nvSpPr>
        <p:spPr>
          <a:xfrm>
            <a:off x="1417985" y="7261553"/>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8" name="Rectangle 17"/>
          <p:cNvSpPr/>
          <p:nvPr/>
        </p:nvSpPr>
        <p:spPr>
          <a:xfrm>
            <a:off x="4235662" y="7625620"/>
            <a:ext cx="2746862" cy="1528307"/>
          </a:xfrm>
          <a:prstGeom prst="rect">
            <a:avLst/>
          </a:prstGeom>
          <a:solidFill>
            <a:srgbClr val="381F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9" name="Rectangle 18"/>
          <p:cNvSpPr/>
          <p:nvPr/>
        </p:nvSpPr>
        <p:spPr>
          <a:xfrm>
            <a:off x="1417985" y="7627010"/>
            <a:ext cx="2746862" cy="151896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20" name="TextBox 19"/>
          <p:cNvSpPr txBox="1"/>
          <p:nvPr/>
        </p:nvSpPr>
        <p:spPr>
          <a:xfrm>
            <a:off x="1427417" y="7687571"/>
            <a:ext cx="2664887" cy="1477328"/>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chemeClr val="bg1"/>
                </a:solidFill>
                <a:latin typeface="Tahoma"/>
                <a:cs typeface="Tahoma"/>
              </a:rPr>
              <a:t>Initial homepage design concept</a:t>
            </a:r>
          </a:p>
          <a:p>
            <a:pPr marL="171450" indent="-171450">
              <a:buFont typeface="Arial" panose="020B0604020202020204" pitchFamily="34" charset="0"/>
              <a:buChar char="•"/>
            </a:pPr>
            <a:r>
              <a:rPr lang="en-US" sz="900" b="1" dirty="0" smtClean="0">
                <a:solidFill>
                  <a:schemeClr val="bg1"/>
                </a:solidFill>
                <a:latin typeface="Tahoma"/>
                <a:cs typeface="Tahoma"/>
              </a:rPr>
              <a:t>Revisions of homepage design concept</a:t>
            </a:r>
          </a:p>
          <a:p>
            <a:pPr marL="171450" indent="-171450">
              <a:buFont typeface="Arial" panose="020B0604020202020204" pitchFamily="34" charset="0"/>
              <a:buChar char="•"/>
            </a:pPr>
            <a:r>
              <a:rPr lang="en-US" sz="900" b="1" dirty="0" smtClean="0">
                <a:solidFill>
                  <a:schemeClr val="bg1"/>
                </a:solidFill>
                <a:latin typeface="Tahoma"/>
                <a:cs typeface="Tahoma"/>
              </a:rPr>
              <a:t>Final homepage design concept and sign-off document</a:t>
            </a:r>
          </a:p>
          <a:p>
            <a:pPr marL="171450" indent="-171450">
              <a:buFont typeface="Arial" panose="020B0604020202020204" pitchFamily="34" charset="0"/>
              <a:buChar char="•"/>
            </a:pPr>
            <a:r>
              <a:rPr lang="en-US" sz="900" b="1" dirty="0" smtClean="0">
                <a:solidFill>
                  <a:schemeClr val="bg1"/>
                </a:solidFill>
                <a:latin typeface="Tahoma"/>
                <a:cs typeface="Tahoma"/>
              </a:rPr>
              <a:t>Interior page design concepts</a:t>
            </a:r>
          </a:p>
          <a:p>
            <a:pPr marL="171450" indent="-171450">
              <a:buFont typeface="Arial" panose="020B0604020202020204" pitchFamily="34" charset="0"/>
              <a:buChar char="•"/>
            </a:pPr>
            <a:r>
              <a:rPr lang="en-US" sz="900" b="1" dirty="0" smtClean="0">
                <a:solidFill>
                  <a:schemeClr val="bg1"/>
                </a:solidFill>
                <a:latin typeface="Tahoma"/>
                <a:cs typeface="Tahoma"/>
              </a:rPr>
              <a:t>Final interior page design concepts and sign-off document</a:t>
            </a:r>
          </a:p>
          <a:p>
            <a:pPr marL="171450" indent="-171450">
              <a:buFont typeface="Arial" panose="020B0604020202020204" pitchFamily="34" charset="0"/>
              <a:buChar char="•"/>
            </a:pPr>
            <a:r>
              <a:rPr lang="en-US" sz="900" b="1" dirty="0" smtClean="0">
                <a:solidFill>
                  <a:srgbClr val="FF0000"/>
                </a:solidFill>
                <a:latin typeface="Tahoma"/>
                <a:cs typeface="Tahoma"/>
              </a:rPr>
              <a:t>Department Branding:</a:t>
            </a:r>
          </a:p>
          <a:p>
            <a:pPr marL="628650" lvl="1" indent="-171450">
              <a:buFont typeface="Arial" panose="020B0604020202020204" pitchFamily="34" charset="0"/>
              <a:buChar char="•"/>
            </a:pPr>
            <a:r>
              <a:rPr lang="en-US" sz="900" b="1" dirty="0" smtClean="0">
                <a:solidFill>
                  <a:srgbClr val="FF0000"/>
                </a:solidFill>
                <a:latin typeface="Tahoma"/>
                <a:cs typeface="Tahoma"/>
              </a:rPr>
              <a:t>5 Design Themes</a:t>
            </a:r>
          </a:p>
          <a:p>
            <a:pPr marL="628650" lvl="1" indent="-171450">
              <a:buFont typeface="Arial" panose="020B0604020202020204" pitchFamily="34" charset="0"/>
              <a:buChar char="•"/>
            </a:pPr>
            <a:r>
              <a:rPr lang="en-US" sz="900" b="1" dirty="0" smtClean="0">
                <a:solidFill>
                  <a:srgbClr val="FF0000"/>
                </a:solidFill>
                <a:latin typeface="Tahoma"/>
                <a:cs typeface="Tahoma"/>
              </a:rPr>
              <a:t>3 Advanced Subsites</a:t>
            </a:r>
            <a:endParaRPr lang="en-US" sz="900" b="1" dirty="0">
              <a:solidFill>
                <a:srgbClr val="FF0000"/>
              </a:solidFill>
              <a:latin typeface="Tahoma"/>
              <a:cs typeface="Tahoma"/>
            </a:endParaRPr>
          </a:p>
        </p:txBody>
      </p:sp>
      <p:sp>
        <p:nvSpPr>
          <p:cNvPr id="21" name="TextBox 20"/>
          <p:cNvSpPr txBox="1"/>
          <p:nvPr/>
        </p:nvSpPr>
        <p:spPr>
          <a:xfrm>
            <a:off x="4276648" y="7693190"/>
            <a:ext cx="2664887" cy="646331"/>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rgbClr val="FFFFFF"/>
                </a:solidFill>
                <a:latin typeface="Tahoma"/>
                <a:cs typeface="Tahoma"/>
              </a:rPr>
              <a:t>Feedback on homepage design concept</a:t>
            </a:r>
          </a:p>
          <a:p>
            <a:pPr marL="171450" indent="-171450">
              <a:buFont typeface="Arial" panose="020B0604020202020204" pitchFamily="34" charset="0"/>
              <a:buChar char="•"/>
            </a:pPr>
            <a:r>
              <a:rPr lang="en-US" sz="900" b="1" dirty="0" smtClean="0">
                <a:solidFill>
                  <a:srgbClr val="FFFFFF"/>
                </a:solidFill>
                <a:latin typeface="Tahoma"/>
                <a:cs typeface="Tahoma"/>
              </a:rPr>
              <a:t>Official sign-off on homepage design</a:t>
            </a:r>
          </a:p>
          <a:p>
            <a:pPr marL="171450" indent="-171450">
              <a:buFont typeface="Arial" panose="020B0604020202020204" pitchFamily="34" charset="0"/>
              <a:buChar char="•"/>
            </a:pPr>
            <a:r>
              <a:rPr lang="en-US" sz="900" b="1" dirty="0" smtClean="0">
                <a:solidFill>
                  <a:srgbClr val="FFFFFF"/>
                </a:solidFill>
                <a:latin typeface="Tahoma"/>
                <a:cs typeface="Tahoma"/>
              </a:rPr>
              <a:t>Feedback on interior design concepts</a:t>
            </a:r>
          </a:p>
          <a:p>
            <a:pPr marL="171450" indent="-171450">
              <a:buFont typeface="Arial" panose="020B0604020202020204" pitchFamily="34" charset="0"/>
              <a:buChar char="•"/>
            </a:pPr>
            <a:r>
              <a:rPr lang="en-US" sz="900" b="1" dirty="0" smtClean="0">
                <a:solidFill>
                  <a:srgbClr val="FFFFFF"/>
                </a:solidFill>
                <a:latin typeface="Tahoma"/>
                <a:cs typeface="Tahoma"/>
              </a:rPr>
              <a:t>Official sign-off on interior page design</a:t>
            </a:r>
            <a:endParaRPr lang="en-US" sz="900" b="1" dirty="0">
              <a:solidFill>
                <a:srgbClr val="FFFFFF"/>
              </a:solidFill>
              <a:latin typeface="Tahoma"/>
              <a:cs typeface="Tahoma"/>
            </a:endParaRPr>
          </a:p>
        </p:txBody>
      </p:sp>
      <p:sp>
        <p:nvSpPr>
          <p:cNvPr id="22" name="TextBox 21"/>
          <p:cNvSpPr txBox="1"/>
          <p:nvPr/>
        </p:nvSpPr>
        <p:spPr>
          <a:xfrm>
            <a:off x="1490527" y="7333665"/>
            <a:ext cx="2601777" cy="238527"/>
          </a:xfrm>
          <a:prstGeom prst="rect">
            <a:avLst/>
          </a:prstGeom>
          <a:noFill/>
        </p:spPr>
        <p:txBody>
          <a:bodyPr wrap="square" rtlCol="0">
            <a:spAutoFit/>
          </a:bodyPr>
          <a:lstStyle/>
          <a:p>
            <a:r>
              <a:rPr lang="en-US" sz="900" b="1" dirty="0" smtClean="0">
                <a:solidFill>
                  <a:schemeClr val="bg1"/>
                </a:solidFill>
                <a:latin typeface="Tahoma"/>
                <a:cs typeface="Tahoma"/>
              </a:rPr>
              <a:t>Vision’s Deliverables</a:t>
            </a:r>
          </a:p>
        </p:txBody>
      </p:sp>
      <p:sp>
        <p:nvSpPr>
          <p:cNvPr id="23" name="TextBox 22"/>
          <p:cNvSpPr txBox="1"/>
          <p:nvPr/>
        </p:nvSpPr>
        <p:spPr>
          <a:xfrm>
            <a:off x="4317636" y="7344465"/>
            <a:ext cx="2664887" cy="238527"/>
          </a:xfrm>
          <a:prstGeom prst="rect">
            <a:avLst/>
          </a:prstGeom>
          <a:noFill/>
        </p:spPr>
        <p:txBody>
          <a:bodyPr wrap="square" rtlCol="0">
            <a:spAutoFit/>
          </a:bodyPr>
          <a:lstStyle/>
          <a:p>
            <a:r>
              <a:rPr lang="en-US" sz="900" b="1" dirty="0" smtClean="0">
                <a:solidFill>
                  <a:srgbClr val="FFFFFF"/>
                </a:solidFill>
                <a:latin typeface="Tahoma"/>
                <a:cs typeface="Tahoma"/>
              </a:rPr>
              <a:t>Grande Prairie’s Deliverables</a:t>
            </a:r>
          </a:p>
        </p:txBody>
      </p:sp>
      <p:sp>
        <p:nvSpPr>
          <p:cNvPr id="24" name="TextBox 23"/>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pic>
        <p:nvPicPr>
          <p:cNvPr id="3" name="Picture 2"/>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9156" b="21176"/>
          <a:stretch/>
        </p:blipFill>
        <p:spPr>
          <a:xfrm>
            <a:off x="4626298" y="2699288"/>
            <a:ext cx="2209207" cy="3175745"/>
          </a:xfrm>
          <a:prstGeom prst="rect">
            <a:avLst/>
          </a:prstGeom>
        </p:spPr>
      </p:pic>
      <p:pic>
        <p:nvPicPr>
          <p:cNvPr id="25" name="Picture 24" descr="8.Process_sm1_B.png"/>
          <p:cNvPicPr>
            <a:picLocks noChangeAspect="1"/>
          </p:cNvPicPr>
          <p:nvPr/>
        </p:nvPicPr>
        <p:blipFill>
          <a:blip r:embed="rId6"/>
          <a:stretch>
            <a:fillRect/>
          </a:stretch>
        </p:blipFill>
        <p:spPr>
          <a:xfrm>
            <a:off x="1415685" y="1398526"/>
            <a:ext cx="573649" cy="68384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28" name="Text Placeholder 2"/>
          <p:cNvSpPr txBox="1">
            <a:spLocks/>
          </p:cNvSpPr>
          <p:nvPr/>
        </p:nvSpPr>
        <p:spPr>
          <a:xfrm>
            <a:off x="1322388" y="2239962"/>
            <a:ext cx="4394203" cy="2755901"/>
          </a:xfrm>
          <a:prstGeom prst="rect">
            <a:avLst/>
          </a:prstGeom>
        </p:spPr>
        <p:txBody>
          <a:bodyPr vert="horz" lIns="91440" tIns="45720" rIns="91440" bIns="45720" rtlCol="0" anchor="t">
            <a:normAutofit/>
          </a:bodyPr>
          <a:lstStyle/>
          <a:p>
            <a:pPr lvl="0" indent="-342900">
              <a:spcBef>
                <a:spcPct val="20000"/>
              </a:spcBef>
              <a:spcAft>
                <a:spcPts val="600"/>
              </a:spcAft>
              <a:defRPr/>
            </a:pPr>
            <a:r>
              <a:rPr lang="en-US" sz="1200" b="1" dirty="0" smtClean="0">
                <a:solidFill>
                  <a:srgbClr val="381F6B"/>
                </a:solidFill>
                <a:latin typeface="Tahoma"/>
                <a:cs typeface="Tahoma"/>
              </a:rPr>
              <a:t>3. Development &amp; Training</a:t>
            </a:r>
          </a:p>
        </p:txBody>
      </p:sp>
      <p:sp>
        <p:nvSpPr>
          <p:cNvPr id="31" name="Text Placeholder 2"/>
          <p:cNvSpPr txBox="1">
            <a:spLocks/>
          </p:cNvSpPr>
          <p:nvPr/>
        </p:nvSpPr>
        <p:spPr>
          <a:xfrm>
            <a:off x="1298351" y="3238500"/>
            <a:ext cx="5661727" cy="4432299"/>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endParaRPr kumimoji="0" lang="en-US" sz="950" b="0" i="0" u="none" strike="noStrike" kern="1200" cap="none" spc="0" normalizeH="0" baseline="0" noProof="0" dirty="0">
              <a:ln>
                <a:noFill/>
              </a:ln>
              <a:solidFill>
                <a:srgbClr val="381F6B"/>
              </a:solidFill>
              <a:effectLst/>
              <a:uLnTx/>
              <a:uFillTx/>
              <a:latin typeface="Tahoma"/>
              <a:ea typeface="+mn-ea"/>
              <a:cs typeface="Tahoma"/>
            </a:endParaRPr>
          </a:p>
        </p:txBody>
      </p:sp>
      <p:sp>
        <p:nvSpPr>
          <p:cNvPr id="34" name="Text Placeholder 2"/>
          <p:cNvSpPr txBox="1">
            <a:spLocks/>
          </p:cNvSpPr>
          <p:nvPr/>
        </p:nvSpPr>
        <p:spPr>
          <a:xfrm>
            <a:off x="1320797" y="2628900"/>
            <a:ext cx="3238503" cy="5892800"/>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950" dirty="0" smtClean="0">
                <a:solidFill>
                  <a:srgbClr val="000000"/>
                </a:solidFill>
                <a:latin typeface="Tahoma"/>
                <a:cs typeface="Tahoma"/>
              </a:rPr>
              <a:t>During the Development &amp; Training Stage, the process continues as we program the website, implement the </a:t>
            </a:r>
            <a:r>
              <a:rPr lang="en-US" sz="950" dirty="0" err="1" smtClean="0">
                <a:solidFill>
                  <a:srgbClr val="000000"/>
                </a:solidFill>
                <a:latin typeface="Tahoma"/>
                <a:cs typeface="Tahoma"/>
              </a:rPr>
              <a:t>visionLive</a:t>
            </a:r>
            <a:r>
              <a:rPr lang="en-US" sz="950" dirty="0" smtClean="0">
                <a:solidFill>
                  <a:srgbClr val="000000"/>
                </a:solidFill>
                <a:latin typeface="Tahoma"/>
                <a:cs typeface="Tahoma"/>
              </a:rPr>
              <a:t> CMS, migrate content and train your team.  </a:t>
            </a:r>
          </a:p>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900" b="1" dirty="0">
                <a:solidFill>
                  <a:srgbClr val="000000"/>
                </a:solidFill>
                <a:latin typeface="Tahoma"/>
                <a:cs typeface="Tahoma"/>
              </a:rPr>
              <a:t>Content Preparation and </a:t>
            </a:r>
            <a:r>
              <a:rPr lang="en-US" sz="900" b="1" dirty="0" smtClean="0">
                <a:solidFill>
                  <a:srgbClr val="000000"/>
                </a:solidFill>
                <a:latin typeface="Tahoma"/>
                <a:cs typeface="Tahoma"/>
              </a:rPr>
              <a:t>Migration</a:t>
            </a:r>
            <a:br>
              <a:rPr lang="en-US" sz="900" b="1" dirty="0" smtClean="0">
                <a:solidFill>
                  <a:srgbClr val="000000"/>
                </a:solidFill>
                <a:latin typeface="Tahoma"/>
                <a:cs typeface="Tahoma"/>
              </a:rPr>
            </a:br>
            <a:r>
              <a:rPr lang="en-US" sz="950" dirty="0" smtClean="0">
                <a:solidFill>
                  <a:srgbClr val="000000"/>
                </a:solidFill>
                <a:latin typeface="Tahoma"/>
                <a:cs typeface="Tahoma"/>
              </a:rPr>
              <a:t>As </a:t>
            </a:r>
            <a:r>
              <a:rPr lang="en-US" sz="950" dirty="0">
                <a:solidFill>
                  <a:srgbClr val="000000"/>
                </a:solidFill>
                <a:latin typeface="Tahoma"/>
                <a:cs typeface="Tahoma"/>
              </a:rPr>
              <a:t>part of your project scope, Vision will migrate a specified number of pages from your old website into the new website. The UX Analysis will uncover your top content, which typically informs which pages are included in the migration. Keep in mind your team will be able to migrate additional content as needed once we deliver the website.  </a:t>
            </a:r>
          </a:p>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900" b="1" dirty="0" smtClean="0">
                <a:solidFill>
                  <a:srgbClr val="000000"/>
                </a:solidFill>
                <a:latin typeface="Tahoma"/>
                <a:cs typeface="Tahoma"/>
              </a:rPr>
              <a:t>Development</a:t>
            </a:r>
            <a:br>
              <a:rPr lang="en-US" sz="900" b="1" dirty="0" smtClean="0">
                <a:solidFill>
                  <a:srgbClr val="000000"/>
                </a:solidFill>
                <a:latin typeface="Tahoma"/>
                <a:cs typeface="Tahoma"/>
              </a:rPr>
            </a:br>
            <a:r>
              <a:rPr lang="en-US" sz="900" dirty="0" smtClean="0">
                <a:solidFill>
                  <a:srgbClr val="000000"/>
                </a:solidFill>
                <a:latin typeface="Tahoma"/>
                <a:cs typeface="Tahoma"/>
              </a:rPr>
              <a:t>Vision’s talented team of developers will program the website, both by implementing the </a:t>
            </a:r>
            <a:r>
              <a:rPr lang="en-US" sz="900" dirty="0" err="1" smtClean="0">
                <a:solidFill>
                  <a:srgbClr val="000000"/>
                </a:solidFill>
                <a:latin typeface="Tahoma"/>
                <a:cs typeface="Tahoma"/>
              </a:rPr>
              <a:t>visionLive</a:t>
            </a:r>
            <a:r>
              <a:rPr lang="en-US" sz="900" dirty="0" smtClean="0">
                <a:solidFill>
                  <a:srgbClr val="000000"/>
                </a:solidFill>
                <a:latin typeface="Tahoma"/>
                <a:cs typeface="Tahoma"/>
              </a:rPr>
              <a:t> CMS and ensuring your new website is Mobile Responsive.</a:t>
            </a:r>
            <a:endParaRPr lang="en-US" sz="900" b="1" dirty="0">
              <a:solidFill>
                <a:srgbClr val="000000"/>
              </a:solidFill>
              <a:latin typeface="Tahoma"/>
              <a:cs typeface="Tahoma"/>
            </a:endParaRPr>
          </a:p>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900" b="1" dirty="0">
                <a:solidFill>
                  <a:srgbClr val="000000"/>
                </a:solidFill>
                <a:latin typeface="Tahoma"/>
                <a:cs typeface="Tahoma"/>
              </a:rPr>
              <a:t>Training &amp; Soft </a:t>
            </a:r>
            <a:r>
              <a:rPr lang="en-US" sz="900" b="1" dirty="0" smtClean="0">
                <a:solidFill>
                  <a:srgbClr val="000000"/>
                </a:solidFill>
                <a:latin typeface="Tahoma"/>
                <a:cs typeface="Tahoma"/>
              </a:rPr>
              <a:t>Launch</a:t>
            </a:r>
            <a:br>
              <a:rPr lang="en-US" sz="900" b="1" dirty="0" smtClean="0">
                <a:solidFill>
                  <a:srgbClr val="000000"/>
                </a:solidFill>
                <a:latin typeface="Tahoma"/>
                <a:cs typeface="Tahoma"/>
              </a:rPr>
            </a:br>
            <a:r>
              <a:rPr lang="en-US" sz="900" dirty="0" smtClean="0">
                <a:solidFill>
                  <a:srgbClr val="000000"/>
                </a:solidFill>
                <a:latin typeface="Tahoma"/>
                <a:cs typeface="Tahoma"/>
              </a:rPr>
              <a:t>For your project, we will provide our web-based training. This train-the-trainer approach teaches your project manager how to use the site for content editing in addition to detailed instruction on advanced administrative functions including system configuration, system maintenance, reporting and strategies for future expansion. </a:t>
            </a:r>
          </a:p>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900" dirty="0" smtClean="0">
                <a:solidFill>
                  <a:srgbClr val="000000"/>
                </a:solidFill>
                <a:latin typeface="Tahoma"/>
                <a:cs typeface="Tahoma"/>
              </a:rPr>
              <a:t>Keep in mind we also include a full curriculum of on-going training courses that can be accessed on-demand after your site launches. </a:t>
            </a:r>
            <a:endParaRPr lang="en-US" sz="900" b="1" dirty="0">
              <a:solidFill>
                <a:srgbClr val="000000"/>
              </a:solidFill>
              <a:latin typeface="Tahoma"/>
              <a:cs typeface="Tahoma"/>
            </a:endParaRPr>
          </a:p>
          <a:p>
            <a:pPr marL="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sp>
        <p:nvSpPr>
          <p:cNvPr id="42" name="Rectangle 41"/>
          <p:cNvSpPr/>
          <p:nvPr/>
        </p:nvSpPr>
        <p:spPr>
          <a:xfrm>
            <a:off x="4602385" y="4736093"/>
            <a:ext cx="2560320" cy="7185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43" name="TextBox 42"/>
          <p:cNvSpPr txBox="1"/>
          <p:nvPr/>
        </p:nvSpPr>
        <p:spPr>
          <a:xfrm>
            <a:off x="4637692" y="4812291"/>
            <a:ext cx="2576333" cy="507831"/>
          </a:xfrm>
          <a:prstGeom prst="rect">
            <a:avLst/>
          </a:prstGeom>
          <a:noFill/>
        </p:spPr>
        <p:txBody>
          <a:bodyPr wrap="square" rtlCol="0">
            <a:spAutoFit/>
          </a:bodyPr>
          <a:lstStyle/>
          <a:p>
            <a:r>
              <a:rPr lang="en-US" sz="900" dirty="0" smtClean="0">
                <a:solidFill>
                  <a:srgbClr val="000000"/>
                </a:solidFill>
                <a:latin typeface="Tahoma"/>
                <a:cs typeface="Tahoma"/>
              </a:rPr>
              <a:t>Your website will come to life with the implementation of </a:t>
            </a:r>
            <a:r>
              <a:rPr lang="en-US" sz="900" dirty="0" err="1" smtClean="0">
                <a:solidFill>
                  <a:srgbClr val="000000"/>
                </a:solidFill>
                <a:latin typeface="Tahoma"/>
                <a:cs typeface="Tahoma"/>
              </a:rPr>
              <a:t>visionLive</a:t>
            </a:r>
            <a:r>
              <a:rPr lang="en-US" sz="900" dirty="0" smtClean="0">
                <a:solidFill>
                  <a:srgbClr val="000000"/>
                </a:solidFill>
                <a:latin typeface="Tahoma"/>
                <a:cs typeface="Tahoma"/>
              </a:rPr>
              <a:t> and comprehensive training for your staff</a:t>
            </a:r>
            <a:endParaRPr lang="en-US" sz="900" dirty="0">
              <a:solidFill>
                <a:srgbClr val="000000"/>
              </a:solidFill>
              <a:latin typeface="Tahoma"/>
              <a:cs typeface="Tahoma"/>
            </a:endParaRPr>
          </a:p>
        </p:txBody>
      </p:sp>
      <p:sp>
        <p:nvSpPr>
          <p:cNvPr id="16" name="Rectangle 15"/>
          <p:cNvSpPr/>
          <p:nvPr/>
        </p:nvSpPr>
        <p:spPr>
          <a:xfrm>
            <a:off x="4235662" y="7071642"/>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7" name="Rectangle 16"/>
          <p:cNvSpPr/>
          <p:nvPr/>
        </p:nvSpPr>
        <p:spPr>
          <a:xfrm>
            <a:off x="1417985" y="7067158"/>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8" name="Rectangle 17"/>
          <p:cNvSpPr/>
          <p:nvPr/>
        </p:nvSpPr>
        <p:spPr>
          <a:xfrm>
            <a:off x="4235662" y="7435932"/>
            <a:ext cx="2746862" cy="1717995"/>
          </a:xfrm>
          <a:prstGeom prst="rect">
            <a:avLst/>
          </a:prstGeom>
          <a:solidFill>
            <a:srgbClr val="381F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9" name="Rectangle 18"/>
          <p:cNvSpPr/>
          <p:nvPr/>
        </p:nvSpPr>
        <p:spPr>
          <a:xfrm>
            <a:off x="1417985" y="7431225"/>
            <a:ext cx="2746862" cy="17227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20" name="TextBox 19"/>
          <p:cNvSpPr txBox="1"/>
          <p:nvPr/>
        </p:nvSpPr>
        <p:spPr>
          <a:xfrm>
            <a:off x="1433679" y="7443660"/>
            <a:ext cx="2664887" cy="1754326"/>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chemeClr val="bg1"/>
                </a:solidFill>
                <a:latin typeface="Tahoma"/>
                <a:cs typeface="Tahoma"/>
              </a:rPr>
              <a:t>CMS User and Permissions worksheet</a:t>
            </a:r>
          </a:p>
          <a:p>
            <a:pPr marL="171450" indent="-171450">
              <a:buFont typeface="Arial" panose="020B0604020202020204" pitchFamily="34" charset="0"/>
              <a:buChar char="•"/>
            </a:pPr>
            <a:r>
              <a:rPr lang="en-US" sz="900" b="1" dirty="0" smtClean="0">
                <a:solidFill>
                  <a:schemeClr val="bg1"/>
                </a:solidFill>
                <a:latin typeface="Tahoma"/>
                <a:cs typeface="Tahoma"/>
              </a:rPr>
              <a:t>Proposed content migration sitemap</a:t>
            </a:r>
          </a:p>
          <a:p>
            <a:pPr marL="171450" indent="-171450">
              <a:buFont typeface="Arial" panose="020B0604020202020204" pitchFamily="34" charset="0"/>
              <a:buChar char="•"/>
            </a:pPr>
            <a:r>
              <a:rPr lang="en-US" sz="900" b="1" dirty="0" smtClean="0">
                <a:solidFill>
                  <a:srgbClr val="FF0000"/>
                </a:solidFill>
                <a:latin typeface="Tahoma"/>
                <a:cs typeface="Tahoma"/>
              </a:rPr>
              <a:t>Migration of 500 pages of content</a:t>
            </a:r>
          </a:p>
          <a:p>
            <a:pPr marL="171450" indent="-171450">
              <a:buFont typeface="Arial" panose="020B0604020202020204" pitchFamily="34" charset="0"/>
              <a:buChar char="•"/>
            </a:pPr>
            <a:r>
              <a:rPr lang="en-US" sz="900" b="1" dirty="0" smtClean="0">
                <a:solidFill>
                  <a:schemeClr val="bg1"/>
                </a:solidFill>
                <a:latin typeface="Tahoma"/>
                <a:cs typeface="Tahoma"/>
              </a:rPr>
              <a:t>Prototype website on development server</a:t>
            </a:r>
          </a:p>
          <a:p>
            <a:pPr marL="171450" indent="-171450">
              <a:buFont typeface="Arial" panose="020B0604020202020204" pitchFamily="34" charset="0"/>
              <a:buChar char="•"/>
            </a:pPr>
            <a:r>
              <a:rPr lang="en-US" sz="900" b="1" dirty="0" smtClean="0">
                <a:solidFill>
                  <a:srgbClr val="FF0000"/>
                </a:solidFill>
                <a:latin typeface="Tahoma"/>
                <a:cs typeface="Tahoma"/>
              </a:rPr>
              <a:t>Training: 3 days on-site</a:t>
            </a:r>
          </a:p>
          <a:p>
            <a:pPr marL="171450" indent="-171450">
              <a:buFont typeface="Arial" panose="020B0604020202020204" pitchFamily="34" charset="0"/>
              <a:buChar char="•"/>
            </a:pPr>
            <a:r>
              <a:rPr lang="en-US" sz="900" b="1" dirty="0" smtClean="0">
                <a:solidFill>
                  <a:schemeClr val="bg1"/>
                </a:solidFill>
                <a:latin typeface="Tahoma"/>
                <a:cs typeface="Tahoma"/>
              </a:rPr>
              <a:t>Transfer and set-up website on product server</a:t>
            </a:r>
          </a:p>
          <a:p>
            <a:pPr marL="171450" indent="-171450">
              <a:buFont typeface="Arial" panose="020B0604020202020204" pitchFamily="34" charset="0"/>
              <a:buChar char="•"/>
            </a:pPr>
            <a:r>
              <a:rPr lang="en-US" sz="900" b="1" dirty="0" smtClean="0">
                <a:solidFill>
                  <a:schemeClr val="bg1"/>
                </a:solidFill>
                <a:latin typeface="Tahoma"/>
                <a:cs typeface="Tahoma"/>
              </a:rPr>
              <a:t>Introduction to Technical Support team</a:t>
            </a:r>
          </a:p>
          <a:p>
            <a:pPr marL="171450" indent="-171450">
              <a:buFont typeface="Arial" panose="020B0604020202020204" pitchFamily="34" charset="0"/>
              <a:buChar char="•"/>
            </a:pPr>
            <a:r>
              <a:rPr lang="en-US" sz="900" b="1" dirty="0" smtClean="0">
                <a:solidFill>
                  <a:schemeClr val="bg1"/>
                </a:solidFill>
                <a:latin typeface="Tahoma"/>
                <a:cs typeface="Tahoma"/>
              </a:rPr>
              <a:t>Completion of additional addendum work</a:t>
            </a:r>
          </a:p>
          <a:p>
            <a:pPr marL="171450" indent="-171450">
              <a:buFont typeface="Arial" panose="020B0604020202020204" pitchFamily="34" charset="0"/>
              <a:buChar char="•"/>
            </a:pPr>
            <a:endParaRPr lang="en-US" sz="900" b="1" dirty="0">
              <a:solidFill>
                <a:schemeClr val="bg1"/>
              </a:solidFill>
              <a:latin typeface="Tahoma"/>
              <a:cs typeface="Tahoma"/>
            </a:endParaRPr>
          </a:p>
        </p:txBody>
      </p:sp>
      <p:sp>
        <p:nvSpPr>
          <p:cNvPr id="21" name="TextBox 20"/>
          <p:cNvSpPr txBox="1"/>
          <p:nvPr/>
        </p:nvSpPr>
        <p:spPr>
          <a:xfrm>
            <a:off x="4235662" y="7443660"/>
            <a:ext cx="2664887" cy="1754326"/>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rgbClr val="FFFFFF"/>
                </a:solidFill>
                <a:latin typeface="Tahoma"/>
                <a:cs typeface="Tahoma"/>
              </a:rPr>
              <a:t>Completed User and Permissions worksheet</a:t>
            </a:r>
          </a:p>
          <a:p>
            <a:pPr marL="171450" indent="-171450">
              <a:buFont typeface="Arial" panose="020B0604020202020204" pitchFamily="34" charset="0"/>
              <a:buChar char="•"/>
            </a:pPr>
            <a:r>
              <a:rPr lang="en-US" sz="900" b="1" dirty="0" smtClean="0">
                <a:solidFill>
                  <a:srgbClr val="FFFFFF"/>
                </a:solidFill>
                <a:latin typeface="Tahoma"/>
                <a:cs typeface="Tahoma"/>
              </a:rPr>
              <a:t>Approved content migration sitemap with administrative rights for users identified</a:t>
            </a:r>
          </a:p>
          <a:p>
            <a:pPr marL="171450" indent="-171450">
              <a:buFont typeface="Arial" panose="020B0604020202020204" pitchFamily="34" charset="0"/>
              <a:buChar char="•"/>
            </a:pPr>
            <a:r>
              <a:rPr lang="en-US" sz="900" b="1" dirty="0" smtClean="0">
                <a:solidFill>
                  <a:srgbClr val="FFFFFF"/>
                </a:solidFill>
                <a:latin typeface="Tahoma"/>
                <a:cs typeface="Tahoma"/>
              </a:rPr>
              <a:t>List of users for training and logistics support for training</a:t>
            </a:r>
          </a:p>
          <a:p>
            <a:pPr marL="171450" indent="-171450">
              <a:buFont typeface="Arial" panose="020B0604020202020204" pitchFamily="34" charset="0"/>
              <a:buChar char="•"/>
            </a:pPr>
            <a:r>
              <a:rPr lang="en-US" sz="900" b="1" dirty="0" smtClean="0">
                <a:solidFill>
                  <a:srgbClr val="FFFFFF"/>
                </a:solidFill>
                <a:latin typeface="Tahoma"/>
                <a:cs typeface="Tahoma"/>
              </a:rPr>
              <a:t>User Acceptance Testing (UAT) and reporting of any issues</a:t>
            </a:r>
          </a:p>
          <a:p>
            <a:pPr marL="171450" indent="-171450">
              <a:buFont typeface="Arial" panose="020B0604020202020204" pitchFamily="34" charset="0"/>
              <a:buChar char="•"/>
            </a:pPr>
            <a:r>
              <a:rPr lang="en-US" sz="900" b="1" dirty="0" smtClean="0">
                <a:solidFill>
                  <a:srgbClr val="FFFFFF"/>
                </a:solidFill>
                <a:latin typeface="Tahoma"/>
                <a:cs typeface="Tahoma"/>
              </a:rPr>
              <a:t>Review scope and sign addendum for any additional work needed</a:t>
            </a:r>
          </a:p>
          <a:p>
            <a:endParaRPr lang="en-US" sz="900" b="1" dirty="0">
              <a:solidFill>
                <a:srgbClr val="FFFFFF"/>
              </a:solidFill>
              <a:latin typeface="Tahoma"/>
              <a:cs typeface="Tahoma"/>
            </a:endParaRPr>
          </a:p>
        </p:txBody>
      </p:sp>
      <p:sp>
        <p:nvSpPr>
          <p:cNvPr id="22" name="TextBox 21"/>
          <p:cNvSpPr txBox="1"/>
          <p:nvPr/>
        </p:nvSpPr>
        <p:spPr>
          <a:xfrm>
            <a:off x="1527438" y="7129928"/>
            <a:ext cx="2601777" cy="238527"/>
          </a:xfrm>
          <a:prstGeom prst="rect">
            <a:avLst/>
          </a:prstGeom>
          <a:noFill/>
        </p:spPr>
        <p:txBody>
          <a:bodyPr wrap="square" rtlCol="0">
            <a:spAutoFit/>
          </a:bodyPr>
          <a:lstStyle/>
          <a:p>
            <a:r>
              <a:rPr lang="en-US" sz="900" b="1" dirty="0" smtClean="0">
                <a:solidFill>
                  <a:schemeClr val="bg1"/>
                </a:solidFill>
                <a:latin typeface="Tahoma"/>
                <a:cs typeface="Tahoma"/>
              </a:rPr>
              <a:t>Vision’s Deliverables</a:t>
            </a:r>
          </a:p>
        </p:txBody>
      </p:sp>
      <p:sp>
        <p:nvSpPr>
          <p:cNvPr id="23" name="TextBox 22"/>
          <p:cNvSpPr txBox="1"/>
          <p:nvPr/>
        </p:nvSpPr>
        <p:spPr>
          <a:xfrm>
            <a:off x="4317636" y="7122200"/>
            <a:ext cx="2664887" cy="238527"/>
          </a:xfrm>
          <a:prstGeom prst="rect">
            <a:avLst/>
          </a:prstGeom>
          <a:noFill/>
        </p:spPr>
        <p:txBody>
          <a:bodyPr wrap="square" rtlCol="0">
            <a:spAutoFit/>
          </a:bodyPr>
          <a:lstStyle/>
          <a:p>
            <a:r>
              <a:rPr lang="en-US" sz="900" b="1" dirty="0" smtClean="0">
                <a:solidFill>
                  <a:srgbClr val="FFFFFF"/>
                </a:solidFill>
                <a:latin typeface="Tahoma"/>
                <a:cs typeface="Tahoma"/>
              </a:rPr>
              <a:t>Grande Prairie’s Deliverables</a:t>
            </a:r>
          </a:p>
        </p:txBody>
      </p:sp>
      <p:sp>
        <p:nvSpPr>
          <p:cNvPr id="24" name="TextBox 23"/>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pic>
        <p:nvPicPr>
          <p:cNvPr id="2" name="Picture 1"/>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4833" r="5018"/>
          <a:stretch/>
        </p:blipFill>
        <p:spPr>
          <a:xfrm>
            <a:off x="4602385" y="2689807"/>
            <a:ext cx="2530448" cy="2052140"/>
          </a:xfrm>
          <a:prstGeom prst="rect">
            <a:avLst/>
          </a:prstGeom>
        </p:spPr>
      </p:pic>
      <p:pic>
        <p:nvPicPr>
          <p:cNvPr id="25" name="Picture 24" descr="8.Process_sm1_B.png"/>
          <p:cNvPicPr>
            <a:picLocks noChangeAspect="1"/>
          </p:cNvPicPr>
          <p:nvPr/>
        </p:nvPicPr>
        <p:blipFill>
          <a:blip r:embed="rId6"/>
          <a:stretch>
            <a:fillRect/>
          </a:stretch>
        </p:blipFill>
        <p:spPr>
          <a:xfrm>
            <a:off x="1415685" y="1398526"/>
            <a:ext cx="573649" cy="68384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4235662" y="7443660"/>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6" name="Rectangle 15"/>
          <p:cNvSpPr/>
          <p:nvPr/>
        </p:nvSpPr>
        <p:spPr>
          <a:xfrm>
            <a:off x="1417985" y="7443660"/>
            <a:ext cx="2746862" cy="364067"/>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28" name="Text Placeholder 2"/>
          <p:cNvSpPr txBox="1">
            <a:spLocks/>
          </p:cNvSpPr>
          <p:nvPr/>
        </p:nvSpPr>
        <p:spPr>
          <a:xfrm>
            <a:off x="1342316" y="2239962"/>
            <a:ext cx="4394203" cy="2755901"/>
          </a:xfrm>
          <a:prstGeom prst="rect">
            <a:avLst/>
          </a:prstGeom>
        </p:spPr>
        <p:txBody>
          <a:bodyPr vert="horz" lIns="91440" tIns="45720" rIns="91440" bIns="45720" rtlCol="0" anchor="t">
            <a:normAutofit/>
          </a:bodyPr>
          <a:lstStyle/>
          <a:p>
            <a:pPr lvl="0" indent="-342900">
              <a:spcBef>
                <a:spcPct val="20000"/>
              </a:spcBef>
              <a:spcAft>
                <a:spcPts val="600"/>
              </a:spcAft>
              <a:defRPr/>
            </a:pPr>
            <a:r>
              <a:rPr lang="en-US" sz="1200" b="1" dirty="0" smtClean="0">
                <a:solidFill>
                  <a:srgbClr val="381F6B"/>
                </a:solidFill>
                <a:latin typeface="Tahoma"/>
                <a:cs typeface="Tahoma"/>
              </a:rPr>
              <a:t>4. Go-live &amp; Maintenance</a:t>
            </a:r>
          </a:p>
        </p:txBody>
      </p:sp>
      <p:sp>
        <p:nvSpPr>
          <p:cNvPr id="31" name="Text Placeholder 2"/>
          <p:cNvSpPr txBox="1">
            <a:spLocks/>
          </p:cNvSpPr>
          <p:nvPr/>
        </p:nvSpPr>
        <p:spPr>
          <a:xfrm>
            <a:off x="1320797" y="3238500"/>
            <a:ext cx="5661727" cy="4432299"/>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endParaRPr kumimoji="0" lang="en-US" sz="950" b="0" i="0" u="none" strike="noStrike" kern="1200" cap="none" spc="0" normalizeH="0" baseline="0" noProof="0" dirty="0">
              <a:ln>
                <a:noFill/>
              </a:ln>
              <a:solidFill>
                <a:srgbClr val="381F6B"/>
              </a:solidFill>
              <a:effectLst/>
              <a:uLnTx/>
              <a:uFillTx/>
              <a:latin typeface="Tahoma"/>
              <a:ea typeface="+mn-ea"/>
              <a:cs typeface="Tahoma"/>
            </a:endParaRPr>
          </a:p>
        </p:txBody>
      </p:sp>
      <p:sp>
        <p:nvSpPr>
          <p:cNvPr id="34" name="Text Placeholder 2"/>
          <p:cNvSpPr txBox="1">
            <a:spLocks/>
          </p:cNvSpPr>
          <p:nvPr/>
        </p:nvSpPr>
        <p:spPr>
          <a:xfrm>
            <a:off x="1320797" y="2628900"/>
            <a:ext cx="3238503" cy="5892800"/>
          </a:xfrm>
          <a:prstGeom prst="rect">
            <a:avLst/>
          </a:prstGeom>
        </p:spPr>
        <p:txBody>
          <a:bodyPr vert="horz" lIns="91440" tIns="45720" rIns="91440" bIns="45720" rtlCol="0" anchor="t">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endParaRPr lang="en-US" sz="950" dirty="0" smtClean="0">
              <a:solidFill>
                <a:srgbClr val="000000"/>
              </a:solidFill>
              <a:latin typeface="Tahoma"/>
              <a:cs typeface="Tahoma"/>
            </a:endParaRPr>
          </a:p>
          <a:p>
            <a:pPr marL="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40" name="Picture 39" descr="_H__0415_sm.jpg"/>
          <p:cNvPicPr>
            <a:picLocks noChangeAspect="1"/>
          </p:cNvPicPr>
          <p:nvPr/>
        </p:nvPicPr>
        <p:blipFill>
          <a:blip r:embed="rId5"/>
          <a:srcRect l="17686" r="14046"/>
          <a:stretch>
            <a:fillRect/>
          </a:stretch>
        </p:blipFill>
        <p:spPr>
          <a:xfrm>
            <a:off x="4559300" y="2717800"/>
            <a:ext cx="2444962" cy="2387600"/>
          </a:xfrm>
          <a:prstGeom prst="rect">
            <a:avLst/>
          </a:prstGeom>
        </p:spPr>
      </p:pic>
      <p:sp>
        <p:nvSpPr>
          <p:cNvPr id="42" name="Rectangle 41"/>
          <p:cNvSpPr/>
          <p:nvPr/>
        </p:nvSpPr>
        <p:spPr>
          <a:xfrm>
            <a:off x="4559300" y="5105400"/>
            <a:ext cx="2444962" cy="609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43" name="TextBox 42"/>
          <p:cNvSpPr txBox="1"/>
          <p:nvPr/>
        </p:nvSpPr>
        <p:spPr>
          <a:xfrm>
            <a:off x="4635500" y="5207001"/>
            <a:ext cx="2664887" cy="369332"/>
          </a:xfrm>
          <a:prstGeom prst="rect">
            <a:avLst/>
          </a:prstGeom>
          <a:noFill/>
        </p:spPr>
        <p:txBody>
          <a:bodyPr wrap="square" rtlCol="0">
            <a:spAutoFit/>
          </a:bodyPr>
          <a:lstStyle/>
          <a:p>
            <a:r>
              <a:rPr lang="en-US" sz="900" dirty="0" smtClean="0">
                <a:solidFill>
                  <a:srgbClr val="000000"/>
                </a:solidFill>
                <a:latin typeface="Tahoma"/>
                <a:cs typeface="Tahoma"/>
              </a:rPr>
              <a:t>Site planning and UX strategy</a:t>
            </a:r>
          </a:p>
          <a:p>
            <a:r>
              <a:rPr lang="en-US" sz="900" dirty="0" smtClean="0">
                <a:solidFill>
                  <a:srgbClr val="000000"/>
                </a:solidFill>
                <a:latin typeface="Tahoma"/>
                <a:cs typeface="Tahoma"/>
              </a:rPr>
              <a:t>starts the site building </a:t>
            </a:r>
            <a:endParaRPr lang="en-US" sz="900" dirty="0">
              <a:solidFill>
                <a:srgbClr val="000000"/>
              </a:solidFill>
              <a:latin typeface="Tahoma"/>
              <a:cs typeface="Tahoma"/>
            </a:endParaRPr>
          </a:p>
        </p:txBody>
      </p:sp>
      <p:sp>
        <p:nvSpPr>
          <p:cNvPr id="44" name="Rectangle 43"/>
          <p:cNvSpPr/>
          <p:nvPr/>
        </p:nvSpPr>
        <p:spPr>
          <a:xfrm>
            <a:off x="4235662" y="7807727"/>
            <a:ext cx="2746862" cy="1503926"/>
          </a:xfrm>
          <a:prstGeom prst="rect">
            <a:avLst/>
          </a:prstGeom>
          <a:solidFill>
            <a:srgbClr val="381F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45" name="Rectangle 44"/>
          <p:cNvSpPr/>
          <p:nvPr/>
        </p:nvSpPr>
        <p:spPr>
          <a:xfrm>
            <a:off x="1417985" y="7807726"/>
            <a:ext cx="2746862" cy="150392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46" name="TextBox 45"/>
          <p:cNvSpPr txBox="1"/>
          <p:nvPr/>
        </p:nvSpPr>
        <p:spPr>
          <a:xfrm>
            <a:off x="1449550" y="7848817"/>
            <a:ext cx="2664887" cy="1338828"/>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chemeClr val="bg1"/>
                </a:solidFill>
                <a:latin typeface="Tahoma"/>
                <a:cs typeface="Tahoma"/>
              </a:rPr>
              <a:t>Introduction to Client Success Team</a:t>
            </a:r>
          </a:p>
          <a:p>
            <a:pPr marL="171450" indent="-171450">
              <a:buFont typeface="Arial" panose="020B0604020202020204" pitchFamily="34" charset="0"/>
              <a:buChar char="•"/>
            </a:pPr>
            <a:r>
              <a:rPr lang="en-US" sz="900" b="1" dirty="0" smtClean="0">
                <a:solidFill>
                  <a:schemeClr val="bg1"/>
                </a:solidFill>
                <a:latin typeface="Tahoma"/>
                <a:cs typeface="Tahoma"/>
              </a:rPr>
              <a:t>Monthly software updates</a:t>
            </a:r>
          </a:p>
          <a:p>
            <a:pPr marL="171450" indent="-171450">
              <a:buFont typeface="Arial" panose="020B0604020202020204" pitchFamily="34" charset="0"/>
              <a:buChar char="•"/>
            </a:pPr>
            <a:r>
              <a:rPr lang="en-US" sz="900" b="1" dirty="0" smtClean="0">
                <a:solidFill>
                  <a:schemeClr val="bg1"/>
                </a:solidFill>
                <a:latin typeface="Tahoma"/>
                <a:cs typeface="Tahoma"/>
              </a:rPr>
              <a:t>Unlimited technical support</a:t>
            </a:r>
          </a:p>
          <a:p>
            <a:pPr marL="171450" indent="-171450">
              <a:buFont typeface="Arial" panose="020B0604020202020204" pitchFamily="34" charset="0"/>
              <a:buChar char="•"/>
            </a:pPr>
            <a:r>
              <a:rPr lang="en-US" sz="900" b="1" dirty="0" smtClean="0">
                <a:solidFill>
                  <a:schemeClr val="bg1"/>
                </a:solidFill>
                <a:latin typeface="Tahoma"/>
                <a:cs typeface="Tahoma"/>
              </a:rPr>
              <a:t>State-of-the-art hosting</a:t>
            </a:r>
          </a:p>
          <a:p>
            <a:pPr marL="171450" indent="-171450">
              <a:buFont typeface="Arial" panose="020B0604020202020204" pitchFamily="34" charset="0"/>
              <a:buChar char="•"/>
            </a:pPr>
            <a:r>
              <a:rPr lang="en-US" sz="900" b="1" dirty="0" smtClean="0">
                <a:solidFill>
                  <a:schemeClr val="bg1"/>
                </a:solidFill>
                <a:latin typeface="Tahoma"/>
                <a:cs typeface="Tahoma"/>
              </a:rPr>
              <a:t>Training and best practice webinars</a:t>
            </a:r>
          </a:p>
          <a:p>
            <a:pPr marL="171450" indent="-171450">
              <a:buFont typeface="Arial" panose="020B0604020202020204" pitchFamily="34" charset="0"/>
              <a:buChar char="•"/>
            </a:pPr>
            <a:r>
              <a:rPr lang="en-US" sz="900" b="1" dirty="0" smtClean="0">
                <a:solidFill>
                  <a:schemeClr val="bg1"/>
                </a:solidFill>
                <a:latin typeface="Tahoma"/>
                <a:cs typeface="Tahoma"/>
              </a:rPr>
              <a:t>On-going new user training</a:t>
            </a:r>
          </a:p>
          <a:p>
            <a:pPr marL="171450" indent="-171450">
              <a:buFont typeface="Arial" panose="020B0604020202020204" pitchFamily="34" charset="0"/>
              <a:buChar char="•"/>
            </a:pPr>
            <a:r>
              <a:rPr lang="en-US" sz="900" b="1" dirty="0" smtClean="0">
                <a:solidFill>
                  <a:schemeClr val="bg1"/>
                </a:solidFill>
                <a:latin typeface="Tahoma"/>
                <a:cs typeface="Tahoma"/>
              </a:rPr>
              <a:t>On-demand training library</a:t>
            </a:r>
          </a:p>
          <a:p>
            <a:pPr marL="171450" indent="-171450">
              <a:buFont typeface="Arial" panose="020B0604020202020204" pitchFamily="34" charset="0"/>
              <a:buChar char="•"/>
            </a:pPr>
            <a:r>
              <a:rPr lang="en-US" sz="900" b="1" dirty="0" smtClean="0">
                <a:solidFill>
                  <a:schemeClr val="bg1"/>
                </a:solidFill>
                <a:latin typeface="Tahoma"/>
                <a:cs typeface="Tahoma"/>
              </a:rPr>
              <a:t>Site Improvement Credits</a:t>
            </a:r>
          </a:p>
          <a:p>
            <a:pPr marL="171450" indent="-171450">
              <a:buFont typeface="Arial" panose="020B0604020202020204" pitchFamily="34" charset="0"/>
              <a:buChar char="•"/>
            </a:pPr>
            <a:r>
              <a:rPr lang="en-US" sz="900" b="1" dirty="0" smtClean="0">
                <a:solidFill>
                  <a:schemeClr val="bg1"/>
                </a:solidFill>
                <a:latin typeface="Tahoma"/>
                <a:cs typeface="Tahoma"/>
              </a:rPr>
              <a:t>Account reviews</a:t>
            </a:r>
            <a:endParaRPr lang="en-US" sz="900" b="1" dirty="0">
              <a:solidFill>
                <a:schemeClr val="bg1"/>
              </a:solidFill>
              <a:latin typeface="Tahoma"/>
              <a:cs typeface="Tahoma"/>
            </a:endParaRPr>
          </a:p>
        </p:txBody>
      </p:sp>
      <p:sp>
        <p:nvSpPr>
          <p:cNvPr id="47" name="TextBox 46"/>
          <p:cNvSpPr txBox="1"/>
          <p:nvPr/>
        </p:nvSpPr>
        <p:spPr>
          <a:xfrm>
            <a:off x="4262035" y="7848817"/>
            <a:ext cx="2664887" cy="507831"/>
          </a:xfrm>
          <a:prstGeom prst="rect">
            <a:avLst/>
          </a:prstGeom>
          <a:noFill/>
        </p:spPr>
        <p:txBody>
          <a:bodyPr wrap="square" rtlCol="0">
            <a:spAutoFit/>
          </a:bodyPr>
          <a:lstStyle/>
          <a:p>
            <a:pPr marL="171450" indent="-171450">
              <a:buFont typeface="Arial" panose="020B0604020202020204" pitchFamily="34" charset="0"/>
              <a:buChar char="•"/>
            </a:pPr>
            <a:r>
              <a:rPr lang="en-US" sz="900" b="1" dirty="0" smtClean="0">
                <a:solidFill>
                  <a:srgbClr val="FFFFFF"/>
                </a:solidFill>
                <a:latin typeface="Tahoma"/>
                <a:cs typeface="Tahoma"/>
              </a:rPr>
              <a:t>Schedule go-live date</a:t>
            </a:r>
          </a:p>
          <a:p>
            <a:pPr marL="171450" indent="-171450">
              <a:buFont typeface="Arial" panose="020B0604020202020204" pitchFamily="34" charset="0"/>
              <a:buChar char="•"/>
            </a:pPr>
            <a:r>
              <a:rPr lang="en-US" sz="900" b="1" dirty="0" smtClean="0">
                <a:solidFill>
                  <a:srgbClr val="FFFFFF"/>
                </a:solidFill>
                <a:latin typeface="Tahoma"/>
                <a:cs typeface="Tahoma"/>
              </a:rPr>
              <a:t>Update domain DNS records and notify Vision of the change</a:t>
            </a:r>
            <a:endParaRPr lang="en-US" sz="900" b="1" dirty="0">
              <a:solidFill>
                <a:srgbClr val="FFFFFF"/>
              </a:solidFill>
              <a:latin typeface="Tahoma"/>
              <a:cs typeface="Tahoma"/>
            </a:endParaRPr>
          </a:p>
        </p:txBody>
      </p:sp>
      <p:sp>
        <p:nvSpPr>
          <p:cNvPr id="48" name="TextBox 47"/>
          <p:cNvSpPr txBox="1"/>
          <p:nvPr/>
        </p:nvSpPr>
        <p:spPr>
          <a:xfrm>
            <a:off x="1512660" y="7512050"/>
            <a:ext cx="2601777" cy="238527"/>
          </a:xfrm>
          <a:prstGeom prst="rect">
            <a:avLst/>
          </a:prstGeom>
          <a:noFill/>
        </p:spPr>
        <p:txBody>
          <a:bodyPr wrap="square" rtlCol="0">
            <a:spAutoFit/>
          </a:bodyPr>
          <a:lstStyle/>
          <a:p>
            <a:r>
              <a:rPr lang="en-US" sz="900" b="1" dirty="0" smtClean="0">
                <a:solidFill>
                  <a:schemeClr val="bg1"/>
                </a:solidFill>
                <a:latin typeface="Tahoma"/>
                <a:cs typeface="Tahoma"/>
              </a:rPr>
              <a:t>Vision’s Deliverables</a:t>
            </a:r>
          </a:p>
        </p:txBody>
      </p:sp>
      <p:sp>
        <p:nvSpPr>
          <p:cNvPr id="49" name="TextBox 48"/>
          <p:cNvSpPr txBox="1"/>
          <p:nvPr/>
        </p:nvSpPr>
        <p:spPr>
          <a:xfrm>
            <a:off x="4317637" y="7512050"/>
            <a:ext cx="2664887" cy="238527"/>
          </a:xfrm>
          <a:prstGeom prst="rect">
            <a:avLst/>
          </a:prstGeom>
          <a:noFill/>
        </p:spPr>
        <p:txBody>
          <a:bodyPr wrap="square" rtlCol="0">
            <a:spAutoFit/>
          </a:bodyPr>
          <a:lstStyle/>
          <a:p>
            <a:r>
              <a:rPr lang="en-US" sz="900" b="1" dirty="0" smtClean="0">
                <a:solidFill>
                  <a:srgbClr val="FFFFFF"/>
                </a:solidFill>
                <a:latin typeface="Tahoma"/>
                <a:cs typeface="Tahoma"/>
              </a:rPr>
              <a:t>Grand Prairie’s Deliverables</a:t>
            </a:r>
          </a:p>
        </p:txBody>
      </p:sp>
      <p:sp>
        <p:nvSpPr>
          <p:cNvPr id="18" name="TextBox 17"/>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pic>
        <p:nvPicPr>
          <p:cNvPr id="19" name="Picture 18" descr="8.Process_sm1_B.png"/>
          <p:cNvPicPr>
            <a:picLocks noChangeAspect="1"/>
          </p:cNvPicPr>
          <p:nvPr/>
        </p:nvPicPr>
        <p:blipFill>
          <a:blip r:embed="rId6"/>
          <a:stretch>
            <a:fillRect/>
          </a:stretch>
        </p:blipFill>
        <p:spPr>
          <a:xfrm>
            <a:off x="1415685" y="1398526"/>
            <a:ext cx="573649" cy="68384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30326" y="2738616"/>
            <a:ext cx="3848100" cy="6621284"/>
          </a:xfrm>
        </p:spPr>
        <p:txBody>
          <a:bodyPr>
            <a:normAutofit/>
          </a:bodyPr>
          <a:lstStyle/>
          <a:p>
            <a:pPr>
              <a:spcAft>
                <a:spcPts val="600"/>
              </a:spcAft>
            </a:pPr>
            <a:r>
              <a:rPr lang="en-US" sz="1200" b="1" dirty="0" smtClean="0">
                <a:solidFill>
                  <a:srgbClr val="381F6B"/>
                </a:solidFill>
              </a:rPr>
              <a:t>Who is your audience?</a:t>
            </a:r>
          </a:p>
          <a:p>
            <a:pPr>
              <a:lnSpc>
                <a:spcPts val="1350"/>
              </a:lnSpc>
            </a:pPr>
            <a:r>
              <a:rPr lang="x-none" sz="900" dirty="0" smtClean="0"/>
              <a:t>Who is the audience for your website? </a:t>
            </a:r>
            <a:r>
              <a:rPr lang="en-US" sz="900" dirty="0" smtClean="0"/>
              <a:t>They could be men, women, </a:t>
            </a:r>
            <a:r>
              <a:rPr lang="x-none" sz="900" dirty="0" smtClean="0"/>
              <a:t>husbands, wives, fathers, mothers, </a:t>
            </a:r>
            <a:r>
              <a:rPr lang="en-US" sz="900" dirty="0" smtClean="0"/>
              <a:t>or </a:t>
            </a:r>
            <a:r>
              <a:rPr lang="x-none" sz="900" dirty="0" smtClean="0"/>
              <a:t>children – but they are all digital customers</a:t>
            </a:r>
            <a:r>
              <a:rPr lang="en-US" sz="900" dirty="0" smtClean="0"/>
              <a:t> – bringing experience gained through their daily interactions elsewhere on the web to your site.</a:t>
            </a:r>
            <a:r>
              <a:rPr lang="x-none" sz="900" dirty="0" smtClean="0"/>
              <a:t>  They have little tolerance for delays, inefficiencies, or frustration</a:t>
            </a:r>
            <a:r>
              <a:rPr lang="en-US" sz="900" dirty="0" smtClean="0"/>
              <a:t> and they do not want reduce what they expect from a website when they visit your </a:t>
            </a:r>
            <a:r>
              <a:rPr lang="en-US" sz="900" dirty="0" smtClean="0">
                <a:solidFill>
                  <a:srgbClr val="FF0000"/>
                </a:solidFill>
              </a:rPr>
              <a:t>city’s</a:t>
            </a:r>
            <a:r>
              <a:rPr lang="en-US" sz="900" dirty="0" smtClean="0"/>
              <a:t> site.  For these residents, digital residents, the website has become the primary way they access services, engage in the community and transact business with their government.  The website has replaced brick-and-mortar offices and shapes the perception of governmental efficiency and effectiveness.  </a:t>
            </a:r>
          </a:p>
          <a:p>
            <a:pPr>
              <a:lnSpc>
                <a:spcPts val="1350"/>
              </a:lnSpc>
            </a:pPr>
            <a:r>
              <a:rPr lang="en-US" sz="900" dirty="0" smtClean="0"/>
              <a:t/>
            </a:r>
            <a:br>
              <a:rPr lang="en-US" sz="900" dirty="0" smtClean="0"/>
            </a:br>
            <a:r>
              <a:rPr lang="en-US" sz="900" dirty="0" smtClean="0"/>
              <a:t>As these digital customers visit your site, does </a:t>
            </a:r>
            <a:r>
              <a:rPr lang="x-none" sz="900" dirty="0" smtClean="0"/>
              <a:t>your website </a:t>
            </a:r>
            <a:r>
              <a:rPr lang="en-US" sz="900" dirty="0" smtClean="0"/>
              <a:t>deliver</a:t>
            </a:r>
            <a:r>
              <a:rPr lang="x-none" sz="900" dirty="0" smtClean="0"/>
              <a:t> the same experience – a customer experience – that will engage and delight them?  How do you understand, interpret and keep pace with the ever-evolving, and heightening, expectation from this new “digital customer”?</a:t>
            </a:r>
            <a:endParaRPr lang="en-US" sz="900" dirty="0" smtClean="0"/>
          </a:p>
          <a:p>
            <a:endParaRPr lang="en-US" dirty="0" smtClean="0"/>
          </a:p>
          <a:p>
            <a:pPr>
              <a:spcAft>
                <a:spcPts val="600"/>
              </a:spcAft>
            </a:pPr>
            <a:r>
              <a:rPr lang="en-US" sz="1200" b="1" dirty="0" smtClean="0">
                <a:solidFill>
                  <a:srgbClr val="381F6B"/>
                </a:solidFill>
              </a:rPr>
              <a:t>Customer expectations have changed</a:t>
            </a:r>
          </a:p>
          <a:p>
            <a:pPr>
              <a:lnSpc>
                <a:spcPts val="1350"/>
              </a:lnSpc>
            </a:pPr>
            <a:r>
              <a:rPr lang="x-none" sz="900" dirty="0" smtClean="0"/>
              <a:t>In the past five years customer’s expectations in the digital world have grown dramatically.  They want to find clear, understandable answers to their questions</a:t>
            </a:r>
            <a:r>
              <a:rPr lang="en-US" sz="900" dirty="0" smtClean="0"/>
              <a:t>,</a:t>
            </a:r>
            <a:r>
              <a:rPr lang="x-none" sz="900" dirty="0" smtClean="0"/>
              <a:t> quickly</a:t>
            </a:r>
            <a:r>
              <a:rPr lang="en-US" sz="900" dirty="0" smtClean="0"/>
              <a:t>,</a:t>
            </a:r>
            <a:r>
              <a:rPr lang="x-none" sz="900" dirty="0" smtClean="0"/>
              <a:t> at any time and on the device of their choice.  Increasingly, that device is a mobile one, which can prove challenging when sites have thousands of pages of information, all of which someone, at some time, determined were “necessary” and relevant to the resident</a:t>
            </a:r>
            <a:r>
              <a:rPr lang="en-US" sz="900" dirty="0" smtClean="0"/>
              <a:t>, but may not have edited since</a:t>
            </a:r>
            <a:r>
              <a:rPr lang="x-none" sz="900" dirty="0" smtClean="0"/>
              <a:t>.  </a:t>
            </a:r>
            <a:r>
              <a:rPr lang="en-US" sz="900" dirty="0" smtClean="0"/>
              <a:t>Digital residents, who have come to expect an intuitive and tailored experience, now are bringing these same elevated expectations to municipal websites.</a:t>
            </a:r>
          </a:p>
          <a:p>
            <a:pPr>
              <a:lnSpc>
                <a:spcPts val="1350"/>
              </a:lnSpc>
              <a:spcAft>
                <a:spcPts val="1800"/>
              </a:spcAft>
            </a:pPr>
            <a:r>
              <a:rPr lang="en-US" sz="900" dirty="0" smtClean="0"/>
              <a:t/>
            </a:r>
            <a:br>
              <a:rPr lang="en-US" sz="900" dirty="0" smtClean="0"/>
            </a:br>
            <a:r>
              <a:rPr lang="en-US" sz="900" dirty="0" smtClean="0"/>
              <a:t>Vision </a:t>
            </a:r>
            <a:r>
              <a:rPr lang="x-none" sz="900" dirty="0" smtClean="0"/>
              <a:t>can </a:t>
            </a:r>
            <a:r>
              <a:rPr lang="en-US" sz="900" dirty="0" smtClean="0"/>
              <a:t>partner with</a:t>
            </a:r>
            <a:r>
              <a:rPr lang="x-none" sz="900" dirty="0" smtClean="0"/>
              <a:t> you </a:t>
            </a:r>
            <a:r>
              <a:rPr lang="en-US" sz="900" dirty="0" smtClean="0"/>
              <a:t>to </a:t>
            </a:r>
            <a:r>
              <a:rPr lang="x-none" sz="900" dirty="0" smtClean="0"/>
              <a:t>profile who your </a:t>
            </a:r>
            <a:r>
              <a:rPr lang="en-US" sz="900" dirty="0" smtClean="0"/>
              <a:t>customers are</a:t>
            </a:r>
            <a:r>
              <a:rPr lang="x-none" sz="900" dirty="0" smtClean="0"/>
              <a:t>, </a:t>
            </a:r>
            <a:r>
              <a:rPr lang="en-US" sz="900" dirty="0" smtClean="0"/>
              <a:t>determine </a:t>
            </a:r>
            <a:r>
              <a:rPr lang="x-none" sz="900" dirty="0" smtClean="0"/>
              <a:t>what they need</a:t>
            </a:r>
            <a:r>
              <a:rPr lang="en-US" sz="900" dirty="0" smtClean="0"/>
              <a:t>, and </a:t>
            </a:r>
            <a:r>
              <a:rPr lang="x-none" sz="900" dirty="0" smtClean="0"/>
              <a:t>deliver it to them in a way that will leave them satisfied in their government’s efficiency, and </a:t>
            </a:r>
            <a:r>
              <a:rPr lang="en-US" sz="900" dirty="0" smtClean="0"/>
              <a:t>more likely </a:t>
            </a:r>
            <a:r>
              <a:rPr lang="x-none" sz="900" dirty="0" smtClean="0"/>
              <a:t>willing to further engage in the community because of the positive feeling they developed in their last interaction.</a:t>
            </a:r>
            <a:endParaRPr lang="en-US" sz="900" dirty="0" smtClean="0"/>
          </a:p>
        </p:txBody>
      </p:sp>
      <p:sp>
        <p:nvSpPr>
          <p:cNvPr id="4" name="TextBox 3"/>
          <p:cNvSpPr txBox="1"/>
          <p:nvPr/>
        </p:nvSpPr>
        <p:spPr>
          <a:xfrm>
            <a:off x="1313606" y="1257300"/>
            <a:ext cx="5350933" cy="1446550"/>
          </a:xfrm>
          <a:prstGeom prst="rect">
            <a:avLst/>
          </a:prstGeom>
          <a:noFill/>
        </p:spPr>
        <p:txBody>
          <a:bodyPr wrap="square" rtlCol="0" anchor="t">
            <a:spAutoFit/>
          </a:bodyPr>
          <a:lstStyle/>
          <a:p>
            <a:r>
              <a:rPr lang="en-US" sz="3200" dirty="0" smtClean="0">
                <a:latin typeface="Tahoma"/>
                <a:cs typeface="Tahoma"/>
              </a:rPr>
              <a:t>Executive </a:t>
            </a:r>
          </a:p>
          <a:p>
            <a:r>
              <a:rPr lang="en-US" sz="3200" dirty="0" smtClean="0">
                <a:latin typeface="Tahoma"/>
                <a:cs typeface="Tahoma"/>
              </a:rPr>
              <a:t>Summary</a:t>
            </a:r>
          </a:p>
          <a:p>
            <a:r>
              <a:rPr lang="en-US" sz="2400" dirty="0" smtClean="0"/>
              <a:t> </a:t>
            </a:r>
            <a:endParaRPr lang="en-US" sz="2400" dirty="0"/>
          </a:p>
        </p:txBody>
      </p:sp>
      <p:sp>
        <p:nvSpPr>
          <p:cNvPr id="6" name="TextBox 5"/>
          <p:cNvSpPr txBox="1"/>
          <p:nvPr/>
        </p:nvSpPr>
        <p:spPr>
          <a:xfrm>
            <a:off x="1143000" y="4546600"/>
            <a:ext cx="184666" cy="369332"/>
          </a:xfrm>
          <a:prstGeom prst="rect">
            <a:avLst/>
          </a:prstGeom>
          <a:noFill/>
        </p:spPr>
        <p:txBody>
          <a:bodyPr wrap="none" rtlCol="0">
            <a:spAutoFit/>
          </a:bodyPr>
          <a:lstStyle/>
          <a:p>
            <a:r>
              <a:rPr lang="en-US" dirty="0" smtClean="0"/>
              <a:t>      </a:t>
            </a:r>
            <a:endParaRPr lang="en-US" dirty="0"/>
          </a:p>
        </p:txBody>
      </p:sp>
      <p:cxnSp>
        <p:nvCxnSpPr>
          <p:cNvPr id="10" name="Straight Connector 9"/>
          <p:cNvCxnSpPr/>
          <p:nvPr/>
        </p:nvCxnSpPr>
        <p:spPr>
          <a:xfrm>
            <a:off x="1414991" y="2660826"/>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pic>
        <p:nvPicPr>
          <p:cNvPr id="14" name="Picture 13" descr="A_intro1.png"/>
          <p:cNvPicPr>
            <a:picLocks noChangeAspect="1"/>
          </p:cNvPicPr>
          <p:nvPr/>
        </p:nvPicPr>
        <p:blipFill>
          <a:blip r:embed="rId4"/>
          <a:stretch>
            <a:fillRect/>
          </a:stretch>
        </p:blipFill>
        <p:spPr>
          <a:xfrm>
            <a:off x="4910669" y="3473625"/>
            <a:ext cx="2743200" cy="4572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8.Process_Optional.png"/>
          <p:cNvPicPr>
            <a:picLocks noChangeAspect="1"/>
          </p:cNvPicPr>
          <p:nvPr/>
        </p:nvPicPr>
        <p:blipFill>
          <a:blip r:embed="rId3"/>
          <a:stretch>
            <a:fillRect/>
          </a:stretch>
        </p:blipFill>
        <p:spPr>
          <a:xfrm>
            <a:off x="1430528" y="1733451"/>
            <a:ext cx="5571744" cy="1310640"/>
          </a:xfrm>
          <a:prstGeom prst="rect">
            <a:avLst/>
          </a:prstGeom>
        </p:spPr>
      </p:pic>
      <p:pic>
        <p:nvPicPr>
          <p:cNvPr id="5" name="Picture 4"/>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933" y="1248832"/>
            <a:ext cx="863600" cy="8877300"/>
          </a:xfrm>
          <a:prstGeom prst="rect">
            <a:avLst/>
          </a:prstGeom>
        </p:spPr>
      </p:pic>
      <p:sp>
        <p:nvSpPr>
          <p:cNvPr id="6" name="TextBox 5"/>
          <p:cNvSpPr txBox="1"/>
          <p:nvPr/>
        </p:nvSpPr>
        <p:spPr>
          <a:xfrm>
            <a:off x="1323760" y="1257300"/>
            <a:ext cx="5350933" cy="276999"/>
          </a:xfrm>
          <a:prstGeom prst="rect">
            <a:avLst/>
          </a:prstGeom>
          <a:noFill/>
        </p:spPr>
        <p:txBody>
          <a:bodyPr wrap="square" rtlCol="0">
            <a:spAutoFit/>
          </a:bodyPr>
          <a:lstStyle/>
          <a:p>
            <a:r>
              <a:rPr lang="en-US" sz="1200" b="1" dirty="0" smtClean="0">
                <a:latin typeface="Tahoma"/>
                <a:cs typeface="Tahoma"/>
              </a:rPr>
              <a:t>Optional Professional Services</a:t>
            </a:r>
          </a:p>
        </p:txBody>
      </p:sp>
      <p:sp>
        <p:nvSpPr>
          <p:cNvPr id="33" name="TextBox 32"/>
          <p:cNvSpPr txBox="1"/>
          <p:nvPr/>
        </p:nvSpPr>
        <p:spPr>
          <a:xfrm>
            <a:off x="1588939" y="2100341"/>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22" name="TextBox 21"/>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sp>
        <p:nvSpPr>
          <p:cNvPr id="25" name="Text Placeholder 2"/>
          <p:cNvSpPr txBox="1">
            <a:spLocks/>
          </p:cNvSpPr>
          <p:nvPr/>
        </p:nvSpPr>
        <p:spPr>
          <a:xfrm>
            <a:off x="5541189" y="2103962"/>
            <a:ext cx="1430847" cy="940129"/>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1200" b="1" dirty="0" smtClean="0">
                <a:solidFill>
                  <a:srgbClr val="FFFFFF"/>
                </a:solidFill>
                <a:latin typeface="Tahoma"/>
                <a:cs typeface="Tahoma"/>
              </a:rPr>
              <a:t>$40,000</a:t>
            </a:r>
            <a:endParaRPr kumimoji="0" lang="en-US" sz="1200" b="1" i="0" u="none" strike="noStrike" kern="1200" cap="none" spc="0" normalizeH="0" baseline="0" noProof="0" dirty="0" smtClean="0">
              <a:ln>
                <a:noFill/>
              </a:ln>
              <a:solidFill>
                <a:srgbClr val="FFFFFF"/>
              </a:solidFill>
              <a:effectLst/>
              <a:uLnTx/>
              <a:uFillTx/>
              <a:latin typeface="Tahoma"/>
              <a:ea typeface="+mn-ea"/>
              <a:cs typeface="Tahoma"/>
            </a:endParaRPr>
          </a:p>
        </p:txBody>
      </p:sp>
      <p:sp>
        <p:nvSpPr>
          <p:cNvPr id="34" name="Text Placeholder 2"/>
          <p:cNvSpPr txBox="1">
            <a:spLocks/>
          </p:cNvSpPr>
          <p:nvPr/>
        </p:nvSpPr>
        <p:spPr>
          <a:xfrm>
            <a:off x="1588939" y="1757133"/>
            <a:ext cx="2024197" cy="343208"/>
          </a:xfrm>
          <a:prstGeom prst="rect">
            <a:avLst/>
          </a:prstGeom>
        </p:spPr>
        <p:txBody>
          <a:bodyPr vert="horz" lIns="91440" tIns="45720" rIns="91440" bIns="45720" rtlCol="0">
            <a:normAutofit/>
          </a:bodyPr>
          <a:lstStyle/>
          <a:p>
            <a:pPr marL="0" marR="0" lvl="0" indent="-342900" defTabSz="457200" rtl="0" eaLnBrk="1" fontAlgn="auto" latinLnBrk="0" hangingPunct="1">
              <a:lnSpc>
                <a:spcPct val="100000"/>
              </a:lnSpc>
              <a:spcBef>
                <a:spcPct val="20000"/>
              </a:spcBef>
              <a:spcAft>
                <a:spcPts val="600"/>
              </a:spcAft>
              <a:buClrTx/>
              <a:buSzTx/>
              <a:buFontTx/>
              <a:buNone/>
              <a:tabLst/>
              <a:defRPr/>
            </a:pPr>
            <a:r>
              <a:rPr lang="en-US" sz="900" b="1" noProof="0" dirty="0" smtClean="0">
                <a:solidFill>
                  <a:srgbClr val="FFFFFF"/>
                </a:solidFill>
                <a:latin typeface="Tahoma"/>
                <a:cs typeface="Tahoma"/>
              </a:rPr>
              <a:t>Onsite Consulting</a:t>
            </a:r>
            <a:endParaRPr kumimoji="0" lang="en-US" sz="900" b="1" i="0" u="none" strike="noStrike" kern="1200" cap="none" spc="0" normalizeH="0" baseline="0" noProof="0" dirty="0" smtClean="0">
              <a:ln>
                <a:noFill/>
              </a:ln>
              <a:solidFill>
                <a:srgbClr val="FFFFFF"/>
              </a:solidFill>
              <a:effectLst/>
              <a:uLnTx/>
              <a:uFillTx/>
              <a:latin typeface="Tahoma"/>
              <a:ea typeface="+mn-ea"/>
              <a:cs typeface="Tahoma"/>
            </a:endParaRPr>
          </a:p>
        </p:txBody>
      </p:sp>
      <p:pic>
        <p:nvPicPr>
          <p:cNvPr id="19" name="Picture 18" descr="8.Process_Optional.png"/>
          <p:cNvPicPr>
            <a:picLocks noChangeAspect="1"/>
          </p:cNvPicPr>
          <p:nvPr/>
        </p:nvPicPr>
        <p:blipFill>
          <a:blip r:embed="rId3"/>
          <a:stretch>
            <a:fillRect/>
          </a:stretch>
        </p:blipFill>
        <p:spPr>
          <a:xfrm>
            <a:off x="1430528" y="3044091"/>
            <a:ext cx="5571744" cy="1310640"/>
          </a:xfrm>
          <a:prstGeom prst="rect">
            <a:avLst/>
          </a:prstGeom>
        </p:spPr>
      </p:pic>
      <p:sp>
        <p:nvSpPr>
          <p:cNvPr id="20" name="TextBox 19"/>
          <p:cNvSpPr txBox="1"/>
          <p:nvPr/>
        </p:nvSpPr>
        <p:spPr>
          <a:xfrm>
            <a:off x="1588939" y="3410981"/>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21" name="Text Placeholder 2"/>
          <p:cNvSpPr txBox="1">
            <a:spLocks/>
          </p:cNvSpPr>
          <p:nvPr/>
        </p:nvSpPr>
        <p:spPr>
          <a:xfrm>
            <a:off x="5541189" y="3414602"/>
            <a:ext cx="1430847" cy="940129"/>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1200" b="1" dirty="0" smtClean="0">
                <a:solidFill>
                  <a:srgbClr val="FFFFFF"/>
                </a:solidFill>
                <a:latin typeface="Tahoma"/>
                <a:cs typeface="Tahoma"/>
              </a:rPr>
              <a:t>$40,000</a:t>
            </a:r>
            <a:endParaRPr kumimoji="0" lang="en-US" sz="1200" b="1" i="0" u="none" strike="noStrike" kern="1200" cap="none" spc="0" normalizeH="0" baseline="0" noProof="0" dirty="0" smtClean="0">
              <a:ln>
                <a:noFill/>
              </a:ln>
              <a:solidFill>
                <a:srgbClr val="FFFFFF"/>
              </a:solidFill>
              <a:effectLst/>
              <a:uLnTx/>
              <a:uFillTx/>
              <a:latin typeface="Tahoma"/>
              <a:ea typeface="+mn-ea"/>
              <a:cs typeface="Tahoma"/>
            </a:endParaRPr>
          </a:p>
        </p:txBody>
      </p:sp>
      <p:sp>
        <p:nvSpPr>
          <p:cNvPr id="23" name="Text Placeholder 2"/>
          <p:cNvSpPr txBox="1">
            <a:spLocks/>
          </p:cNvSpPr>
          <p:nvPr/>
        </p:nvSpPr>
        <p:spPr>
          <a:xfrm>
            <a:off x="1588939" y="3067773"/>
            <a:ext cx="2024197" cy="346830"/>
          </a:xfrm>
          <a:prstGeom prst="rect">
            <a:avLst/>
          </a:prstGeom>
        </p:spPr>
        <p:txBody>
          <a:bodyPr vert="horz" lIns="91440" tIns="45720" rIns="91440" bIns="45720" rtlCol="0">
            <a:normAutofit/>
          </a:bodyPr>
          <a:lstStyle/>
          <a:p>
            <a:pPr marL="0" marR="0" lvl="0" indent="-342900" defTabSz="457200" rtl="0" eaLnBrk="1" fontAlgn="auto" latinLnBrk="0" hangingPunct="1">
              <a:lnSpc>
                <a:spcPct val="100000"/>
              </a:lnSpc>
              <a:spcBef>
                <a:spcPct val="20000"/>
              </a:spcBef>
              <a:spcAft>
                <a:spcPts val="600"/>
              </a:spcAft>
              <a:buClrTx/>
              <a:buSzTx/>
              <a:buFontTx/>
              <a:buNone/>
              <a:tabLst/>
              <a:defRPr/>
            </a:pPr>
            <a:r>
              <a:rPr lang="en-US" sz="900" b="1" noProof="0" dirty="0" smtClean="0">
                <a:solidFill>
                  <a:srgbClr val="FFFFFF"/>
                </a:solidFill>
                <a:latin typeface="Tahoma"/>
                <a:cs typeface="Tahoma"/>
              </a:rPr>
              <a:t>Onsite </a:t>
            </a:r>
            <a:r>
              <a:rPr lang="en-US" sz="900" b="1" dirty="0" err="1" smtClean="0">
                <a:solidFill>
                  <a:srgbClr val="FFFFFF"/>
                </a:solidFill>
                <a:latin typeface="Tahoma"/>
                <a:cs typeface="Tahoma"/>
              </a:rPr>
              <a:t>Traiing</a:t>
            </a:r>
            <a:r>
              <a:rPr lang="en-US" sz="900" b="1" dirty="0" smtClean="0">
                <a:solidFill>
                  <a:srgbClr val="FFFFFF"/>
                </a:solidFill>
                <a:latin typeface="Tahoma"/>
                <a:cs typeface="Tahoma"/>
              </a:rPr>
              <a:t> Program</a:t>
            </a:r>
            <a:endParaRPr kumimoji="0" lang="en-US" sz="900" b="1" i="0" u="none" strike="noStrike" kern="1200" cap="none" spc="0" normalizeH="0" baseline="0" noProof="0" dirty="0" smtClean="0">
              <a:ln>
                <a:noFill/>
              </a:ln>
              <a:solidFill>
                <a:srgbClr val="FFFFFF"/>
              </a:solidFill>
              <a:effectLst/>
              <a:uLnTx/>
              <a:uFillTx/>
              <a:latin typeface="Tahoma"/>
              <a:ea typeface="+mn-ea"/>
              <a:cs typeface="Tahoma"/>
            </a:endParaRPr>
          </a:p>
        </p:txBody>
      </p:sp>
      <p:pic>
        <p:nvPicPr>
          <p:cNvPr id="24" name="Picture 23" descr="8.Process_Optional.png"/>
          <p:cNvPicPr>
            <a:picLocks noChangeAspect="1"/>
          </p:cNvPicPr>
          <p:nvPr/>
        </p:nvPicPr>
        <p:blipFill>
          <a:blip r:embed="rId3"/>
          <a:stretch>
            <a:fillRect/>
          </a:stretch>
        </p:blipFill>
        <p:spPr>
          <a:xfrm>
            <a:off x="1430528" y="4354731"/>
            <a:ext cx="5571744" cy="1310640"/>
          </a:xfrm>
          <a:prstGeom prst="rect">
            <a:avLst/>
          </a:prstGeom>
        </p:spPr>
      </p:pic>
      <p:sp>
        <p:nvSpPr>
          <p:cNvPr id="26" name="TextBox 25"/>
          <p:cNvSpPr txBox="1"/>
          <p:nvPr/>
        </p:nvSpPr>
        <p:spPr>
          <a:xfrm>
            <a:off x="1588939" y="4721621"/>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27" name="Text Placeholder 2"/>
          <p:cNvSpPr txBox="1">
            <a:spLocks/>
          </p:cNvSpPr>
          <p:nvPr/>
        </p:nvSpPr>
        <p:spPr>
          <a:xfrm>
            <a:off x="5541189" y="4725242"/>
            <a:ext cx="1430847" cy="940129"/>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1200" b="1" dirty="0" smtClean="0">
                <a:solidFill>
                  <a:srgbClr val="FFFFFF"/>
                </a:solidFill>
                <a:latin typeface="Tahoma"/>
                <a:cs typeface="Tahoma"/>
              </a:rPr>
              <a:t>$40,000</a:t>
            </a:r>
            <a:endParaRPr kumimoji="0" lang="en-US" sz="1200" b="1" i="0" u="none" strike="noStrike" kern="1200" cap="none" spc="0" normalizeH="0" baseline="0" noProof="0" dirty="0" smtClean="0">
              <a:ln>
                <a:noFill/>
              </a:ln>
              <a:solidFill>
                <a:srgbClr val="FFFFFF"/>
              </a:solidFill>
              <a:effectLst/>
              <a:uLnTx/>
              <a:uFillTx/>
              <a:latin typeface="Tahoma"/>
              <a:ea typeface="+mn-ea"/>
              <a:cs typeface="Tahoma"/>
            </a:endParaRPr>
          </a:p>
        </p:txBody>
      </p:sp>
      <p:sp>
        <p:nvSpPr>
          <p:cNvPr id="28" name="Text Placeholder 2"/>
          <p:cNvSpPr txBox="1">
            <a:spLocks/>
          </p:cNvSpPr>
          <p:nvPr/>
        </p:nvSpPr>
        <p:spPr>
          <a:xfrm>
            <a:off x="1588939" y="4378413"/>
            <a:ext cx="2024197" cy="346830"/>
          </a:xfrm>
          <a:prstGeom prst="rect">
            <a:avLst/>
          </a:prstGeom>
        </p:spPr>
        <p:txBody>
          <a:bodyPr vert="horz" lIns="91440" tIns="45720" rIns="91440" bIns="45720" rtlCol="0">
            <a:normAutofit/>
          </a:bodyPr>
          <a:lstStyle/>
          <a:p>
            <a:pPr marL="0" marR="0" lvl="0" indent="-342900" defTabSz="457200" rtl="0" eaLnBrk="1" fontAlgn="auto" latinLnBrk="0" hangingPunct="1">
              <a:lnSpc>
                <a:spcPct val="100000"/>
              </a:lnSpc>
              <a:spcBef>
                <a:spcPct val="20000"/>
              </a:spcBef>
              <a:spcAft>
                <a:spcPts val="600"/>
              </a:spcAft>
              <a:buClrTx/>
              <a:buSzTx/>
              <a:buFontTx/>
              <a:buNone/>
              <a:tabLst/>
              <a:defRPr/>
            </a:pPr>
            <a:r>
              <a:rPr lang="en-US" sz="900" b="1" noProof="0" dirty="0" smtClean="0">
                <a:solidFill>
                  <a:srgbClr val="FFFFFF"/>
                </a:solidFill>
                <a:latin typeface="Tahoma"/>
                <a:cs typeface="Tahoma"/>
              </a:rPr>
              <a:t>Onsite Consulting</a:t>
            </a:r>
            <a:endParaRPr kumimoji="0" lang="en-US" sz="900" b="1" i="0" u="none" strike="noStrike" kern="1200" cap="none" spc="0" normalizeH="0" baseline="0" noProof="0" dirty="0" smtClean="0">
              <a:ln>
                <a:noFill/>
              </a:ln>
              <a:solidFill>
                <a:srgbClr val="FFFFFF"/>
              </a:solidFill>
              <a:effectLst/>
              <a:uLnTx/>
              <a:uFillTx/>
              <a:latin typeface="Tahoma"/>
              <a:ea typeface="+mn-ea"/>
              <a:cs typeface="Tahoma"/>
            </a:endParaRPr>
          </a:p>
        </p:txBody>
      </p:sp>
      <p:pic>
        <p:nvPicPr>
          <p:cNvPr id="29" name="Picture 28" descr="8.Process_Optional.png"/>
          <p:cNvPicPr>
            <a:picLocks noChangeAspect="1"/>
          </p:cNvPicPr>
          <p:nvPr/>
        </p:nvPicPr>
        <p:blipFill>
          <a:blip r:embed="rId3"/>
          <a:stretch>
            <a:fillRect/>
          </a:stretch>
        </p:blipFill>
        <p:spPr>
          <a:xfrm>
            <a:off x="1430528" y="5665371"/>
            <a:ext cx="5571744" cy="1310640"/>
          </a:xfrm>
          <a:prstGeom prst="rect">
            <a:avLst/>
          </a:prstGeom>
        </p:spPr>
      </p:pic>
      <p:sp>
        <p:nvSpPr>
          <p:cNvPr id="30" name="TextBox 29"/>
          <p:cNvSpPr txBox="1"/>
          <p:nvPr/>
        </p:nvSpPr>
        <p:spPr>
          <a:xfrm>
            <a:off x="1588939" y="6032261"/>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31" name="Text Placeholder 2"/>
          <p:cNvSpPr txBox="1">
            <a:spLocks/>
          </p:cNvSpPr>
          <p:nvPr/>
        </p:nvSpPr>
        <p:spPr>
          <a:xfrm>
            <a:off x="5541189" y="6035882"/>
            <a:ext cx="1430847" cy="940129"/>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1200" b="1" dirty="0" smtClean="0">
                <a:solidFill>
                  <a:srgbClr val="FFFFFF"/>
                </a:solidFill>
                <a:latin typeface="Tahoma"/>
                <a:cs typeface="Tahoma"/>
              </a:rPr>
              <a:t>$40,000</a:t>
            </a:r>
            <a:endParaRPr kumimoji="0" lang="en-US" sz="1200" b="1" i="0" u="none" strike="noStrike" kern="1200" cap="none" spc="0" normalizeH="0" baseline="0" noProof="0" dirty="0" smtClean="0">
              <a:ln>
                <a:noFill/>
              </a:ln>
              <a:solidFill>
                <a:srgbClr val="FFFFFF"/>
              </a:solidFill>
              <a:effectLst/>
              <a:uLnTx/>
              <a:uFillTx/>
              <a:latin typeface="Tahoma"/>
              <a:ea typeface="+mn-ea"/>
              <a:cs typeface="Tahoma"/>
            </a:endParaRPr>
          </a:p>
        </p:txBody>
      </p:sp>
      <p:sp>
        <p:nvSpPr>
          <p:cNvPr id="32" name="Text Placeholder 2"/>
          <p:cNvSpPr txBox="1">
            <a:spLocks/>
          </p:cNvSpPr>
          <p:nvPr/>
        </p:nvSpPr>
        <p:spPr>
          <a:xfrm>
            <a:off x="1588939" y="5689053"/>
            <a:ext cx="2462362" cy="343208"/>
          </a:xfrm>
          <a:prstGeom prst="rect">
            <a:avLst/>
          </a:prstGeom>
        </p:spPr>
        <p:txBody>
          <a:bodyPr vert="horz" lIns="91440" tIns="45720" rIns="91440" bIns="45720" rtlCol="0">
            <a:normAutofit/>
          </a:bodyPr>
          <a:lstStyle/>
          <a:p>
            <a:pPr marL="0" marR="0" lvl="0" indent="-342900" defTabSz="457200" rtl="0" eaLnBrk="1" fontAlgn="auto" latinLnBrk="0" hangingPunct="1">
              <a:lnSpc>
                <a:spcPct val="100000"/>
              </a:lnSpc>
              <a:spcBef>
                <a:spcPct val="20000"/>
              </a:spcBef>
              <a:spcAft>
                <a:spcPts val="600"/>
              </a:spcAft>
              <a:buClrTx/>
              <a:buSzTx/>
              <a:buFontTx/>
              <a:buNone/>
              <a:tabLst/>
              <a:defRPr/>
            </a:pPr>
            <a:r>
              <a:rPr lang="en-US" sz="900" b="1" noProof="0" dirty="0" smtClean="0">
                <a:solidFill>
                  <a:srgbClr val="FFFFFF"/>
                </a:solidFill>
                <a:latin typeface="Tahoma"/>
                <a:cs typeface="Tahoma"/>
              </a:rPr>
              <a:t>Onsite Consulting</a:t>
            </a:r>
            <a:endParaRPr kumimoji="0" lang="en-US" sz="900" b="1" i="0" u="none" strike="noStrike" kern="1200" cap="none" spc="0" normalizeH="0" baseline="0" noProof="0" dirty="0" smtClean="0">
              <a:ln>
                <a:noFill/>
              </a:ln>
              <a:solidFill>
                <a:srgbClr val="FFFFFF"/>
              </a:solidFill>
              <a:effectLst/>
              <a:uLnTx/>
              <a:uFillTx/>
              <a:latin typeface="Tahoma"/>
              <a:ea typeface="+mn-ea"/>
              <a:cs typeface="Tahom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Picture 35" descr="8.Process_estimate2.png"/>
          <p:cNvPicPr>
            <a:picLocks noChangeAspect="1"/>
          </p:cNvPicPr>
          <p:nvPr/>
        </p:nvPicPr>
        <p:blipFill>
          <a:blip r:embed="rId3"/>
          <a:stretch>
            <a:fillRect/>
          </a:stretch>
        </p:blipFill>
        <p:spPr>
          <a:xfrm>
            <a:off x="1430528" y="1733451"/>
            <a:ext cx="5571744" cy="7528560"/>
          </a:xfrm>
          <a:prstGeom prst="rect">
            <a:avLst/>
          </a:prstGeom>
        </p:spPr>
      </p:pic>
      <p:pic>
        <p:nvPicPr>
          <p:cNvPr id="5" name="Picture 4"/>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933" y="1248832"/>
            <a:ext cx="863600" cy="8877300"/>
          </a:xfrm>
          <a:prstGeom prst="rect">
            <a:avLst/>
          </a:prstGeom>
        </p:spPr>
      </p:pic>
      <p:sp>
        <p:nvSpPr>
          <p:cNvPr id="6" name="TextBox 5"/>
          <p:cNvSpPr txBox="1"/>
          <p:nvPr/>
        </p:nvSpPr>
        <p:spPr>
          <a:xfrm>
            <a:off x="1323760" y="1257300"/>
            <a:ext cx="5350933" cy="276999"/>
          </a:xfrm>
          <a:prstGeom prst="rect">
            <a:avLst/>
          </a:prstGeom>
          <a:noFill/>
        </p:spPr>
        <p:txBody>
          <a:bodyPr wrap="square" rtlCol="0">
            <a:spAutoFit/>
          </a:bodyPr>
          <a:lstStyle/>
          <a:p>
            <a:r>
              <a:rPr lang="en-US" sz="1200" b="1" dirty="0" smtClean="0">
                <a:latin typeface="Tahoma"/>
                <a:cs typeface="Tahoma"/>
              </a:rPr>
              <a:t>Project Estimate </a:t>
            </a:r>
          </a:p>
        </p:txBody>
      </p:sp>
      <p:sp>
        <p:nvSpPr>
          <p:cNvPr id="33" name="TextBox 32"/>
          <p:cNvSpPr txBox="1"/>
          <p:nvPr/>
        </p:nvSpPr>
        <p:spPr>
          <a:xfrm>
            <a:off x="2764363" y="2070101"/>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37" name="Text Placeholder 2"/>
          <p:cNvSpPr txBox="1">
            <a:spLocks/>
          </p:cNvSpPr>
          <p:nvPr/>
        </p:nvSpPr>
        <p:spPr>
          <a:xfrm>
            <a:off x="2751663" y="8932524"/>
            <a:ext cx="3763437" cy="329487"/>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1200" b="1" dirty="0" smtClean="0">
                <a:latin typeface="Tahoma"/>
                <a:cs typeface="Tahoma"/>
              </a:rPr>
              <a:t>$7,800</a:t>
            </a:r>
            <a:endParaRPr kumimoji="0" lang="en-US" sz="1200" b="1" i="0" u="none" strike="noStrike" kern="1200" cap="none" spc="0" normalizeH="0" baseline="0" noProof="0" dirty="0" smtClean="0">
              <a:ln>
                <a:noFill/>
              </a:ln>
              <a:solidFill>
                <a:schemeClr val="tx1"/>
              </a:solidFill>
              <a:effectLst/>
              <a:uLnTx/>
              <a:uFillTx/>
              <a:latin typeface="Tahoma"/>
              <a:ea typeface="+mn-ea"/>
              <a:cs typeface="Tahoma"/>
            </a:endParaRPr>
          </a:p>
        </p:txBody>
      </p:sp>
      <p:sp>
        <p:nvSpPr>
          <p:cNvPr id="38" name="Text Placeholder 2"/>
          <p:cNvSpPr txBox="1">
            <a:spLocks/>
          </p:cNvSpPr>
          <p:nvPr/>
        </p:nvSpPr>
        <p:spPr>
          <a:xfrm>
            <a:off x="1530946" y="8945224"/>
            <a:ext cx="1396404" cy="316787"/>
          </a:xfrm>
          <a:prstGeom prst="rect">
            <a:avLst/>
          </a:prstGeom>
        </p:spPr>
        <p:txBody>
          <a:bodyPr vert="horz" lIns="91440" tIns="45720" rIns="91440" bIns="45720" rtlCol="0">
            <a:normAutofit/>
          </a:bodyPr>
          <a:lstStyle/>
          <a:p>
            <a:pPr marL="0" marR="0" lvl="0" indent="-342900" defTabSz="457200" rtl="0" eaLnBrk="1" fontAlgn="auto" latinLnBrk="0" hangingPunct="1">
              <a:lnSpc>
                <a:spcPct val="100000"/>
              </a:lnSpc>
              <a:spcBef>
                <a:spcPct val="20000"/>
              </a:spcBef>
              <a:spcAft>
                <a:spcPts val="600"/>
              </a:spcAft>
              <a:buClrTx/>
              <a:buSzTx/>
              <a:buFontTx/>
              <a:buNone/>
              <a:tabLst/>
              <a:defRPr/>
            </a:pPr>
            <a:r>
              <a:rPr lang="en-US" sz="1200" b="1" dirty="0" smtClean="0">
                <a:latin typeface="Tahoma"/>
                <a:cs typeface="Tahoma"/>
              </a:rPr>
              <a:t>Annual Fee</a:t>
            </a:r>
            <a:endParaRPr kumimoji="0" lang="en-US" sz="1200" b="1" i="0" u="none" strike="noStrike" kern="1200" cap="none" spc="0" normalizeH="0" baseline="0" noProof="0" dirty="0" smtClean="0">
              <a:ln>
                <a:noFill/>
              </a:ln>
              <a:solidFill>
                <a:schemeClr val="tx1"/>
              </a:solidFill>
              <a:effectLst/>
              <a:uLnTx/>
              <a:uFillTx/>
              <a:latin typeface="Tahoma"/>
              <a:ea typeface="+mn-ea"/>
              <a:cs typeface="Tahoma"/>
            </a:endParaRPr>
          </a:p>
        </p:txBody>
      </p:sp>
      <p:sp>
        <p:nvSpPr>
          <p:cNvPr id="39" name="TextBox 38"/>
          <p:cNvSpPr txBox="1"/>
          <p:nvPr/>
        </p:nvSpPr>
        <p:spPr>
          <a:xfrm>
            <a:off x="2764363" y="2997200"/>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40" name="TextBox 39"/>
          <p:cNvSpPr txBox="1"/>
          <p:nvPr/>
        </p:nvSpPr>
        <p:spPr>
          <a:xfrm>
            <a:off x="2764363" y="3949700"/>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41" name="TextBox 40"/>
          <p:cNvSpPr txBox="1"/>
          <p:nvPr/>
        </p:nvSpPr>
        <p:spPr>
          <a:xfrm>
            <a:off x="2764363" y="4876800"/>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42" name="TextBox 41"/>
          <p:cNvSpPr txBox="1"/>
          <p:nvPr/>
        </p:nvSpPr>
        <p:spPr>
          <a:xfrm>
            <a:off x="2764363" y="6190521"/>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43" name="TextBox 42"/>
          <p:cNvSpPr txBox="1"/>
          <p:nvPr/>
        </p:nvSpPr>
        <p:spPr>
          <a:xfrm>
            <a:off x="2764363" y="7143021"/>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44" name="TextBox 43"/>
          <p:cNvSpPr txBox="1"/>
          <p:nvPr/>
        </p:nvSpPr>
        <p:spPr>
          <a:xfrm>
            <a:off x="2764363" y="8094153"/>
            <a:ext cx="2506137" cy="646331"/>
          </a:xfrm>
          <a:prstGeom prst="rect">
            <a:avLst/>
          </a:prstGeom>
          <a:noFill/>
        </p:spPr>
        <p:txBody>
          <a:bodyPr wrap="square" rtlCol="0">
            <a:spAutoFit/>
          </a:bodyPr>
          <a:lstStyle/>
          <a:p>
            <a:r>
              <a:rPr lang="en-US" sz="900" dirty="0" smtClean="0">
                <a:solidFill>
                  <a:schemeClr val="bg1"/>
                </a:solidFill>
                <a:latin typeface="Tahoma"/>
                <a:cs typeface="Tahoma"/>
              </a:rPr>
              <a:t>Advanced UX Analysis &amp; Consultation</a:t>
            </a:r>
          </a:p>
          <a:p>
            <a:r>
              <a:rPr lang="en-US" sz="900" dirty="0" smtClean="0">
                <a:solidFill>
                  <a:schemeClr val="bg1"/>
                </a:solidFill>
                <a:latin typeface="Tahoma"/>
                <a:cs typeface="Tahoma"/>
              </a:rPr>
              <a:t>Content Strategy</a:t>
            </a:r>
          </a:p>
          <a:p>
            <a:r>
              <a:rPr lang="en-US" sz="900" dirty="0" smtClean="0">
                <a:solidFill>
                  <a:schemeClr val="bg1"/>
                </a:solidFill>
                <a:latin typeface="Tahoma"/>
                <a:cs typeface="Tahoma"/>
              </a:rPr>
              <a:t>Collect/Compile Logos &amp; Images</a:t>
            </a:r>
          </a:p>
          <a:p>
            <a:r>
              <a:rPr lang="en-US" sz="900" dirty="0" smtClean="0">
                <a:solidFill>
                  <a:schemeClr val="bg1"/>
                </a:solidFill>
                <a:latin typeface="Tahoma"/>
                <a:cs typeface="Tahoma"/>
              </a:rPr>
              <a:t>Approved Homepage Layout</a:t>
            </a:r>
          </a:p>
        </p:txBody>
      </p:sp>
      <p:sp>
        <p:nvSpPr>
          <p:cNvPr id="22" name="TextBox 21"/>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sp>
        <p:nvSpPr>
          <p:cNvPr id="25" name="Text Placeholder 2"/>
          <p:cNvSpPr txBox="1">
            <a:spLocks/>
          </p:cNvSpPr>
          <p:nvPr/>
        </p:nvSpPr>
        <p:spPr>
          <a:xfrm>
            <a:off x="2789763" y="5733324"/>
            <a:ext cx="3712637" cy="444497"/>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ct val="20000"/>
              </a:spcBef>
              <a:spcAft>
                <a:spcPts val="600"/>
              </a:spcAft>
              <a:buClrTx/>
              <a:buSzTx/>
              <a:buFontTx/>
              <a:buNone/>
              <a:tabLst/>
              <a:defRPr/>
            </a:pPr>
            <a:r>
              <a:rPr lang="en-US" sz="1200" b="1" dirty="0" smtClean="0">
                <a:latin typeface="Tahoma"/>
                <a:cs typeface="Tahoma"/>
              </a:rPr>
              <a:t>$40,000</a:t>
            </a:r>
            <a:endParaRPr kumimoji="0" lang="en-US" sz="1200" b="1" i="0" u="none" strike="noStrike" kern="1200" cap="none" spc="0" normalizeH="0" baseline="0" noProof="0" dirty="0" smtClean="0">
              <a:ln>
                <a:noFill/>
              </a:ln>
              <a:solidFill>
                <a:schemeClr val="tx1"/>
              </a:solidFill>
              <a:effectLst/>
              <a:uLnTx/>
              <a:uFillTx/>
              <a:latin typeface="Tahoma"/>
              <a:ea typeface="+mn-ea"/>
              <a:cs typeface="Tahoma"/>
            </a:endParaRPr>
          </a:p>
        </p:txBody>
      </p:sp>
      <p:sp>
        <p:nvSpPr>
          <p:cNvPr id="34" name="Text Placeholder 2"/>
          <p:cNvSpPr txBox="1">
            <a:spLocks/>
          </p:cNvSpPr>
          <p:nvPr/>
        </p:nvSpPr>
        <p:spPr>
          <a:xfrm>
            <a:off x="1588939" y="5733324"/>
            <a:ext cx="1338411" cy="584199"/>
          </a:xfrm>
          <a:prstGeom prst="rect">
            <a:avLst/>
          </a:prstGeom>
        </p:spPr>
        <p:txBody>
          <a:bodyPr vert="horz" lIns="91440" tIns="45720" rIns="91440" bIns="45720" rtlCol="0">
            <a:normAutofit/>
          </a:bodyPr>
          <a:lstStyle/>
          <a:p>
            <a:pPr marL="0" marR="0" lvl="0" indent="-342900" defTabSz="457200" rtl="0" eaLnBrk="1" fontAlgn="auto" latinLnBrk="0" hangingPunct="1">
              <a:lnSpc>
                <a:spcPct val="100000"/>
              </a:lnSpc>
              <a:spcBef>
                <a:spcPct val="20000"/>
              </a:spcBef>
              <a:spcAft>
                <a:spcPts val="600"/>
              </a:spcAft>
              <a:buClrTx/>
              <a:buSzTx/>
              <a:buFontTx/>
              <a:buNone/>
              <a:tabLst/>
              <a:defRPr/>
            </a:pPr>
            <a:r>
              <a:rPr lang="en-US" sz="1200" b="1" noProof="0" dirty="0" smtClean="0">
                <a:latin typeface="Tahoma"/>
                <a:cs typeface="Tahoma"/>
              </a:rPr>
              <a:t>Project Fee</a:t>
            </a:r>
            <a:endParaRPr kumimoji="0" lang="en-US" sz="1200" b="1" i="0" u="none" strike="noStrike" kern="1200" cap="none" spc="0" normalizeH="0" baseline="0" noProof="0" dirty="0" smtClean="0">
              <a:ln>
                <a:noFill/>
              </a:ln>
              <a:solidFill>
                <a:schemeClr val="tx1"/>
              </a:solidFill>
              <a:effectLst/>
              <a:uLnTx/>
              <a:uFillTx/>
              <a:latin typeface="Tahoma"/>
              <a:ea typeface="+mn-ea"/>
              <a:cs typeface="Tahom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933" y="1248832"/>
            <a:ext cx="863600" cy="8877300"/>
          </a:xfrm>
          <a:prstGeom prst="rect">
            <a:avLst/>
          </a:prstGeom>
        </p:spPr>
      </p:pic>
      <p:sp>
        <p:nvSpPr>
          <p:cNvPr id="6" name="TextBox 5"/>
          <p:cNvSpPr txBox="1"/>
          <p:nvPr/>
        </p:nvSpPr>
        <p:spPr>
          <a:xfrm>
            <a:off x="1323760" y="1257300"/>
            <a:ext cx="5350933" cy="276999"/>
          </a:xfrm>
          <a:prstGeom prst="rect">
            <a:avLst/>
          </a:prstGeom>
          <a:noFill/>
        </p:spPr>
        <p:txBody>
          <a:bodyPr wrap="square" rtlCol="0">
            <a:spAutoFit/>
          </a:bodyPr>
          <a:lstStyle/>
          <a:p>
            <a:r>
              <a:rPr lang="en-US" sz="1200" b="1" dirty="0" smtClean="0">
                <a:latin typeface="Tahoma"/>
                <a:cs typeface="Tahoma"/>
              </a:rPr>
              <a:t>Appendix</a:t>
            </a:r>
          </a:p>
        </p:txBody>
      </p:sp>
      <p:sp>
        <p:nvSpPr>
          <p:cNvPr id="22" name="TextBox 21"/>
          <p:cNvSpPr txBox="1"/>
          <p:nvPr/>
        </p:nvSpPr>
        <p:spPr>
          <a:xfrm>
            <a:off x="1323761" y="397925"/>
            <a:ext cx="2727540" cy="830997"/>
          </a:xfrm>
          <a:prstGeom prst="rect">
            <a:avLst/>
          </a:prstGeom>
          <a:noFill/>
        </p:spPr>
        <p:txBody>
          <a:bodyPr wrap="square" rtlCol="0">
            <a:spAutoFit/>
          </a:bodyPr>
          <a:lstStyle/>
          <a:p>
            <a:r>
              <a:rPr lang="en-US" sz="1200" b="1" dirty="0" smtClean="0">
                <a:solidFill>
                  <a:schemeClr val="bg2"/>
                </a:solidFill>
                <a:latin typeface="Tahoma"/>
                <a:cs typeface="Tahoma"/>
              </a:rPr>
              <a:t>Project Plan</a:t>
            </a:r>
          </a:p>
          <a:p>
            <a:r>
              <a:rPr lang="en-US" sz="1200" dirty="0" smtClean="0">
                <a:solidFill>
                  <a:schemeClr val="bg2"/>
                </a:solidFill>
                <a:latin typeface="Tahoma"/>
                <a:cs typeface="Tahoma"/>
              </a:rPr>
              <a:t>Grande Prairie</a:t>
            </a:r>
          </a:p>
          <a:p>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72385" y="4800600"/>
            <a:ext cx="2530962" cy="520700"/>
          </a:xfrm>
        </p:spPr>
        <p:txBody>
          <a:bodyPr vert="horz">
            <a:normAutofit/>
          </a:bodyPr>
          <a:lstStyle/>
          <a:p>
            <a:r>
              <a:rPr lang="en-US" sz="1600" dirty="0" smtClean="0">
                <a:solidFill>
                  <a:schemeClr val="tx1"/>
                </a:solidFill>
              </a:rPr>
              <a:t>Thank you</a:t>
            </a:r>
            <a:endParaRPr lang="en-US" sz="1600" dirty="0"/>
          </a:p>
        </p:txBody>
      </p:sp>
      <p:sp>
        <p:nvSpPr>
          <p:cNvPr id="4" name="Rectangle 3"/>
          <p:cNvSpPr/>
          <p:nvPr/>
        </p:nvSpPr>
        <p:spPr>
          <a:xfrm>
            <a:off x="4656485" y="0"/>
            <a:ext cx="2746862" cy="134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pic>
        <p:nvPicPr>
          <p:cNvPr id="5" name="Picture 4" descr="9.end.png"/>
          <p:cNvPicPr>
            <a:picLocks noChangeAspect="1"/>
          </p:cNvPicPr>
          <p:nvPr/>
        </p:nvPicPr>
        <p:blipFill>
          <a:blip r:embed="rId2"/>
          <a:stretch>
            <a:fillRect/>
          </a:stretch>
        </p:blipFill>
        <p:spPr>
          <a:xfrm>
            <a:off x="-4508" y="3904995"/>
            <a:ext cx="4584192" cy="227380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1143000" y="4546600"/>
            <a:ext cx="184666" cy="369332"/>
          </a:xfrm>
          <a:prstGeom prst="rect">
            <a:avLst/>
          </a:prstGeom>
          <a:noFill/>
        </p:spPr>
        <p:txBody>
          <a:bodyPr wrap="none" rtlCol="0">
            <a:spAutoFit/>
          </a:bodyPr>
          <a:lstStyle/>
          <a:p>
            <a:r>
              <a:rPr lang="en-US" dirty="0" smtClean="0"/>
              <a:t>      </a:t>
            </a:r>
            <a:endParaRPr lang="en-US" dirty="0"/>
          </a:p>
        </p:txBody>
      </p:sp>
      <p:sp>
        <p:nvSpPr>
          <p:cNvPr id="13" name="Text Placeholder 2"/>
          <p:cNvSpPr txBox="1">
            <a:spLocks/>
          </p:cNvSpPr>
          <p:nvPr/>
        </p:nvSpPr>
        <p:spPr>
          <a:xfrm>
            <a:off x="1330855" y="1384300"/>
            <a:ext cx="5665471" cy="7696200"/>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1200" b="1" i="0" u="none" strike="noStrike" kern="1200" cap="none" spc="0" normalizeH="0" baseline="0" noProof="0" dirty="0" smtClean="0">
                <a:ln>
                  <a:noFill/>
                </a:ln>
                <a:solidFill>
                  <a:srgbClr val="381F6B"/>
                </a:solidFill>
                <a:effectLst/>
                <a:uLnTx/>
                <a:uFillTx/>
                <a:latin typeface="Tahoma"/>
                <a:ea typeface="+mn-ea"/>
                <a:cs typeface="Tahoma"/>
              </a:rPr>
              <a:t>Why is customer experience important?</a:t>
            </a:r>
          </a:p>
          <a:p>
            <a:pPr marL="0" marR="0" lvl="0" indent="-342900" algn="l" defTabSz="457200" rtl="0" eaLnBrk="1" fontAlgn="auto" latinLnBrk="0" hangingPunct="1">
              <a:lnSpc>
                <a:spcPts val="1350"/>
              </a:lnSpc>
              <a:spcBef>
                <a:spcPct val="20000"/>
              </a:spcBef>
              <a:spcAft>
                <a:spcPts val="0"/>
              </a:spcAft>
              <a:buClrTx/>
              <a:buSzTx/>
              <a:buFont typeface="Arial"/>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This view of the resident’s evolution into a “customer” is coming into sharper focus.  </a:t>
            </a:r>
            <a:r>
              <a:rPr kumimoji="0" lang="x-none" sz="900" b="0" i="0" u="none" strike="noStrike" kern="1200" cap="none" spc="0" normalizeH="0" baseline="0" noProof="0" dirty="0" smtClean="0">
                <a:ln>
                  <a:noFill/>
                </a:ln>
                <a:solidFill>
                  <a:srgbClr val="000000"/>
                </a:solidFill>
                <a:effectLst/>
                <a:uLnTx/>
                <a:uFillTx/>
                <a:latin typeface="Tahoma"/>
                <a:ea typeface="+mn-ea"/>
                <a:cs typeface="Tahoma"/>
              </a:rPr>
              <a:t>A recent Accenture digital government study found that “improved digital services would positively change citizen attitudes toward government.” In fact, 72% of the respondents say</a:t>
            </a:r>
            <a:r>
              <a:rPr lang="en-US" sz="900" dirty="0" smtClean="0">
                <a:solidFill>
                  <a:srgbClr val="000000"/>
                </a:solidFill>
                <a:latin typeface="Tahoma"/>
                <a:cs typeface="Tahoma"/>
              </a:rPr>
              <a:t/>
            </a:r>
            <a:br>
              <a:rPr lang="en-US" sz="900" dirty="0" smtClean="0">
                <a:solidFill>
                  <a:srgbClr val="000000"/>
                </a:solidFill>
                <a:latin typeface="Tahoma"/>
                <a:cs typeface="Tahoma"/>
              </a:rPr>
            </a:br>
            <a:r>
              <a:rPr kumimoji="0" lang="x-none" sz="900" b="0" i="0" u="none" strike="noStrike" kern="1200" cap="none" spc="0" normalizeH="0" baseline="0" noProof="0" dirty="0" smtClean="0">
                <a:ln>
                  <a:noFill/>
                </a:ln>
                <a:solidFill>
                  <a:srgbClr val="000000"/>
                </a:solidFill>
                <a:effectLst/>
                <a:uLnTx/>
                <a:uFillTx/>
                <a:latin typeface="Tahoma"/>
                <a:ea typeface="+mn-ea"/>
                <a:cs typeface="Tahoma"/>
              </a:rPr>
              <a:t>that better digital services would also increase their willingness to engage.  </a:t>
            </a:r>
            <a:endParaRPr kumimoji="0" lang="en-US" sz="900" b="0"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ts val="1350"/>
              </a:lnSpc>
              <a:spcBef>
                <a:spcPts val="852"/>
              </a:spcBef>
              <a:spcAft>
                <a:spcPts val="0"/>
              </a:spcAft>
              <a:buClrTx/>
              <a:buSzTx/>
              <a:buFont typeface="Arial"/>
              <a:buNone/>
              <a:tabLst/>
              <a:defRPr/>
            </a:pP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For the majority of digital residents, the website profoundly shapes their perception of government; the website has become the government.  </a:t>
            </a:r>
            <a:r>
              <a:rPr kumimoji="0" lang="x-none" sz="900" b="0" i="0" u="none" strike="noStrike" kern="1200" cap="none" spc="0" normalizeH="0" baseline="0" noProof="0" dirty="0" smtClean="0">
                <a:ln>
                  <a:noFill/>
                </a:ln>
                <a:solidFill>
                  <a:srgbClr val="000000"/>
                </a:solidFill>
                <a:effectLst/>
                <a:uLnTx/>
                <a:uFillTx/>
                <a:latin typeface="Tahoma"/>
                <a:ea typeface="+mn-ea"/>
                <a:cs typeface="Tahoma"/>
              </a:rPr>
              <a:t>More than 65% of the respondents also mentioned that the following beliefs would also be</a:t>
            </a: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 positively</a:t>
            </a:r>
            <a:r>
              <a:rPr kumimoji="0" lang="x-none" sz="900" b="0" i="0" u="none" strike="noStrike" kern="1200" cap="none" spc="0" normalizeH="0" baseline="0" noProof="0" dirty="0" smtClean="0">
                <a:ln>
                  <a:noFill/>
                </a:ln>
                <a:solidFill>
                  <a:srgbClr val="000000"/>
                </a:solidFill>
                <a:effectLst/>
                <a:uLnTx/>
                <a:uFillTx/>
                <a:latin typeface="Tahoma"/>
                <a:ea typeface="+mn-ea"/>
                <a:cs typeface="Tahoma"/>
              </a:rPr>
              <a:t> impacted with improved digital services: </a:t>
            </a: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
            </a:r>
            <a:br>
              <a:rPr kumimoji="0" lang="en-US" sz="900" b="0" i="0" u="none" strike="noStrike" kern="1200" cap="none" spc="0" normalizeH="0" baseline="0" noProof="0" dirty="0" smtClean="0">
                <a:ln>
                  <a:noFill/>
                </a:ln>
                <a:solidFill>
                  <a:srgbClr val="000000"/>
                </a:solidFill>
                <a:effectLst/>
                <a:uLnTx/>
                <a:uFillTx/>
                <a:latin typeface="Tahoma"/>
                <a:ea typeface="+mn-ea"/>
                <a:cs typeface="Tahoma"/>
              </a:rPr>
            </a:br>
            <a:endParaRPr kumimoji="0" lang="en-US" sz="900" b="0" i="0" u="none" strike="noStrike" kern="1200" cap="none" spc="0" normalizeH="0" baseline="0" noProof="0" dirty="0" smtClean="0">
              <a:ln>
                <a:noFill/>
              </a:ln>
              <a:solidFill>
                <a:srgbClr val="000000"/>
              </a:solidFill>
              <a:effectLst/>
              <a:uLnTx/>
              <a:uFillTx/>
              <a:latin typeface="Tahoma"/>
              <a:ea typeface="+mn-ea"/>
              <a:cs typeface="Tahoma"/>
            </a:endParaRPr>
          </a:p>
          <a:p>
            <a:pPr lvl="0">
              <a:buFont typeface="Arial"/>
              <a:buChar char="•"/>
            </a:pPr>
            <a:r>
              <a:rPr lang="x-none" sz="900" b="1" dirty="0" smtClean="0">
                <a:solidFill>
                  <a:schemeClr val="accent2"/>
                </a:solidFill>
                <a:latin typeface="Tahoma"/>
                <a:cs typeface="Tahoma"/>
              </a:rPr>
              <a:t>My government is forward looking</a:t>
            </a:r>
            <a:endParaRPr lang="en-US" sz="900" b="1" dirty="0" smtClean="0">
              <a:solidFill>
                <a:schemeClr val="accent2"/>
              </a:solidFill>
              <a:latin typeface="Tahoma"/>
              <a:cs typeface="Tahoma"/>
            </a:endParaRPr>
          </a:p>
          <a:p>
            <a:pPr lvl="0">
              <a:buFont typeface="Arial"/>
              <a:buChar char="•"/>
            </a:pPr>
            <a:r>
              <a:rPr lang="x-none" sz="900" b="1" dirty="0" smtClean="0">
                <a:solidFill>
                  <a:schemeClr val="accent2"/>
                </a:solidFill>
                <a:latin typeface="Tahoma"/>
                <a:cs typeface="Tahoma"/>
              </a:rPr>
              <a:t>My government is efficient and effective</a:t>
            </a:r>
            <a:endParaRPr lang="en-US" sz="900" b="1" dirty="0" smtClean="0">
              <a:solidFill>
                <a:schemeClr val="accent2"/>
              </a:solidFill>
              <a:latin typeface="Tahoma"/>
              <a:cs typeface="Tahoma"/>
            </a:endParaRPr>
          </a:p>
          <a:p>
            <a:pPr>
              <a:buFont typeface="Arial"/>
              <a:buChar char="•"/>
            </a:pPr>
            <a:r>
              <a:rPr lang="en-US" sz="900" b="1" dirty="0" smtClean="0">
                <a:solidFill>
                  <a:schemeClr val="accent2"/>
                </a:solidFill>
                <a:latin typeface="Tahoma"/>
                <a:cs typeface="Tahoma"/>
              </a:rPr>
              <a:t>I have confidence and trust in government</a:t>
            </a:r>
          </a:p>
          <a:p>
            <a:pPr lvl="0">
              <a:buFont typeface="Arial"/>
              <a:buChar char="•"/>
            </a:pPr>
            <a:r>
              <a:rPr lang="en-US" sz="900" b="1" dirty="0">
                <a:solidFill>
                  <a:schemeClr val="accent2"/>
                </a:solidFill>
                <a:latin typeface="Tahoma"/>
                <a:cs typeface="Tahoma"/>
              </a:rPr>
              <a:t>I am satisfied </a:t>
            </a:r>
            <a:r>
              <a:rPr lang="x-none" sz="900" b="1" dirty="0">
                <a:solidFill>
                  <a:schemeClr val="accent2"/>
                </a:solidFill>
                <a:latin typeface="Tahoma"/>
                <a:cs typeface="Tahoma"/>
              </a:rPr>
              <a:t>with my </a:t>
            </a:r>
            <a:r>
              <a:rPr lang="x-none" sz="900" b="1" dirty="0" smtClean="0">
                <a:solidFill>
                  <a:schemeClr val="accent2"/>
                </a:solidFill>
                <a:latin typeface="Tahoma"/>
                <a:cs typeface="Tahoma"/>
              </a:rPr>
              <a:t>government</a:t>
            </a:r>
            <a:r>
              <a:rPr lang="en-US" sz="900" b="1" dirty="0" smtClean="0">
                <a:solidFill>
                  <a:schemeClr val="accent2"/>
                </a:solidFill>
                <a:latin typeface="Tahoma"/>
                <a:cs typeface="Tahoma"/>
              </a:rPr>
              <a:t> </a:t>
            </a:r>
          </a:p>
          <a:p>
            <a:pPr>
              <a:buFont typeface="Arial"/>
              <a:buChar char="•"/>
            </a:pPr>
            <a:endParaRPr lang="en-US" sz="950" b="1" dirty="0" smtClean="0">
              <a:solidFill>
                <a:schemeClr val="accent1"/>
              </a:solidFill>
              <a:latin typeface="Tahoma"/>
              <a:cs typeface="Tahoma"/>
            </a:endParaRPr>
          </a:p>
          <a:p>
            <a:endParaRPr lang="en-US" sz="1200" b="1" dirty="0" smtClean="0">
              <a:solidFill>
                <a:srgbClr val="381F6B"/>
              </a:solidFill>
            </a:endParaRPr>
          </a:p>
          <a:p>
            <a:pPr>
              <a:spcAft>
                <a:spcPts val="600"/>
              </a:spcAft>
            </a:pPr>
            <a:r>
              <a:rPr lang="en-US" sz="1200" b="1" dirty="0" smtClean="0">
                <a:solidFill>
                  <a:srgbClr val="381F6B"/>
                </a:solidFill>
                <a:latin typeface="Tahoma"/>
                <a:cs typeface="Tahoma"/>
              </a:rPr>
              <a:t>Developing a customer-focused website </a:t>
            </a:r>
            <a:br>
              <a:rPr lang="en-US" sz="1200" b="1" dirty="0" smtClean="0">
                <a:solidFill>
                  <a:srgbClr val="381F6B"/>
                </a:solidFill>
                <a:latin typeface="Tahoma"/>
                <a:cs typeface="Tahoma"/>
              </a:rPr>
            </a:br>
            <a:r>
              <a:rPr lang="en-US" sz="1200" b="1" dirty="0" smtClean="0">
                <a:solidFill>
                  <a:srgbClr val="381F6B"/>
                </a:solidFill>
                <a:latin typeface="Tahoma"/>
                <a:cs typeface="Tahoma"/>
              </a:rPr>
              <a:t>for your community</a:t>
            </a:r>
          </a:p>
          <a:p>
            <a:pPr>
              <a:lnSpc>
                <a:spcPts val="1350"/>
              </a:lnSpc>
            </a:pPr>
            <a:r>
              <a:rPr lang="en-US" sz="1000" dirty="0" smtClean="0">
                <a:solidFill>
                  <a:srgbClr val="000000"/>
                </a:solidFill>
                <a:latin typeface="Tahoma"/>
                <a:cs typeface="Tahoma"/>
              </a:rPr>
              <a:t>Vision’s approach will bring you more than just new technology.</a:t>
            </a:r>
            <a:br>
              <a:rPr lang="en-US" sz="1000" dirty="0" smtClean="0">
                <a:solidFill>
                  <a:srgbClr val="000000"/>
                </a:solidFill>
                <a:latin typeface="Tahoma"/>
                <a:cs typeface="Tahoma"/>
              </a:rPr>
            </a:br>
            <a:r>
              <a:rPr lang="en-US" sz="1000" dirty="0" smtClean="0">
                <a:solidFill>
                  <a:srgbClr val="000000"/>
                </a:solidFill>
                <a:latin typeface="Tahoma"/>
                <a:cs typeface="Tahoma"/>
              </a:rPr>
              <a:t/>
            </a:r>
            <a:br>
              <a:rPr lang="en-US" sz="1000" dirty="0" smtClean="0">
                <a:solidFill>
                  <a:srgbClr val="000000"/>
                </a:solidFill>
                <a:latin typeface="Tahoma"/>
                <a:cs typeface="Tahoma"/>
              </a:rPr>
            </a:br>
            <a:r>
              <a:rPr lang="x-none" sz="900" dirty="0" smtClean="0">
                <a:solidFill>
                  <a:srgbClr val="000000"/>
                </a:solidFill>
                <a:latin typeface="Tahoma"/>
                <a:cs typeface="Tahoma"/>
              </a:rPr>
              <a:t>Through our service of nearly 700 of some of the most progressive municipalities across the United States, we developed and refined a comprehensive, research-based development process that </a:t>
            </a:r>
            <a:r>
              <a:rPr lang="en-US" sz="900" dirty="0" smtClean="0">
                <a:solidFill>
                  <a:srgbClr val="000000"/>
                </a:solidFill>
                <a:latin typeface="Tahoma"/>
                <a:cs typeface="Tahoma"/>
              </a:rPr>
              <a:t>focuses on</a:t>
            </a:r>
            <a:r>
              <a:rPr lang="x-none" sz="900" dirty="0" smtClean="0">
                <a:solidFill>
                  <a:srgbClr val="000000"/>
                </a:solidFill>
                <a:latin typeface="Tahoma"/>
                <a:cs typeface="Tahoma"/>
              </a:rPr>
              <a:t> understanding your </a:t>
            </a:r>
            <a:r>
              <a:rPr lang="en-US" sz="900" dirty="0" smtClean="0">
                <a:solidFill>
                  <a:srgbClr val="000000"/>
                </a:solidFill>
                <a:latin typeface="Tahoma"/>
                <a:cs typeface="Tahoma"/>
              </a:rPr>
              <a:t>community’s </a:t>
            </a:r>
            <a:r>
              <a:rPr lang="x-none" sz="900" dirty="0" smtClean="0">
                <a:solidFill>
                  <a:srgbClr val="000000"/>
                </a:solidFill>
                <a:latin typeface="Tahoma"/>
                <a:cs typeface="Tahoma"/>
              </a:rPr>
              <a:t>goals </a:t>
            </a:r>
            <a:r>
              <a:rPr lang="en-US" sz="900" dirty="0" smtClean="0">
                <a:solidFill>
                  <a:srgbClr val="000000"/>
                </a:solidFill>
                <a:latin typeface="Tahoma"/>
                <a:cs typeface="Tahoma"/>
              </a:rPr>
              <a:t>first.  From the insights gained during our User Experience (UX) process, only then do we apply both our technology and expertise to tailor a solution that exceeds</a:t>
            </a:r>
            <a:r>
              <a:rPr lang="x-none" sz="900" dirty="0" smtClean="0">
                <a:solidFill>
                  <a:srgbClr val="000000"/>
                </a:solidFill>
                <a:latin typeface="Tahoma"/>
                <a:cs typeface="Tahoma"/>
              </a:rPr>
              <a:t> your community’s </a:t>
            </a:r>
            <a:r>
              <a:rPr lang="en-US" sz="900" dirty="0" smtClean="0">
                <a:solidFill>
                  <a:srgbClr val="000000"/>
                </a:solidFill>
                <a:latin typeface="Tahoma"/>
                <a:cs typeface="Tahoma"/>
              </a:rPr>
              <a:t>expectations while reflecting</a:t>
            </a:r>
            <a:r>
              <a:rPr lang="x-none" sz="900" dirty="0" smtClean="0">
                <a:solidFill>
                  <a:srgbClr val="000000"/>
                </a:solidFill>
                <a:latin typeface="Tahoma"/>
                <a:cs typeface="Tahoma"/>
              </a:rPr>
              <a:t> its personality.  </a:t>
            </a:r>
            <a:endParaRPr lang="en-US" sz="900" dirty="0" smtClean="0">
              <a:solidFill>
                <a:srgbClr val="000000"/>
              </a:solidFill>
              <a:latin typeface="Tahoma"/>
              <a:cs typeface="Tahoma"/>
            </a:endParaRPr>
          </a:p>
          <a:p>
            <a:endParaRPr lang="en-US" sz="1000" dirty="0" smtClean="0">
              <a:solidFill>
                <a:srgbClr val="000000"/>
              </a:solidFill>
              <a:latin typeface="Tahoma"/>
              <a:cs typeface="Tahoma"/>
            </a:endParaRPr>
          </a:p>
          <a:p>
            <a:endParaRPr lang="en-US" sz="1200" dirty="0" smtClean="0">
              <a:solidFill>
                <a:schemeClr val="accent1"/>
              </a:solidFill>
              <a:latin typeface="Tahoma"/>
              <a:cs typeface="Tahoma"/>
            </a:endParaRPr>
          </a:p>
          <a:p>
            <a:endParaRPr lang="en-US" sz="1200" dirty="0" smtClean="0">
              <a:solidFill>
                <a:schemeClr val="accent1"/>
              </a:solidFill>
              <a:latin typeface="Tahoma"/>
              <a:cs typeface="Tahoma"/>
            </a:endParaRPr>
          </a:p>
          <a:p>
            <a:endParaRPr lang="en-US" sz="950" b="1" dirty="0" smtClean="0">
              <a:solidFill>
                <a:schemeClr val="accent1"/>
              </a:solidFill>
              <a:latin typeface="Tahoma"/>
              <a:cs typeface="Tahoma"/>
            </a:endParaRPr>
          </a:p>
          <a:p>
            <a:pPr marL="0" marR="0" lvl="0" indent="-342900" algn="l" defTabSz="457200" rtl="0" eaLnBrk="1" fontAlgn="auto" latinLnBrk="0" hangingPunct="1">
              <a:lnSpc>
                <a:spcPct val="100000"/>
              </a:lnSpc>
              <a:spcBef>
                <a:spcPts val="852"/>
              </a:spcBef>
              <a:spcAft>
                <a:spcPts val="0"/>
              </a:spcAft>
              <a:buClrTx/>
              <a:buSzTx/>
              <a:buFont typeface="Arial"/>
              <a:buNone/>
              <a:tabLst/>
              <a:defRPr/>
            </a:pPr>
            <a:endParaRPr kumimoji="0" lang="en-US" sz="950" b="0" i="0" u="none" strike="noStrike" kern="1200" cap="none" spc="0" normalizeH="0" baseline="0" noProof="0" dirty="0" smtClean="0">
              <a:ln>
                <a:noFill/>
              </a:ln>
              <a:solidFill>
                <a:srgbClr val="000000"/>
              </a:solidFill>
              <a:effectLst/>
              <a:uLnTx/>
              <a:uFillTx/>
              <a:latin typeface="Tahoma"/>
              <a:ea typeface="+mn-ea"/>
              <a:cs typeface="Tahoma"/>
            </a:endParaRPr>
          </a:p>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950" b="0" i="0" u="none" strike="noStrike" kern="1200" cap="none" spc="0" normalizeH="0" baseline="0" noProof="0" dirty="0">
              <a:ln>
                <a:noFill/>
              </a:ln>
              <a:solidFill>
                <a:srgbClr val="000000"/>
              </a:solidFill>
              <a:effectLst/>
              <a:uLnTx/>
              <a:uFillTx/>
              <a:latin typeface="Tahoma"/>
              <a:ea typeface="+mn-ea"/>
              <a:cs typeface="Tahoma"/>
            </a:endParaRPr>
          </a:p>
        </p:txBody>
      </p:sp>
      <p:cxnSp>
        <p:nvCxnSpPr>
          <p:cNvPr id="24" name="Straight Connector 23"/>
          <p:cNvCxnSpPr/>
          <p:nvPr/>
        </p:nvCxnSpPr>
        <p:spPr>
          <a:xfrm>
            <a:off x="1407056" y="6047919"/>
            <a:ext cx="5589271"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sp>
        <p:nvSpPr>
          <p:cNvPr id="19" name="TextBox 18"/>
          <p:cNvSpPr txBox="1"/>
          <p:nvPr/>
        </p:nvSpPr>
        <p:spPr>
          <a:xfrm>
            <a:off x="3955200" y="7137276"/>
            <a:ext cx="3295756" cy="1292662"/>
          </a:xfrm>
          <a:prstGeom prst="rect">
            <a:avLst/>
          </a:prstGeom>
          <a:noFill/>
        </p:spPr>
        <p:txBody>
          <a:bodyPr wrap="square" rtlCol="0">
            <a:spAutoFit/>
          </a:bodyPr>
          <a:lstStyle/>
          <a:p>
            <a:r>
              <a:rPr lang="en-US" sz="1400" dirty="0" smtClean="0">
                <a:solidFill>
                  <a:srgbClr val="381F6B"/>
                </a:solidFill>
                <a:latin typeface="Tahoma"/>
                <a:cs typeface="Tahoma"/>
              </a:rPr>
              <a:t>We will</a:t>
            </a:r>
            <a:r>
              <a:rPr lang="x-none" sz="1400" dirty="0" smtClean="0">
                <a:solidFill>
                  <a:srgbClr val="381F6B"/>
                </a:solidFill>
                <a:latin typeface="Tahoma"/>
                <a:cs typeface="Tahoma"/>
              </a:rPr>
              <a:t> create </a:t>
            </a:r>
            <a:r>
              <a:rPr lang="en-US" sz="1400" dirty="0" smtClean="0">
                <a:solidFill>
                  <a:srgbClr val="381F6B"/>
                </a:solidFill>
                <a:latin typeface="Tahoma"/>
                <a:cs typeface="Tahoma"/>
              </a:rPr>
              <a:t>a website for </a:t>
            </a:r>
          </a:p>
          <a:p>
            <a:r>
              <a:rPr lang="en-US" b="1" dirty="0" smtClean="0">
                <a:solidFill>
                  <a:srgbClr val="FF0000"/>
                </a:solidFill>
                <a:latin typeface="Tahoma"/>
                <a:cs typeface="Tahoma"/>
              </a:rPr>
              <a:t>Sheboygan County</a:t>
            </a:r>
            <a:r>
              <a:rPr lang="x-none" b="1" dirty="0" smtClean="0">
                <a:solidFill>
                  <a:srgbClr val="FF0000"/>
                </a:solidFill>
                <a:latin typeface="Tahoma"/>
                <a:cs typeface="Tahoma"/>
              </a:rPr>
              <a:t> </a:t>
            </a:r>
            <a:endParaRPr lang="en-US" b="1" dirty="0" smtClean="0">
              <a:solidFill>
                <a:srgbClr val="FF0000"/>
              </a:solidFill>
              <a:latin typeface="Tahoma"/>
              <a:cs typeface="Tahoma"/>
            </a:endParaRPr>
          </a:p>
          <a:p>
            <a:r>
              <a:rPr lang="x-none" sz="1400" dirty="0" smtClean="0">
                <a:latin typeface="Tahoma"/>
                <a:cs typeface="Tahoma"/>
              </a:rPr>
              <a:t>that </a:t>
            </a:r>
            <a:r>
              <a:rPr lang="en-US" sz="1400" dirty="0" smtClean="0">
                <a:latin typeface="Tahoma"/>
                <a:cs typeface="Tahoma"/>
              </a:rPr>
              <a:t>will </a:t>
            </a:r>
            <a:r>
              <a:rPr lang="x-none" sz="1400" b="1" dirty="0" smtClean="0">
                <a:latin typeface="Tahoma"/>
                <a:cs typeface="Tahoma"/>
              </a:rPr>
              <a:t>Serve</a:t>
            </a:r>
            <a:r>
              <a:rPr lang="x-none" sz="1400" dirty="0" smtClean="0">
                <a:latin typeface="Tahoma"/>
                <a:cs typeface="Tahoma"/>
              </a:rPr>
              <a:t>,</a:t>
            </a:r>
            <a:r>
              <a:rPr lang="en-US" sz="1400" dirty="0" smtClean="0">
                <a:latin typeface="Tahoma"/>
                <a:cs typeface="Tahoma"/>
              </a:rPr>
              <a:t> </a:t>
            </a:r>
            <a:r>
              <a:rPr lang="en-US" sz="1400" b="1" dirty="0" smtClean="0">
                <a:latin typeface="Tahoma"/>
                <a:cs typeface="Tahoma"/>
              </a:rPr>
              <a:t>R</a:t>
            </a:r>
            <a:r>
              <a:rPr lang="x-none" sz="1400" b="1" dirty="0" smtClean="0">
                <a:latin typeface="Tahoma"/>
                <a:cs typeface="Tahoma"/>
              </a:rPr>
              <a:t>epresent </a:t>
            </a:r>
            <a:r>
              <a:rPr lang="en-US" sz="1400" dirty="0" smtClean="0">
                <a:latin typeface="Tahoma"/>
                <a:cs typeface="Tahoma"/>
              </a:rPr>
              <a:t>&amp;</a:t>
            </a:r>
            <a:r>
              <a:rPr lang="x-none" sz="1400" dirty="0" smtClean="0">
                <a:latin typeface="Tahoma"/>
                <a:cs typeface="Tahoma"/>
              </a:rPr>
              <a:t> </a:t>
            </a:r>
            <a:r>
              <a:rPr lang="en-US" sz="1400" b="1" dirty="0" smtClean="0">
                <a:latin typeface="Tahoma"/>
                <a:cs typeface="Tahoma"/>
              </a:rPr>
              <a:t>D</a:t>
            </a:r>
            <a:r>
              <a:rPr lang="x-none" sz="1400" b="1" dirty="0" smtClean="0">
                <a:latin typeface="Tahoma"/>
                <a:cs typeface="Tahoma"/>
              </a:rPr>
              <a:t>elight </a:t>
            </a:r>
            <a:endParaRPr lang="en-US" sz="1400" b="1" dirty="0" smtClean="0">
              <a:latin typeface="Tahoma"/>
              <a:cs typeface="Tahoma"/>
            </a:endParaRPr>
          </a:p>
          <a:p>
            <a:r>
              <a:rPr lang="en-US" sz="1400" dirty="0" smtClean="0">
                <a:latin typeface="Tahoma"/>
                <a:cs typeface="Tahoma"/>
              </a:rPr>
              <a:t>your unique community</a:t>
            </a:r>
            <a:r>
              <a:rPr lang="x-none" sz="1400" dirty="0" smtClean="0">
                <a:latin typeface="Tahoma"/>
                <a:cs typeface="Tahoma"/>
              </a:rPr>
              <a:t>.</a:t>
            </a:r>
            <a:endParaRPr lang="en-US" sz="1400" dirty="0" smtClean="0">
              <a:latin typeface="Tahoma"/>
              <a:cs typeface="Tahoma"/>
            </a:endParaRPr>
          </a:p>
          <a:p>
            <a:endParaRPr lang="en-US" dirty="0"/>
          </a:p>
        </p:txBody>
      </p:sp>
      <p:pic>
        <p:nvPicPr>
          <p:cNvPr id="8" name="Picture 7" descr="CIRCLE (NEW).png"/>
          <p:cNvPicPr>
            <a:picLocks noChangeAspect="1"/>
          </p:cNvPicPr>
          <p:nvPr/>
        </p:nvPicPr>
        <p:blipFill>
          <a:blip r:embed="rId4"/>
          <a:stretch>
            <a:fillRect/>
          </a:stretch>
        </p:blipFill>
        <p:spPr>
          <a:xfrm>
            <a:off x="1408464" y="6438738"/>
            <a:ext cx="2292106" cy="232178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sp>
        <p:nvSpPr>
          <p:cNvPr id="18" name="Text Placeholder 1"/>
          <p:cNvSpPr>
            <a:spLocks noGrp="1"/>
          </p:cNvSpPr>
          <p:nvPr>
            <p:ph type="body" sz="quarter" idx="10"/>
          </p:nvPr>
        </p:nvSpPr>
        <p:spPr>
          <a:xfrm>
            <a:off x="2234885" y="2551910"/>
            <a:ext cx="3826932" cy="318290"/>
          </a:xfrm>
        </p:spPr>
        <p:txBody>
          <a:bodyPr>
            <a:normAutofit/>
          </a:bodyPr>
          <a:lstStyle/>
          <a:p>
            <a:pPr lvl="0" algn="ctr">
              <a:defRPr/>
            </a:pPr>
            <a:r>
              <a:rPr lang="en-US" sz="1200" b="1" dirty="0" smtClean="0">
                <a:solidFill>
                  <a:schemeClr val="tx1"/>
                </a:solidFill>
              </a:rPr>
              <a:t>Serve your community</a:t>
            </a:r>
          </a:p>
        </p:txBody>
      </p:sp>
      <p:sp>
        <p:nvSpPr>
          <p:cNvPr id="19" name="Text Placeholder 1"/>
          <p:cNvSpPr txBox="1">
            <a:spLocks/>
          </p:cNvSpPr>
          <p:nvPr/>
        </p:nvSpPr>
        <p:spPr>
          <a:xfrm>
            <a:off x="1341866" y="3165740"/>
            <a:ext cx="5468193" cy="1158543"/>
          </a:xfrm>
          <a:prstGeom prst="rect">
            <a:avLst/>
          </a:prstGeom>
        </p:spPr>
        <p:txBody>
          <a:bodyPr vert="horz" lIns="91440" tIns="45720" rIns="91440" bIns="45720" rtlCol="0">
            <a:normAutofit/>
          </a:bodyPr>
          <a:lstStyle/>
          <a:p>
            <a:pPr lvl="0" indent="-342900">
              <a:lnSpc>
                <a:spcPts val="1350"/>
              </a:lnSpc>
              <a:spcBef>
                <a:spcPct val="20000"/>
              </a:spcBef>
              <a:defRPr/>
            </a:pPr>
            <a:r>
              <a:rPr lang="x-none" sz="900" dirty="0" smtClean="0">
                <a:solidFill>
                  <a:srgbClr val="000000"/>
                </a:solidFill>
                <a:latin typeface="Tahoma"/>
                <a:cs typeface="Tahoma"/>
              </a:rPr>
              <a:t>Your residents will be able to conduct business with you 24/7 - eliminating the need for cumbersome visits to your offices.</a:t>
            </a:r>
            <a:r>
              <a:rPr lang="en-US" sz="900" dirty="0" smtClean="0">
                <a:solidFill>
                  <a:srgbClr val="000000"/>
                </a:solidFill>
                <a:latin typeface="Tahoma"/>
                <a:cs typeface="Tahoma"/>
              </a:rPr>
              <a:t> Within our process we take the time to determine the needs of various stakeholders, both from within your staff and throughout the community.  From this outreach effort and the data collected, </a:t>
            </a:r>
            <a:r>
              <a:rPr lang="en-US" sz="900" dirty="0" err="1" smtClean="0">
                <a:solidFill>
                  <a:srgbClr val="000000"/>
                </a:solidFill>
                <a:latin typeface="Tahoma"/>
                <a:cs typeface="Tahoma"/>
              </a:rPr>
              <a:t>w</a:t>
            </a:r>
            <a:r>
              <a:rPr lang="x-none" sz="900" dirty="0" smtClean="0">
                <a:solidFill>
                  <a:srgbClr val="000000"/>
                </a:solidFill>
                <a:latin typeface="Tahoma"/>
                <a:cs typeface="Tahoma"/>
              </a:rPr>
              <a:t>e will ensure that your residents’ needs are quickly addressed by:  </a:t>
            </a:r>
            <a:endParaRPr lang="en-US" sz="900" dirty="0" smtClean="0">
              <a:solidFill>
                <a:srgbClr val="000000"/>
              </a:solidFill>
              <a:latin typeface="Tahoma"/>
              <a:cs typeface="Tahoma"/>
            </a:endParaRPr>
          </a:p>
        </p:txBody>
      </p:sp>
      <p:pic>
        <p:nvPicPr>
          <p:cNvPr id="20" name="Picture 19" descr="CIRCLE (NEW).png"/>
          <p:cNvPicPr>
            <a:picLocks noChangeAspect="1"/>
          </p:cNvPicPr>
          <p:nvPr/>
        </p:nvPicPr>
        <p:blipFill>
          <a:blip r:embed="rId4"/>
          <a:stretch>
            <a:fillRect/>
          </a:stretch>
        </p:blipFill>
        <p:spPr>
          <a:xfrm>
            <a:off x="3490171" y="1135447"/>
            <a:ext cx="1323128" cy="1340263"/>
          </a:xfrm>
          <a:prstGeom prst="rect">
            <a:avLst/>
          </a:prstGeom>
        </p:spPr>
      </p:pic>
      <p:sp>
        <p:nvSpPr>
          <p:cNvPr id="14" name="TextBox 13"/>
          <p:cNvSpPr txBox="1"/>
          <p:nvPr/>
        </p:nvSpPr>
        <p:spPr>
          <a:xfrm>
            <a:off x="1340693" y="4243321"/>
            <a:ext cx="2727538" cy="4326466"/>
          </a:xfrm>
          <a:prstGeom prst="rect">
            <a:avLst/>
          </a:prstGeom>
          <a:noFill/>
        </p:spPr>
        <p:txBody>
          <a:bodyPr wrap="square" rtlCol="0">
            <a:noAutofit/>
          </a:bodyPr>
          <a:lstStyle/>
          <a:p>
            <a:r>
              <a:rPr lang="en-US" sz="900" b="1" dirty="0" smtClean="0">
                <a:solidFill>
                  <a:srgbClr val="FF9900"/>
                </a:solidFill>
                <a:latin typeface="Tahoma"/>
                <a:cs typeface="Tahoma"/>
              </a:rPr>
              <a:t>Analysis</a:t>
            </a:r>
          </a:p>
          <a:p>
            <a:pPr>
              <a:lnSpc>
                <a:spcPts val="1350"/>
              </a:lnSpc>
            </a:pPr>
            <a:r>
              <a:rPr lang="x-none" sz="900" dirty="0" smtClean="0">
                <a:solidFill>
                  <a:srgbClr val="000000"/>
                </a:solidFill>
                <a:latin typeface="Tahoma"/>
                <a:cs typeface="Tahoma"/>
              </a:rPr>
              <a:t>Analyzing the top tasks residents look to complete on the website and </a:t>
            </a:r>
            <a:r>
              <a:rPr lang="en-US" sz="900" dirty="0" smtClean="0">
                <a:solidFill>
                  <a:srgbClr val="000000"/>
                </a:solidFill>
                <a:latin typeface="Tahoma"/>
                <a:cs typeface="Tahoma"/>
              </a:rPr>
              <a:t>optimizing how they are able to access key information</a:t>
            </a:r>
          </a:p>
          <a:p>
            <a:pPr>
              <a:lnSpc>
                <a:spcPts val="1350"/>
              </a:lnSpc>
            </a:pPr>
            <a:endParaRPr lang="en-US" sz="900" dirty="0" smtClean="0">
              <a:solidFill>
                <a:srgbClr val="000000"/>
              </a:solidFill>
              <a:latin typeface="Tahoma"/>
              <a:cs typeface="Tahoma"/>
            </a:endParaRPr>
          </a:p>
          <a:p>
            <a:r>
              <a:rPr lang="en-US" sz="900" b="1" dirty="0" smtClean="0">
                <a:solidFill>
                  <a:srgbClr val="FF9900"/>
                </a:solidFill>
                <a:latin typeface="Tahoma"/>
                <a:cs typeface="Tahoma"/>
              </a:rPr>
              <a:t>Responsiveness</a:t>
            </a:r>
          </a:p>
          <a:p>
            <a:pPr>
              <a:lnSpc>
                <a:spcPts val="1350"/>
              </a:lnSpc>
            </a:pPr>
            <a:r>
              <a:rPr lang="en-US" sz="900" dirty="0" smtClean="0">
                <a:solidFill>
                  <a:srgbClr val="000000"/>
                </a:solidFill>
                <a:latin typeface="Tahoma"/>
                <a:cs typeface="Tahoma"/>
              </a:rPr>
              <a:t>Determining the smart-phone and tablet traffic to your site so we can build a mobile experience equal to the main site.  Vision was the first to bring responsive design to municipal websites and we are extending our lead with tools like our </a:t>
            </a:r>
            <a:r>
              <a:rPr lang="en-US" sz="900" dirty="0" err="1" smtClean="0">
                <a:solidFill>
                  <a:srgbClr val="000000"/>
                </a:solidFill>
                <a:latin typeface="Tahoma"/>
                <a:cs typeface="Tahoma"/>
              </a:rPr>
              <a:t>visionMobile</a:t>
            </a:r>
            <a:r>
              <a:rPr lang="en-US" sz="900" dirty="0" smtClean="0">
                <a:solidFill>
                  <a:srgbClr val="000000"/>
                </a:solidFill>
                <a:latin typeface="Tahoma"/>
                <a:cs typeface="Tahoma"/>
              </a:rPr>
              <a:t> Designer, which lets you quickly preview your site on popular mobile devices and allows for independent editing of the mobile view.  Vision is committed to helping you reach more of your community on the device they predominately prefer to use.</a:t>
            </a:r>
          </a:p>
          <a:p>
            <a:pPr>
              <a:lnSpc>
                <a:spcPts val="1350"/>
              </a:lnSpc>
            </a:pPr>
            <a:endParaRPr lang="en-US" sz="900" dirty="0" smtClean="0">
              <a:solidFill>
                <a:srgbClr val="000000"/>
              </a:solidFill>
              <a:latin typeface="Tahoma"/>
              <a:cs typeface="Tahoma"/>
            </a:endParaRPr>
          </a:p>
          <a:p>
            <a:pPr>
              <a:lnSpc>
                <a:spcPts val="1350"/>
              </a:lnSpc>
            </a:pPr>
            <a:r>
              <a:rPr lang="en-US" sz="900" b="1" dirty="0" smtClean="0">
                <a:solidFill>
                  <a:srgbClr val="FF9900"/>
                </a:solidFill>
                <a:latin typeface="Tahoma"/>
                <a:cs typeface="Tahoma"/>
              </a:rPr>
              <a:t>Functional</a:t>
            </a:r>
          </a:p>
          <a:p>
            <a:pPr>
              <a:lnSpc>
                <a:spcPts val="1350"/>
              </a:lnSpc>
            </a:pPr>
            <a:r>
              <a:rPr lang="x-none" sz="900" dirty="0" smtClean="0">
                <a:solidFill>
                  <a:srgbClr val="000000"/>
                </a:solidFill>
                <a:latin typeface="Tahoma"/>
                <a:cs typeface="Tahoma"/>
              </a:rPr>
              <a:t>Providing numerous interactive components, such as Online Job Applications, Facility</a:t>
            </a:r>
            <a:r>
              <a:rPr lang="en-US" sz="900" dirty="0" smtClean="0">
                <a:solidFill>
                  <a:srgbClr val="000000"/>
                </a:solidFill>
                <a:latin typeface="Tahoma"/>
                <a:cs typeface="Tahoma"/>
              </a:rPr>
              <a:t> </a:t>
            </a:r>
            <a:r>
              <a:rPr lang="x-none" sz="900" dirty="0" smtClean="0">
                <a:solidFill>
                  <a:srgbClr val="000000"/>
                </a:solidFill>
                <a:latin typeface="Tahoma"/>
                <a:cs typeface="Tahoma"/>
              </a:rPr>
              <a:t>Reservations, Online Payments, eNotifications and more to create a robust, functional website.  </a:t>
            </a:r>
            <a:endParaRPr lang="en-US" sz="900" dirty="0" smtClean="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a:lnSpc>
                <a:spcPts val="1350"/>
              </a:lnSpc>
            </a:pPr>
            <a:endParaRPr lang="en-US" sz="900" dirty="0" smtClean="0">
              <a:solidFill>
                <a:srgbClr val="000000"/>
              </a:solidFill>
              <a:latin typeface="Tahoma"/>
              <a:cs typeface="Tahoma"/>
            </a:endParaRPr>
          </a:p>
          <a:p>
            <a:pPr lvl="0">
              <a:lnSpc>
                <a:spcPts val="1350"/>
              </a:lnSpc>
            </a:pPr>
            <a:endParaRPr lang="en-US" sz="900" dirty="0" smtClean="0"/>
          </a:p>
          <a:p>
            <a:pPr>
              <a:lnSpc>
                <a:spcPts val="1350"/>
              </a:lnSpc>
            </a:pPr>
            <a:endParaRPr lang="en-US" sz="900" dirty="0">
              <a:latin typeface="Tahoma"/>
              <a:cs typeface="Tahoma"/>
            </a:endParaRPr>
          </a:p>
        </p:txBody>
      </p:sp>
      <p:sp>
        <p:nvSpPr>
          <p:cNvPr id="21" name="TextBox 20"/>
          <p:cNvSpPr txBox="1"/>
          <p:nvPr/>
        </p:nvSpPr>
        <p:spPr>
          <a:xfrm>
            <a:off x="4183912" y="4286183"/>
            <a:ext cx="2953487" cy="4283604"/>
          </a:xfrm>
          <a:prstGeom prst="rect">
            <a:avLst/>
          </a:prstGeom>
          <a:noFill/>
        </p:spPr>
        <p:txBody>
          <a:bodyPr wrap="square" rtlCol="0">
            <a:noAutofit/>
          </a:bodyPr>
          <a:lstStyle/>
          <a:p>
            <a:pPr>
              <a:lnSpc>
                <a:spcPts val="1350"/>
              </a:lnSpc>
            </a:pPr>
            <a:r>
              <a:rPr lang="en-US" sz="900" b="1" dirty="0" smtClean="0">
                <a:solidFill>
                  <a:srgbClr val="FF9900"/>
                </a:solidFill>
                <a:latin typeface="Tahoma"/>
                <a:cs typeface="Tahoma"/>
              </a:rPr>
              <a:t>Education</a:t>
            </a:r>
          </a:p>
          <a:p>
            <a:pPr lvl="0">
              <a:lnSpc>
                <a:spcPts val="1350"/>
              </a:lnSpc>
            </a:pPr>
            <a:r>
              <a:rPr lang="en-US" sz="900" dirty="0" smtClean="0">
                <a:solidFill>
                  <a:srgbClr val="000000"/>
                </a:solidFill>
                <a:latin typeface="Tahoma"/>
                <a:cs typeface="Tahoma"/>
              </a:rPr>
              <a:t>Educating your staff to write succinct, purpose-guided content that is customer-focused.  Vision is the first to include Content Strategy enablement for staff on every site we build.  While many vendors will offer to move all of your existing content, only Vision can provide your team the tools to keep your content ever-mindful of your customer.</a:t>
            </a:r>
          </a:p>
          <a:p>
            <a:pPr lvl="0">
              <a:lnSpc>
                <a:spcPts val="1350"/>
              </a:lnSpc>
            </a:pPr>
            <a:endParaRPr lang="en-US" sz="900" dirty="0" smtClean="0">
              <a:solidFill>
                <a:srgbClr val="000000"/>
              </a:solidFill>
              <a:latin typeface="Tahoma"/>
              <a:cs typeface="Tahoma"/>
            </a:endParaRPr>
          </a:p>
          <a:p>
            <a:pPr>
              <a:lnSpc>
                <a:spcPts val="1350"/>
              </a:lnSpc>
            </a:pPr>
            <a:r>
              <a:rPr lang="en-US" sz="900" b="1" dirty="0" smtClean="0">
                <a:solidFill>
                  <a:srgbClr val="FF9900"/>
                </a:solidFill>
                <a:latin typeface="Tahoma"/>
                <a:cs typeface="Tahoma"/>
              </a:rPr>
              <a:t>Accessible</a:t>
            </a:r>
          </a:p>
          <a:p>
            <a:pPr lvl="0">
              <a:lnSpc>
                <a:spcPts val="1350"/>
              </a:lnSpc>
            </a:pPr>
            <a:r>
              <a:rPr lang="en-US" sz="900" dirty="0" smtClean="0">
                <a:solidFill>
                  <a:srgbClr val="000000"/>
                </a:solidFill>
                <a:latin typeface="Tahoma"/>
                <a:cs typeface="Tahoma"/>
              </a:rPr>
              <a:t>Ensuring the site is accessible to all members of the community. We have native functionality in </a:t>
            </a:r>
            <a:br>
              <a:rPr lang="en-US" sz="900" dirty="0" smtClean="0">
                <a:solidFill>
                  <a:srgbClr val="000000"/>
                </a:solidFill>
                <a:latin typeface="Tahoma"/>
                <a:cs typeface="Tahoma"/>
              </a:rPr>
            </a:br>
            <a:r>
              <a:rPr lang="en-US" sz="900" dirty="0" smtClean="0">
                <a:solidFill>
                  <a:srgbClr val="000000"/>
                </a:solidFill>
                <a:latin typeface="Tahoma"/>
                <a:cs typeface="Tahoma"/>
              </a:rPr>
              <a:t>our </a:t>
            </a:r>
            <a:r>
              <a:rPr lang="en-US" sz="900" dirty="0" err="1" smtClean="0">
                <a:solidFill>
                  <a:srgbClr val="000000"/>
                </a:solidFill>
                <a:latin typeface="Tahoma"/>
                <a:cs typeface="Tahoma"/>
              </a:rPr>
              <a:t>visionLive</a:t>
            </a:r>
            <a:r>
              <a:rPr lang="en-US" sz="900" baseline="30000" dirty="0" err="1" smtClean="0">
                <a:solidFill>
                  <a:srgbClr val="000000"/>
                </a:solidFill>
                <a:latin typeface="Tahoma"/>
                <a:cs typeface="Tahoma"/>
              </a:rPr>
              <a:t>TM</a:t>
            </a:r>
            <a:r>
              <a:rPr lang="en-US" sz="900" dirty="0" smtClean="0">
                <a:solidFill>
                  <a:srgbClr val="000000"/>
                </a:solidFill>
                <a:latin typeface="Tahoma"/>
                <a:cs typeface="Tahoma"/>
              </a:rPr>
              <a:t> CMS to ensure compliance with the latest standards, including WCAG 2.0, as well as best practices to ensure you can stay in compliance.</a:t>
            </a:r>
          </a:p>
          <a:p>
            <a:pPr lvl="0">
              <a:lnSpc>
                <a:spcPts val="1350"/>
              </a:lnSpc>
            </a:pPr>
            <a:endParaRPr lang="en-US" sz="900" dirty="0" smtClean="0">
              <a:solidFill>
                <a:srgbClr val="000000"/>
              </a:solidFill>
              <a:latin typeface="Tahoma"/>
              <a:cs typeface="Tahoma"/>
            </a:endParaRPr>
          </a:p>
          <a:p>
            <a:pPr lvl="0">
              <a:lnSpc>
                <a:spcPts val="1350"/>
              </a:lnSpc>
            </a:pPr>
            <a:endParaRPr lang="en-US" sz="900" dirty="0" smtClean="0"/>
          </a:p>
          <a:p>
            <a:pPr>
              <a:lnSpc>
                <a:spcPts val="1350"/>
              </a:lnSpc>
            </a:pPr>
            <a:endParaRPr lang="en-US" sz="900" dirty="0" smtClean="0"/>
          </a:p>
          <a:p>
            <a:endParaRPr lang="en-US" sz="950" dirty="0"/>
          </a:p>
        </p:txBody>
      </p:sp>
      <p:cxnSp>
        <p:nvCxnSpPr>
          <p:cNvPr id="28" name="Straight Connector 27"/>
          <p:cNvCxnSpPr/>
          <p:nvPr/>
        </p:nvCxnSpPr>
        <p:spPr>
          <a:xfrm rot="5400000">
            <a:off x="2002885" y="6303092"/>
            <a:ext cx="4133074" cy="2382"/>
          </a:xfrm>
          <a:prstGeom prst="line">
            <a:avLst/>
          </a:prstGeom>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ext Placeholder 1"/>
          <p:cNvSpPr txBox="1">
            <a:spLocks/>
          </p:cNvSpPr>
          <p:nvPr/>
        </p:nvSpPr>
        <p:spPr>
          <a:xfrm>
            <a:off x="1341866" y="3123411"/>
            <a:ext cx="5468193" cy="2431978"/>
          </a:xfrm>
          <a:prstGeom prst="rect">
            <a:avLst/>
          </a:prstGeom>
        </p:spPr>
        <p:txBody>
          <a:bodyPr vert="horz" lIns="91440" tIns="45720" rIns="91440" bIns="45720" rtlCol="0">
            <a:normAutofit/>
          </a:bodyPr>
          <a:lstStyle/>
          <a:p>
            <a:pPr indent="-342900">
              <a:lnSpc>
                <a:spcPts val="1350"/>
              </a:lnSpc>
              <a:spcBef>
                <a:spcPct val="20000"/>
              </a:spcBef>
              <a:defRPr/>
            </a:pPr>
            <a:r>
              <a:rPr lang="en-US" sz="900" dirty="0">
                <a:solidFill>
                  <a:srgbClr val="000000"/>
                </a:solidFill>
              </a:rPr>
              <a:t>A</a:t>
            </a:r>
            <a:r>
              <a:rPr lang="en-US" sz="900" dirty="0" smtClean="0">
                <a:solidFill>
                  <a:srgbClr val="000000"/>
                </a:solidFill>
              </a:rPr>
              <a:t>s </a:t>
            </a:r>
            <a:r>
              <a:rPr lang="en-US" sz="900" dirty="0">
                <a:solidFill>
                  <a:srgbClr val="000000"/>
                </a:solidFill>
              </a:rPr>
              <a:t>residents expect more from their </a:t>
            </a:r>
            <a:r>
              <a:rPr lang="en-US" sz="900" dirty="0">
                <a:solidFill>
                  <a:srgbClr val="FF0000"/>
                </a:solidFill>
              </a:rPr>
              <a:t>city’s</a:t>
            </a:r>
            <a:r>
              <a:rPr lang="en-US" sz="900" dirty="0">
                <a:solidFill>
                  <a:srgbClr val="000000"/>
                </a:solidFill>
              </a:rPr>
              <a:t> online presence, many Vision clients are seizing the opportunity to use their website to brand their </a:t>
            </a:r>
            <a:r>
              <a:rPr lang="en-US" sz="900" dirty="0" smtClean="0">
                <a:solidFill>
                  <a:srgbClr val="000000"/>
                </a:solidFill>
              </a:rPr>
              <a:t>community and convey a sense of professionalism and character through the site’s look and feel. Through Vision’s collaborative design and development process, </a:t>
            </a:r>
            <a:r>
              <a:rPr lang="en-US" sz="900" dirty="0" smtClean="0">
                <a:solidFill>
                  <a:srgbClr val="000000"/>
                </a:solidFill>
                <a:latin typeface="Tahoma"/>
                <a:cs typeface="Tahoma"/>
              </a:rPr>
              <a:t>you will receive a </a:t>
            </a: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customized website design will reflect the</a:t>
            </a:r>
            <a:r>
              <a:rPr kumimoji="0" lang="x-none" sz="900" b="0" i="0" u="none" strike="noStrike" kern="1200" cap="none" spc="0" normalizeH="0" baseline="0" noProof="0" dirty="0" smtClean="0">
                <a:ln>
                  <a:noFill/>
                </a:ln>
                <a:solidFill>
                  <a:srgbClr val="000000"/>
                </a:solidFill>
                <a:effectLst/>
                <a:uLnTx/>
                <a:uFillTx/>
                <a:latin typeface="Tahoma"/>
                <a:ea typeface="+mn-ea"/>
                <a:cs typeface="Tahoma"/>
              </a:rPr>
              <a:t> branding of your community</a:t>
            </a:r>
            <a:r>
              <a:rPr kumimoji="0" lang="en-US" sz="900" b="0" i="0" u="none" strike="noStrike" kern="1200" cap="none" spc="0" normalizeH="0" baseline="0" noProof="0" dirty="0" smtClean="0">
                <a:ln>
                  <a:noFill/>
                </a:ln>
                <a:solidFill>
                  <a:srgbClr val="000000"/>
                </a:solidFill>
                <a:effectLst/>
                <a:uLnTx/>
                <a:uFillTx/>
                <a:latin typeface="Tahoma"/>
                <a:ea typeface="+mn-ea"/>
                <a:cs typeface="Tahoma"/>
              </a:rPr>
              <a:t>, leadership</a:t>
            </a:r>
            <a:r>
              <a:rPr kumimoji="0" lang="x-none" sz="900" b="0" i="0" u="none" strike="noStrike" kern="1200" cap="none" spc="0" normalizeH="0" baseline="0" noProof="0" dirty="0" smtClean="0">
                <a:ln>
                  <a:noFill/>
                </a:ln>
                <a:solidFill>
                  <a:srgbClr val="000000"/>
                </a:solidFill>
                <a:effectLst/>
                <a:uLnTx/>
                <a:uFillTx/>
                <a:latin typeface="Tahoma"/>
                <a:ea typeface="+mn-ea"/>
                <a:cs typeface="Tahoma"/>
              </a:rPr>
              <a:t> and individual agencies and departments, in order to:</a:t>
            </a:r>
            <a:endParaRPr kumimoji="0" lang="en-US" sz="900" b="0" i="0" u="none" strike="noStrike" kern="1200" cap="none" spc="0" normalizeH="0" baseline="0" noProof="0" dirty="0">
              <a:ln>
                <a:noFill/>
              </a:ln>
              <a:solidFill>
                <a:srgbClr val="000000"/>
              </a:solidFill>
              <a:effectLst/>
              <a:uLnTx/>
              <a:uFillTx/>
              <a:latin typeface="Tahoma"/>
              <a:ea typeface="+mn-ea"/>
              <a:cs typeface="Tahoma"/>
            </a:endParaRPr>
          </a:p>
        </p:txBody>
      </p:sp>
      <p:sp>
        <p:nvSpPr>
          <p:cNvPr id="2" name="Text Placeholder 1"/>
          <p:cNvSpPr>
            <a:spLocks noGrp="1"/>
          </p:cNvSpPr>
          <p:nvPr>
            <p:ph type="body" sz="quarter" idx="10"/>
          </p:nvPr>
        </p:nvSpPr>
        <p:spPr>
          <a:xfrm>
            <a:off x="2234885" y="2551910"/>
            <a:ext cx="3826932" cy="495300"/>
          </a:xfrm>
        </p:spPr>
        <p:txBody>
          <a:bodyPr>
            <a:normAutofit/>
          </a:bodyPr>
          <a:lstStyle/>
          <a:p>
            <a:pPr algn="ctr"/>
            <a:r>
              <a:rPr lang="en-US" sz="1200" b="1" dirty="0" smtClean="0">
                <a:solidFill>
                  <a:srgbClr val="381F6B"/>
                </a:solidFill>
              </a:rPr>
              <a:t>Represent your community</a:t>
            </a:r>
          </a:p>
        </p:txBody>
      </p:sp>
      <p:pic>
        <p:nvPicPr>
          <p:cNvPr id="13" name="Picture 1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pic>
        <p:nvPicPr>
          <p:cNvPr id="14" name="Picture 13" descr="CIRCLE (NEW).png"/>
          <p:cNvPicPr>
            <a:picLocks noChangeAspect="1"/>
          </p:cNvPicPr>
          <p:nvPr/>
        </p:nvPicPr>
        <p:blipFill>
          <a:blip r:embed="rId4"/>
          <a:stretch>
            <a:fillRect/>
          </a:stretch>
        </p:blipFill>
        <p:spPr>
          <a:xfrm>
            <a:off x="3490171" y="1135447"/>
            <a:ext cx="1323128" cy="1340262"/>
          </a:xfrm>
          <a:prstGeom prst="rect">
            <a:avLst/>
          </a:prstGeom>
        </p:spPr>
      </p:pic>
      <p:pic>
        <p:nvPicPr>
          <p:cNvPr id="16" name="Picture 15" descr="OfficePhoto_2.png"/>
          <p:cNvPicPr>
            <a:picLocks noChangeAspect="1"/>
          </p:cNvPicPr>
          <p:nvPr/>
        </p:nvPicPr>
        <p:blipFill>
          <a:blip r:embed="rId5"/>
          <a:stretch>
            <a:fillRect/>
          </a:stretch>
        </p:blipFill>
        <p:spPr>
          <a:xfrm>
            <a:off x="1552491" y="6754592"/>
            <a:ext cx="5028302" cy="3097439"/>
          </a:xfrm>
          <a:prstGeom prst="rect">
            <a:avLst/>
          </a:prstGeom>
        </p:spPr>
      </p:pic>
      <p:sp>
        <p:nvSpPr>
          <p:cNvPr id="17" name="TextBox 16"/>
          <p:cNvSpPr txBox="1"/>
          <p:nvPr/>
        </p:nvSpPr>
        <p:spPr>
          <a:xfrm>
            <a:off x="4037597" y="9063157"/>
            <a:ext cx="1806611" cy="507831"/>
          </a:xfrm>
          <a:prstGeom prst="rect">
            <a:avLst/>
          </a:prstGeom>
          <a:noFill/>
        </p:spPr>
        <p:txBody>
          <a:bodyPr wrap="square" rtlCol="0">
            <a:spAutoFit/>
          </a:bodyPr>
          <a:lstStyle/>
          <a:p>
            <a:r>
              <a:rPr lang="en-US" sz="900" dirty="0" smtClean="0">
                <a:solidFill>
                  <a:srgbClr val="000000"/>
                </a:solidFill>
                <a:latin typeface="Tahoma"/>
                <a:cs typeface="Tahoma"/>
              </a:rPr>
              <a:t>Our collaborative approach will result in a more compelling design faster.</a:t>
            </a:r>
            <a:endParaRPr lang="en-US" sz="900" dirty="0">
              <a:solidFill>
                <a:srgbClr val="000000"/>
              </a:solidFill>
              <a:latin typeface="Tahoma"/>
              <a:cs typeface="Tahoma"/>
            </a:endParaRPr>
          </a:p>
        </p:txBody>
      </p:sp>
      <p:sp>
        <p:nvSpPr>
          <p:cNvPr id="18" name="TextBox 17"/>
          <p:cNvSpPr txBox="1"/>
          <p:nvPr/>
        </p:nvSpPr>
        <p:spPr>
          <a:xfrm>
            <a:off x="1340693" y="4427323"/>
            <a:ext cx="2727538" cy="2657290"/>
          </a:xfrm>
          <a:prstGeom prst="rect">
            <a:avLst/>
          </a:prstGeom>
          <a:noFill/>
        </p:spPr>
        <p:txBody>
          <a:bodyPr wrap="square" rtlCol="0">
            <a:noAutofit/>
          </a:bodyPr>
          <a:lstStyle/>
          <a:p>
            <a:pPr lvl="0" indent="-342900">
              <a:lnSpc>
                <a:spcPts val="1350"/>
              </a:lnSpc>
              <a:spcBef>
                <a:spcPct val="20000"/>
              </a:spcBef>
              <a:defRPr/>
            </a:pPr>
            <a:r>
              <a:rPr lang="en-US" sz="900" b="1" dirty="0" smtClean="0">
                <a:solidFill>
                  <a:srgbClr val="FF9900"/>
                </a:solidFill>
                <a:latin typeface="Tahoma"/>
                <a:cs typeface="Tahoma"/>
              </a:rPr>
              <a:t>Drive commerce</a:t>
            </a:r>
            <a:r>
              <a:rPr lang="en-US" sz="900" b="1" i="1" dirty="0" smtClean="0">
                <a:solidFill>
                  <a:srgbClr val="FF9900"/>
                </a:solidFill>
                <a:latin typeface="Tahoma"/>
                <a:cs typeface="Tahoma"/>
              </a:rPr>
              <a:t> </a:t>
            </a:r>
            <a:endParaRPr lang="en-US" sz="900" dirty="0" smtClean="0">
              <a:solidFill>
                <a:srgbClr val="FF9900"/>
              </a:solidFill>
              <a:latin typeface="Tahoma"/>
              <a:cs typeface="Tahoma"/>
            </a:endParaRPr>
          </a:p>
          <a:p>
            <a:pPr lvl="0" indent="-342900">
              <a:lnSpc>
                <a:spcPts val="1350"/>
              </a:lnSpc>
              <a:spcBef>
                <a:spcPct val="20000"/>
              </a:spcBef>
              <a:defRPr/>
            </a:pPr>
            <a:r>
              <a:rPr lang="x-none" sz="900" dirty="0" smtClean="0">
                <a:solidFill>
                  <a:srgbClr val="000000"/>
                </a:solidFill>
                <a:latin typeface="Tahoma"/>
                <a:cs typeface="Tahoma"/>
              </a:rPr>
              <a:t>Use of bold graphics and full resolution imagery </a:t>
            </a:r>
            <a:r>
              <a:rPr lang="en-US" sz="900" dirty="0" smtClean="0">
                <a:solidFill>
                  <a:srgbClr val="000000"/>
                </a:solidFill>
                <a:latin typeface="Tahoma"/>
                <a:cs typeface="Tahoma"/>
              </a:rPr>
              <a:t>will</a:t>
            </a:r>
            <a:r>
              <a:rPr lang="x-none" sz="900" dirty="0" smtClean="0">
                <a:solidFill>
                  <a:srgbClr val="000000"/>
                </a:solidFill>
                <a:latin typeface="Tahoma"/>
                <a:cs typeface="Tahoma"/>
              </a:rPr>
              <a:t> convey</a:t>
            </a:r>
            <a:r>
              <a:rPr lang="en-US" sz="900" dirty="0" smtClean="0">
                <a:solidFill>
                  <a:srgbClr val="000000"/>
                </a:solidFill>
                <a:latin typeface="Tahoma"/>
                <a:cs typeface="Tahoma"/>
              </a:rPr>
              <a:t> </a:t>
            </a:r>
            <a:r>
              <a:rPr lang="x-none" sz="900" dirty="0" smtClean="0">
                <a:solidFill>
                  <a:srgbClr val="000000"/>
                </a:solidFill>
                <a:latin typeface="Tahoma"/>
                <a:cs typeface="Tahoma"/>
              </a:rPr>
              <a:t>the </a:t>
            </a:r>
            <a:r>
              <a:rPr lang="en-US" sz="900" dirty="0" smtClean="0">
                <a:solidFill>
                  <a:srgbClr val="000000"/>
                </a:solidFill>
                <a:latin typeface="Tahoma"/>
                <a:cs typeface="Tahoma"/>
              </a:rPr>
              <a:t>unique economic and cultural </a:t>
            </a:r>
            <a:r>
              <a:rPr lang="x-none" sz="900" dirty="0" smtClean="0">
                <a:solidFill>
                  <a:srgbClr val="000000"/>
                </a:solidFill>
                <a:latin typeface="Tahoma"/>
                <a:cs typeface="Tahoma"/>
              </a:rPr>
              <a:t>identity of your community to </a:t>
            </a:r>
            <a:r>
              <a:rPr lang="en-US" sz="900" dirty="0" smtClean="0">
                <a:solidFill>
                  <a:srgbClr val="000000"/>
                </a:solidFill>
                <a:latin typeface="Tahoma"/>
                <a:cs typeface="Tahoma"/>
              </a:rPr>
              <a:t>prospective </a:t>
            </a:r>
            <a:r>
              <a:rPr lang="x-none" sz="900" dirty="0" smtClean="0">
                <a:solidFill>
                  <a:srgbClr val="000000"/>
                </a:solidFill>
                <a:latin typeface="Tahoma"/>
                <a:cs typeface="Tahoma"/>
              </a:rPr>
              <a:t>residents, visitors and businesses. </a:t>
            </a:r>
            <a:endParaRPr lang="en-US" sz="900" dirty="0" smtClean="0">
              <a:solidFill>
                <a:srgbClr val="000000"/>
              </a:solidFill>
              <a:latin typeface="Tahoma"/>
              <a:cs typeface="Tahoma"/>
            </a:endParaRPr>
          </a:p>
          <a:p>
            <a:pPr lvl="0" indent="-342900">
              <a:lnSpc>
                <a:spcPts val="1350"/>
              </a:lnSpc>
              <a:spcBef>
                <a:spcPct val="20000"/>
              </a:spcBef>
              <a:defRPr/>
            </a:pPr>
            <a:endParaRPr lang="en-US" sz="900" dirty="0" smtClean="0">
              <a:solidFill>
                <a:srgbClr val="000000"/>
              </a:solidFill>
              <a:latin typeface="Tahoma"/>
              <a:cs typeface="Tahoma"/>
            </a:endParaRPr>
          </a:p>
          <a:p>
            <a:pPr lvl="0" indent="-342900">
              <a:lnSpc>
                <a:spcPts val="1350"/>
              </a:lnSpc>
              <a:spcBef>
                <a:spcPct val="20000"/>
              </a:spcBef>
              <a:defRPr/>
            </a:pPr>
            <a:r>
              <a:rPr lang="en-US" sz="900" b="1" dirty="0" smtClean="0">
                <a:solidFill>
                  <a:srgbClr val="FF9900"/>
                </a:solidFill>
                <a:latin typeface="Tahoma"/>
                <a:cs typeface="Tahoma"/>
              </a:rPr>
              <a:t>Convey credibility</a:t>
            </a:r>
            <a:endParaRPr lang="en-US" sz="900" dirty="0" smtClean="0">
              <a:solidFill>
                <a:srgbClr val="FF9900"/>
              </a:solidFill>
              <a:latin typeface="Tahoma"/>
              <a:cs typeface="Tahoma"/>
            </a:endParaRPr>
          </a:p>
          <a:p>
            <a:pPr lvl="0" indent="-342900">
              <a:lnSpc>
                <a:spcPts val="1350"/>
              </a:lnSpc>
              <a:spcBef>
                <a:spcPct val="20000"/>
              </a:spcBef>
              <a:defRPr/>
            </a:pPr>
            <a:r>
              <a:rPr lang="en-US" sz="900" dirty="0" smtClean="0">
                <a:solidFill>
                  <a:srgbClr val="000000"/>
                </a:solidFill>
                <a:latin typeface="Tahoma"/>
                <a:cs typeface="Tahoma"/>
              </a:rPr>
              <a:t>Just as a clean, well-maintained building demonstrates to your physical visitors the professionalism and values of your organization, your website design will provide the same experience for your digital visitors.  </a:t>
            </a:r>
          </a:p>
          <a:p>
            <a:pPr lvl="0" indent="-342900">
              <a:lnSpc>
                <a:spcPts val="1350"/>
              </a:lnSpc>
              <a:spcBef>
                <a:spcPct val="20000"/>
              </a:spcBef>
              <a:defRPr/>
            </a:pPr>
            <a:endParaRPr lang="en-US" sz="900" dirty="0" smtClean="0">
              <a:solidFill>
                <a:srgbClr val="000000"/>
              </a:solidFill>
              <a:latin typeface="Tahoma"/>
              <a:cs typeface="Tahoma"/>
            </a:endParaRPr>
          </a:p>
        </p:txBody>
      </p:sp>
      <p:sp>
        <p:nvSpPr>
          <p:cNvPr id="19" name="TextBox 18"/>
          <p:cNvSpPr txBox="1"/>
          <p:nvPr/>
        </p:nvSpPr>
        <p:spPr>
          <a:xfrm>
            <a:off x="4183912" y="4427322"/>
            <a:ext cx="2953487" cy="4120798"/>
          </a:xfrm>
          <a:prstGeom prst="rect">
            <a:avLst/>
          </a:prstGeom>
          <a:noFill/>
        </p:spPr>
        <p:txBody>
          <a:bodyPr wrap="square" rtlCol="0">
            <a:noAutofit/>
          </a:bodyPr>
          <a:lstStyle/>
          <a:p>
            <a:pPr lvl="0" indent="-342900">
              <a:lnSpc>
                <a:spcPts val="1350"/>
              </a:lnSpc>
              <a:spcBef>
                <a:spcPct val="20000"/>
              </a:spcBef>
              <a:defRPr/>
            </a:pPr>
            <a:r>
              <a:rPr lang="en-US" sz="900" b="1" dirty="0" smtClean="0">
                <a:solidFill>
                  <a:srgbClr val="FF9900"/>
                </a:solidFill>
                <a:latin typeface="Tahoma"/>
                <a:cs typeface="Tahoma"/>
              </a:rPr>
              <a:t>Showcase your organization</a:t>
            </a:r>
            <a:endParaRPr lang="en-US" sz="900" dirty="0" smtClean="0">
              <a:solidFill>
                <a:srgbClr val="FF9900"/>
              </a:solidFill>
              <a:latin typeface="Tahoma"/>
              <a:cs typeface="Tahoma"/>
            </a:endParaRPr>
          </a:p>
          <a:p>
            <a:pPr lvl="0" indent="-342900">
              <a:lnSpc>
                <a:spcPts val="1350"/>
              </a:lnSpc>
              <a:spcBef>
                <a:spcPct val="20000"/>
              </a:spcBef>
              <a:defRPr/>
            </a:pPr>
            <a:r>
              <a:rPr lang="en-US" sz="900" dirty="0" smtClean="0">
                <a:solidFill>
                  <a:srgbClr val="000000"/>
                </a:solidFill>
                <a:latin typeface="Tahoma"/>
                <a:cs typeface="Tahoma"/>
              </a:rPr>
              <a:t>Allow individual departments to </a:t>
            </a:r>
            <a:r>
              <a:rPr lang="x-none" sz="900" dirty="0" smtClean="0">
                <a:solidFill>
                  <a:srgbClr val="000000"/>
                </a:solidFill>
                <a:latin typeface="Tahoma"/>
                <a:cs typeface="Tahoma"/>
              </a:rPr>
              <a:t>leverage </a:t>
            </a:r>
            <a:r>
              <a:rPr lang="en-US" sz="900" dirty="0" smtClean="0">
                <a:solidFill>
                  <a:srgbClr val="000000"/>
                </a:solidFill>
                <a:latin typeface="Tahoma"/>
                <a:cs typeface="Tahoma"/>
              </a:rPr>
              <a:t>the ability through </a:t>
            </a:r>
            <a:r>
              <a:rPr lang="en-US" sz="900" dirty="0" err="1" smtClean="0">
                <a:solidFill>
                  <a:srgbClr val="000000"/>
                </a:solidFill>
                <a:latin typeface="Tahoma"/>
                <a:cs typeface="Tahoma"/>
              </a:rPr>
              <a:t>visionLive</a:t>
            </a:r>
            <a:r>
              <a:rPr lang="en-US" sz="900" baseline="30000" dirty="0" err="1" smtClean="0">
                <a:solidFill>
                  <a:srgbClr val="000000"/>
                </a:solidFill>
                <a:latin typeface="Tahoma"/>
                <a:cs typeface="Tahoma"/>
              </a:rPr>
              <a:t>TM</a:t>
            </a:r>
            <a:r>
              <a:rPr lang="en-US" sz="900" dirty="0" smtClean="0">
                <a:solidFill>
                  <a:srgbClr val="000000"/>
                </a:solidFill>
                <a:latin typeface="Tahoma"/>
                <a:cs typeface="Tahoma"/>
              </a:rPr>
              <a:t> </a:t>
            </a:r>
            <a:r>
              <a:rPr lang="x-none" sz="900" dirty="0" smtClean="0">
                <a:solidFill>
                  <a:srgbClr val="000000"/>
                </a:solidFill>
                <a:latin typeface="Tahoma"/>
                <a:cs typeface="Tahoma"/>
              </a:rPr>
              <a:t>to individualize the design of your depart</a:t>
            </a:r>
            <a:r>
              <a:rPr lang="en-US" sz="900" dirty="0" smtClean="0">
                <a:solidFill>
                  <a:srgbClr val="000000"/>
                </a:solidFill>
                <a:latin typeface="Tahoma"/>
                <a:cs typeface="Tahoma"/>
              </a:rPr>
              <a:t>-</a:t>
            </a:r>
            <a:r>
              <a:rPr lang="x-none" sz="900" dirty="0" smtClean="0">
                <a:solidFill>
                  <a:srgbClr val="000000"/>
                </a:solidFill>
                <a:latin typeface="Tahoma"/>
                <a:cs typeface="Tahoma"/>
              </a:rPr>
              <a:t>ment’s subsite while adhering to the overall style and approval structure of the larger site</a:t>
            </a:r>
            <a:r>
              <a:rPr lang="x-none" sz="900" dirty="0" smtClean="0">
                <a:solidFill>
                  <a:srgbClr val="381F6B"/>
                </a:solidFill>
                <a:latin typeface="Tahoma"/>
                <a:cs typeface="Tahoma"/>
              </a:rPr>
              <a:t>.  </a:t>
            </a:r>
            <a:endParaRPr lang="en-US" sz="900" dirty="0" smtClean="0">
              <a:solidFill>
                <a:srgbClr val="381F6B"/>
              </a:solidFill>
              <a:latin typeface="Tahoma"/>
              <a:cs typeface="Tahoma"/>
            </a:endParaRPr>
          </a:p>
        </p:txBody>
      </p:sp>
      <p:cxnSp>
        <p:nvCxnSpPr>
          <p:cNvPr id="20" name="Straight Connector 19"/>
          <p:cNvCxnSpPr/>
          <p:nvPr/>
        </p:nvCxnSpPr>
        <p:spPr>
          <a:xfrm rot="5400000">
            <a:off x="2901629" y="5630518"/>
            <a:ext cx="2331615" cy="1588"/>
          </a:xfrm>
          <a:prstGeom prst="line">
            <a:avLst/>
          </a:prstGeom>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TextBox 17"/>
          <p:cNvSpPr txBox="1"/>
          <p:nvPr/>
        </p:nvSpPr>
        <p:spPr>
          <a:xfrm>
            <a:off x="1340693" y="4660900"/>
            <a:ext cx="2727538" cy="3518693"/>
          </a:xfrm>
          <a:prstGeom prst="rect">
            <a:avLst/>
          </a:prstGeom>
          <a:noFill/>
        </p:spPr>
        <p:txBody>
          <a:bodyPr wrap="square" rtlCol="0">
            <a:noAutofit/>
          </a:bodyPr>
          <a:lstStyle/>
          <a:p>
            <a:pPr lvl="0" indent="-342900">
              <a:lnSpc>
                <a:spcPts val="1350"/>
              </a:lnSpc>
              <a:spcBef>
                <a:spcPct val="20000"/>
              </a:spcBef>
              <a:defRPr/>
            </a:pPr>
            <a:r>
              <a:rPr lang="en-US" sz="900" b="1" dirty="0" smtClean="0">
                <a:solidFill>
                  <a:srgbClr val="FF9900"/>
                </a:solidFill>
                <a:latin typeface="Tahoma"/>
                <a:cs typeface="Tahoma"/>
              </a:rPr>
              <a:t>A delightful mobile experience</a:t>
            </a:r>
            <a:endParaRPr lang="en-US" sz="900" dirty="0" smtClean="0">
              <a:solidFill>
                <a:srgbClr val="FF9900"/>
              </a:solidFill>
              <a:latin typeface="Tahoma"/>
              <a:cs typeface="Tahoma"/>
            </a:endParaRPr>
          </a:p>
          <a:p>
            <a:pPr lvl="0" indent="-342900">
              <a:lnSpc>
                <a:spcPts val="1350"/>
              </a:lnSpc>
              <a:spcBef>
                <a:spcPct val="20000"/>
              </a:spcBef>
              <a:defRPr/>
            </a:pPr>
            <a:r>
              <a:rPr lang="en-US" sz="900" dirty="0" smtClean="0">
                <a:solidFill>
                  <a:srgbClr val="000000"/>
                </a:solidFill>
                <a:latin typeface="Tahoma"/>
                <a:cs typeface="Tahoma"/>
              </a:rPr>
              <a:t>Vision was the first to bring mobile responsive design to government websites.  Many of your residents want information right now, at the point of need, which means it should be equally easy to find and understand information on phones and tablets as it is on a computer.  </a:t>
            </a:r>
          </a:p>
          <a:p>
            <a:pPr lvl="0" indent="-342900">
              <a:lnSpc>
                <a:spcPts val="1350"/>
              </a:lnSpc>
              <a:spcBef>
                <a:spcPct val="20000"/>
              </a:spcBef>
              <a:defRPr/>
            </a:pPr>
            <a:endParaRPr lang="en-US" sz="900" dirty="0" smtClean="0">
              <a:solidFill>
                <a:srgbClr val="000000"/>
              </a:solidFill>
              <a:latin typeface="Tahoma"/>
              <a:cs typeface="Tahoma"/>
            </a:endParaRPr>
          </a:p>
          <a:p>
            <a:pPr lvl="0" indent="-342900">
              <a:lnSpc>
                <a:spcPts val="1350"/>
              </a:lnSpc>
              <a:spcBef>
                <a:spcPct val="20000"/>
              </a:spcBef>
              <a:defRPr/>
            </a:pPr>
            <a:r>
              <a:rPr lang="en-US" sz="900" b="1" dirty="0" smtClean="0">
                <a:solidFill>
                  <a:srgbClr val="FF9900"/>
                </a:solidFill>
                <a:latin typeface="Tahoma"/>
                <a:cs typeface="Tahoma"/>
              </a:rPr>
              <a:t>A delightful CMS experience</a:t>
            </a:r>
            <a:r>
              <a:rPr lang="en-US" sz="900" dirty="0" smtClean="0">
                <a:solidFill>
                  <a:srgbClr val="FF9900"/>
                </a:solidFill>
                <a:latin typeface="Tahoma"/>
                <a:cs typeface="Tahoma"/>
              </a:rPr>
              <a:t> </a:t>
            </a:r>
          </a:p>
          <a:p>
            <a:pPr lvl="0" indent="-342900">
              <a:lnSpc>
                <a:spcPts val="1350"/>
              </a:lnSpc>
              <a:spcBef>
                <a:spcPct val="20000"/>
              </a:spcBef>
              <a:defRPr/>
            </a:pPr>
            <a:r>
              <a:rPr lang="en-US" sz="900" dirty="0" smtClean="0">
                <a:solidFill>
                  <a:srgbClr val="000000"/>
                </a:solidFill>
                <a:latin typeface="Tahoma"/>
                <a:cs typeface="Tahoma"/>
              </a:rPr>
              <a:t>To empower staff, reduce administration time, and give you complete control we will implement our advanced content management system - </a:t>
            </a:r>
            <a:r>
              <a:rPr lang="en-US" sz="900" dirty="0" err="1" smtClean="0">
                <a:solidFill>
                  <a:srgbClr val="000000"/>
                </a:solidFill>
                <a:latin typeface="Tahoma"/>
                <a:cs typeface="Tahoma"/>
              </a:rPr>
              <a:t>visionLive</a:t>
            </a:r>
            <a:r>
              <a:rPr lang="en-US" sz="900" baseline="30000" dirty="0" err="1" smtClean="0">
                <a:solidFill>
                  <a:srgbClr val="000000"/>
                </a:solidFill>
                <a:latin typeface="Tahoma"/>
                <a:cs typeface="Tahoma"/>
              </a:rPr>
              <a:t>TM</a:t>
            </a:r>
            <a:r>
              <a:rPr lang="en-US" sz="900" dirty="0" smtClean="0">
                <a:solidFill>
                  <a:srgbClr val="000000"/>
                </a:solidFill>
                <a:latin typeface="Tahoma"/>
                <a:cs typeface="Tahoma"/>
              </a:rPr>
              <a:t>. With one click access to regularly used features and individualized workspaces, your staff will have complete control over their online experience. </a:t>
            </a:r>
          </a:p>
          <a:p>
            <a:pPr lvl="0" indent="-342900">
              <a:lnSpc>
                <a:spcPts val="1350"/>
              </a:lnSpc>
              <a:spcBef>
                <a:spcPct val="20000"/>
              </a:spcBef>
              <a:defRPr/>
            </a:pPr>
            <a:endParaRPr lang="en-US" sz="900" dirty="0" smtClean="0">
              <a:solidFill>
                <a:srgbClr val="000000"/>
              </a:solidFill>
              <a:latin typeface="Tahoma"/>
              <a:cs typeface="Tahoma"/>
            </a:endParaRPr>
          </a:p>
          <a:p>
            <a:pPr lvl="0">
              <a:lnSpc>
                <a:spcPts val="1350"/>
              </a:lnSpc>
            </a:pPr>
            <a:endParaRPr lang="en-US" sz="900" dirty="0" smtClean="0"/>
          </a:p>
          <a:p>
            <a:pPr>
              <a:lnSpc>
                <a:spcPts val="1350"/>
              </a:lnSpc>
            </a:pPr>
            <a:endParaRPr lang="en-US" sz="900" dirty="0">
              <a:latin typeface="Tahoma"/>
              <a:cs typeface="Tahoma"/>
            </a:endParaRPr>
          </a:p>
        </p:txBody>
      </p:sp>
      <p:sp>
        <p:nvSpPr>
          <p:cNvPr id="19" name="TextBox 18"/>
          <p:cNvSpPr txBox="1"/>
          <p:nvPr/>
        </p:nvSpPr>
        <p:spPr>
          <a:xfrm>
            <a:off x="4183913" y="4691063"/>
            <a:ext cx="2779918" cy="3754437"/>
          </a:xfrm>
          <a:prstGeom prst="rect">
            <a:avLst/>
          </a:prstGeom>
          <a:noFill/>
        </p:spPr>
        <p:txBody>
          <a:bodyPr wrap="square" rtlCol="0">
            <a:noAutofit/>
          </a:bodyPr>
          <a:lstStyle/>
          <a:p>
            <a:pPr lvl="0" indent="-342900">
              <a:lnSpc>
                <a:spcPts val="1350"/>
              </a:lnSpc>
              <a:spcBef>
                <a:spcPct val="20000"/>
              </a:spcBef>
              <a:defRPr/>
            </a:pPr>
            <a:r>
              <a:rPr lang="en-US" sz="900" b="1" dirty="0" smtClean="0">
                <a:solidFill>
                  <a:srgbClr val="FF9900"/>
                </a:solidFill>
                <a:latin typeface="Tahoma"/>
                <a:cs typeface="Tahoma"/>
              </a:rPr>
              <a:t>A delightful customer experience</a:t>
            </a:r>
            <a:r>
              <a:rPr lang="en-US" sz="900" dirty="0" smtClean="0">
                <a:solidFill>
                  <a:srgbClr val="FF9900"/>
                </a:solidFill>
                <a:latin typeface="Tahoma"/>
                <a:cs typeface="Tahoma"/>
              </a:rPr>
              <a:t> </a:t>
            </a:r>
          </a:p>
          <a:p>
            <a:pPr lvl="0" indent="-342900">
              <a:lnSpc>
                <a:spcPts val="1350"/>
              </a:lnSpc>
              <a:spcBef>
                <a:spcPct val="20000"/>
              </a:spcBef>
              <a:defRPr/>
            </a:pPr>
            <a:r>
              <a:rPr lang="en-US" sz="900" dirty="0" smtClean="0">
                <a:solidFill>
                  <a:srgbClr val="000000"/>
                </a:solidFill>
                <a:latin typeface="Tahoma"/>
                <a:cs typeface="Tahoma"/>
              </a:rPr>
              <a:t>Your website will have a stunning design that reflects your community and your visitors will easily find what they are looking for. We will organize your information by audience, topic, service, and/or department, create multiple paths to information, and implement a site search tool. </a:t>
            </a:r>
          </a:p>
          <a:p>
            <a:pPr lvl="0" indent="-342900">
              <a:lnSpc>
                <a:spcPts val="1350"/>
              </a:lnSpc>
              <a:spcBef>
                <a:spcPct val="20000"/>
              </a:spcBef>
              <a:defRPr/>
            </a:pPr>
            <a:endParaRPr lang="en-US" sz="900" dirty="0" smtClean="0">
              <a:solidFill>
                <a:srgbClr val="000000"/>
              </a:solidFill>
              <a:latin typeface="Tahoma"/>
              <a:cs typeface="Tahoma"/>
            </a:endParaRPr>
          </a:p>
          <a:p>
            <a:pPr lvl="0" indent="-342900">
              <a:lnSpc>
                <a:spcPts val="1350"/>
              </a:lnSpc>
              <a:spcBef>
                <a:spcPct val="20000"/>
              </a:spcBef>
              <a:defRPr/>
            </a:pPr>
            <a:r>
              <a:rPr lang="en-US" sz="900" b="1" dirty="0" smtClean="0">
                <a:solidFill>
                  <a:srgbClr val="FF9900"/>
                </a:solidFill>
                <a:latin typeface="Tahoma"/>
                <a:cs typeface="Tahoma"/>
              </a:rPr>
              <a:t>A delightful partnership experience</a:t>
            </a:r>
          </a:p>
          <a:p>
            <a:pPr lvl="0" indent="-342900">
              <a:lnSpc>
                <a:spcPts val="1350"/>
              </a:lnSpc>
              <a:spcBef>
                <a:spcPct val="20000"/>
              </a:spcBef>
              <a:defRPr/>
            </a:pPr>
            <a:r>
              <a:rPr lang="en-US" sz="900" dirty="0" smtClean="0">
                <a:solidFill>
                  <a:srgbClr val="000000"/>
                </a:solidFill>
                <a:latin typeface="Tahoma"/>
                <a:cs typeface="Tahoma"/>
              </a:rPr>
              <a:t>With a steady stream of training (onsite and on demand), workshops and user groups, Vision is committed to keeping your staff capable and confident on the system.  We also offer a dedicated Client Success Agent to assist in meeting any emerging challenge or need from your community, along with Site Improvement Credits built in to make incremental changes over time, ensuring your ongoing success. </a:t>
            </a:r>
          </a:p>
          <a:p>
            <a:pPr lvl="0" indent="-342900">
              <a:lnSpc>
                <a:spcPts val="1350"/>
              </a:lnSpc>
              <a:spcBef>
                <a:spcPct val="20000"/>
              </a:spcBef>
              <a:defRPr/>
            </a:pPr>
            <a:endParaRPr lang="en-US" sz="900" dirty="0" smtClean="0">
              <a:solidFill>
                <a:srgbClr val="000000"/>
              </a:solidFill>
              <a:latin typeface="Tahoma"/>
              <a:cs typeface="Tahoma"/>
            </a:endParaRPr>
          </a:p>
          <a:p>
            <a:pPr lvl="0">
              <a:lnSpc>
                <a:spcPts val="1350"/>
              </a:lnSpc>
            </a:pPr>
            <a:endParaRPr lang="en-US" sz="900" dirty="0" smtClean="0"/>
          </a:p>
          <a:p>
            <a:pPr>
              <a:lnSpc>
                <a:spcPts val="1350"/>
              </a:lnSpc>
            </a:pPr>
            <a:endParaRPr lang="en-US" sz="900" dirty="0" smtClean="0"/>
          </a:p>
          <a:p>
            <a:endParaRPr lang="en-US" sz="950" dirty="0"/>
          </a:p>
        </p:txBody>
      </p:sp>
      <p:cxnSp>
        <p:nvCxnSpPr>
          <p:cNvPr id="29" name="Straight Connector 28"/>
          <p:cNvCxnSpPr/>
          <p:nvPr/>
        </p:nvCxnSpPr>
        <p:spPr>
          <a:xfrm rot="5400000">
            <a:off x="2307685" y="6416666"/>
            <a:ext cx="3524268" cy="1588"/>
          </a:xfrm>
          <a:prstGeom prst="line">
            <a:avLst/>
          </a:prstGeom>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 y="1240367"/>
            <a:ext cx="863600" cy="8877300"/>
          </a:xfrm>
          <a:prstGeom prst="rect">
            <a:avLst/>
          </a:prstGeom>
        </p:spPr>
      </p:pic>
      <p:sp>
        <p:nvSpPr>
          <p:cNvPr id="12" name="Text Placeholder 1"/>
          <p:cNvSpPr>
            <a:spLocks noGrp="1"/>
          </p:cNvSpPr>
          <p:nvPr>
            <p:ph type="body" sz="quarter" idx="10"/>
          </p:nvPr>
        </p:nvSpPr>
        <p:spPr>
          <a:xfrm>
            <a:off x="2209485" y="2551910"/>
            <a:ext cx="3826932" cy="495300"/>
          </a:xfrm>
        </p:spPr>
        <p:txBody>
          <a:bodyPr>
            <a:normAutofit/>
          </a:bodyPr>
          <a:lstStyle/>
          <a:p>
            <a:pPr lvl="0" algn="ctr">
              <a:defRPr/>
            </a:pPr>
            <a:r>
              <a:rPr lang="en-US" sz="1200" b="1" dirty="0" smtClean="0">
                <a:solidFill>
                  <a:srgbClr val="381F6B"/>
                </a:solidFill>
              </a:rPr>
              <a:t>Delight Your Community</a:t>
            </a:r>
          </a:p>
        </p:txBody>
      </p:sp>
      <p:sp>
        <p:nvSpPr>
          <p:cNvPr id="13" name="Text Placeholder 1"/>
          <p:cNvSpPr txBox="1">
            <a:spLocks/>
          </p:cNvSpPr>
          <p:nvPr/>
        </p:nvSpPr>
        <p:spPr>
          <a:xfrm>
            <a:off x="1341866" y="3165740"/>
            <a:ext cx="5468193" cy="1533260"/>
          </a:xfrm>
          <a:prstGeom prst="rect">
            <a:avLst/>
          </a:prstGeom>
        </p:spPr>
        <p:txBody>
          <a:bodyPr vert="horz" lIns="91440" tIns="45720" rIns="91440" bIns="45720" rtlCol="0">
            <a:normAutofit/>
          </a:bodyPr>
          <a:lstStyle/>
          <a:p>
            <a:pPr lvl="0" indent="-342900">
              <a:lnSpc>
                <a:spcPts val="1350"/>
              </a:lnSpc>
              <a:spcBef>
                <a:spcPct val="20000"/>
              </a:spcBef>
              <a:defRPr/>
            </a:pPr>
            <a:r>
              <a:rPr lang="en-US" sz="900" dirty="0" smtClean="0">
                <a:solidFill>
                  <a:srgbClr val="000000"/>
                </a:solidFill>
                <a:latin typeface="Tahoma"/>
                <a:cs typeface="Tahoma"/>
              </a:rPr>
              <a:t>Paying fines, taxes, applying for permits and registering for events are not typically considered “delightful” tasks.  However, when a resident finds a website that is streamlined and can be accessed on their terms, the seeds of delight are planted.  This delight is the sum total of all of the elements offered through the partnership with Vision.  Whether it is the intuitive design driven by our UX process, a coherent Content Strategy delivered through our workshops, a site that is fully responsive and adaptive to any mobile device, or the technology and expert guidance to effectively meet existing challenges, Vision will provide the total experience throughout our relationship with you, delivering:</a:t>
            </a:r>
          </a:p>
        </p:txBody>
      </p:sp>
      <p:pic>
        <p:nvPicPr>
          <p:cNvPr id="16" name="Picture 15" descr="CIRCLE (NEW).png"/>
          <p:cNvPicPr>
            <a:picLocks noChangeAspect="1"/>
          </p:cNvPicPr>
          <p:nvPr/>
        </p:nvPicPr>
        <p:blipFill>
          <a:blip r:embed="rId4"/>
          <a:stretch>
            <a:fillRect/>
          </a:stretch>
        </p:blipFill>
        <p:spPr>
          <a:xfrm>
            <a:off x="3490171" y="1135447"/>
            <a:ext cx="1323127" cy="13402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8.Intro.png"/>
          <p:cNvPicPr>
            <a:picLocks noChangeAspect="1"/>
          </p:cNvPicPr>
          <p:nvPr/>
        </p:nvPicPr>
        <p:blipFill>
          <a:blip r:embed="rId2"/>
          <a:stretch>
            <a:fillRect/>
          </a:stretch>
        </p:blipFill>
        <p:spPr>
          <a:xfrm>
            <a:off x="0" y="0"/>
            <a:ext cx="7772400" cy="10058400"/>
          </a:xfrm>
          <a:prstGeom prst="rect">
            <a:avLst/>
          </a:prstGeom>
        </p:spPr>
      </p:pic>
      <p:sp>
        <p:nvSpPr>
          <p:cNvPr id="5" name="TextBox 4"/>
          <p:cNvSpPr txBox="1"/>
          <p:nvPr/>
        </p:nvSpPr>
        <p:spPr>
          <a:xfrm>
            <a:off x="1925339" y="4570619"/>
            <a:ext cx="3102491" cy="1446550"/>
          </a:xfrm>
          <a:prstGeom prst="rect">
            <a:avLst/>
          </a:prstGeom>
          <a:noFill/>
        </p:spPr>
        <p:txBody>
          <a:bodyPr wrap="square" rtlCol="0">
            <a:spAutoFit/>
          </a:bodyPr>
          <a:lstStyle/>
          <a:p>
            <a:r>
              <a:rPr lang="en-US" sz="3200" dirty="0" smtClean="0">
                <a:solidFill>
                  <a:srgbClr val="FFFFFF"/>
                </a:solidFill>
              </a:rPr>
              <a:t>The Vision</a:t>
            </a:r>
          </a:p>
          <a:p>
            <a:r>
              <a:rPr lang="en-US" sz="3200" dirty="0" smtClean="0">
                <a:solidFill>
                  <a:srgbClr val="FFFFFF"/>
                </a:solidFill>
              </a:rPr>
              <a:t>Difference</a:t>
            </a:r>
          </a:p>
          <a:p>
            <a:endParaRPr lang="en-US" sz="2400"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9255129"/>
      </p:ext>
    </p:extLst>
  </p:cSld>
  <p:clrMapOvr>
    <a:masterClrMapping/>
  </p:clrMapOvr>
</p:sld>
</file>

<file path=ppt/theme/theme1.xml><?xml version="1.0" encoding="utf-8"?>
<a:theme xmlns:a="http://schemas.openxmlformats.org/drawingml/2006/main" name="Vision_PPT_v2">
  <a:themeElements>
    <a:clrScheme name="Vision">
      <a:dk1>
        <a:srgbClr val="381F6B"/>
      </a:dk1>
      <a:lt1>
        <a:srgbClr val="FFFFFF"/>
      </a:lt1>
      <a:dk2>
        <a:srgbClr val="381F6B"/>
      </a:dk2>
      <a:lt2>
        <a:srgbClr val="FFCF1E"/>
      </a:lt2>
      <a:accent1>
        <a:srgbClr val="77C1E3"/>
      </a:accent1>
      <a:accent2>
        <a:srgbClr val="FF9900"/>
      </a:accent2>
      <a:accent3>
        <a:srgbClr val="8E82BE"/>
      </a:accent3>
      <a:accent4>
        <a:srgbClr val="BAAED6"/>
      </a:accent4>
      <a:accent5>
        <a:srgbClr val="53565A"/>
      </a:accent5>
      <a:accent6>
        <a:srgbClr val="C8C9C7"/>
      </a:accent6>
      <a:hlink>
        <a:srgbClr val="007C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Vision_PPT_v2">
  <a:themeElements>
    <a:clrScheme name="Vision">
      <a:dk1>
        <a:srgbClr val="381F6B"/>
      </a:dk1>
      <a:lt1>
        <a:srgbClr val="FFFFFF"/>
      </a:lt1>
      <a:dk2>
        <a:srgbClr val="381F6B"/>
      </a:dk2>
      <a:lt2>
        <a:srgbClr val="FFCF1E"/>
      </a:lt2>
      <a:accent1>
        <a:srgbClr val="77C1E3"/>
      </a:accent1>
      <a:accent2>
        <a:srgbClr val="FF9900"/>
      </a:accent2>
      <a:accent3>
        <a:srgbClr val="8E82BE"/>
      </a:accent3>
      <a:accent4>
        <a:srgbClr val="BAAED6"/>
      </a:accent4>
      <a:accent5>
        <a:srgbClr val="53565A"/>
      </a:accent5>
      <a:accent6>
        <a:srgbClr val="C8C9C7"/>
      </a:accent6>
      <a:hlink>
        <a:srgbClr val="007C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Vision_PPT_v2">
  <a:themeElements>
    <a:clrScheme name="Vision">
      <a:dk1>
        <a:srgbClr val="381F6B"/>
      </a:dk1>
      <a:lt1>
        <a:srgbClr val="FFFFFF"/>
      </a:lt1>
      <a:dk2>
        <a:srgbClr val="381F6B"/>
      </a:dk2>
      <a:lt2>
        <a:srgbClr val="FFCF1E"/>
      </a:lt2>
      <a:accent1>
        <a:srgbClr val="77C1E3"/>
      </a:accent1>
      <a:accent2>
        <a:srgbClr val="FF9900"/>
      </a:accent2>
      <a:accent3>
        <a:srgbClr val="8E82BE"/>
      </a:accent3>
      <a:accent4>
        <a:srgbClr val="BAAED6"/>
      </a:accent4>
      <a:accent5>
        <a:srgbClr val="53565A"/>
      </a:accent5>
      <a:accent6>
        <a:srgbClr val="C8C9C7"/>
      </a:accent6>
      <a:hlink>
        <a:srgbClr val="007C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Vision_PPT_v2">
  <a:themeElements>
    <a:clrScheme name="Vision">
      <a:dk1>
        <a:srgbClr val="381F6B"/>
      </a:dk1>
      <a:lt1>
        <a:srgbClr val="FFFFFF"/>
      </a:lt1>
      <a:dk2>
        <a:srgbClr val="381F6B"/>
      </a:dk2>
      <a:lt2>
        <a:srgbClr val="FFCF1E"/>
      </a:lt2>
      <a:accent1>
        <a:srgbClr val="77C1E3"/>
      </a:accent1>
      <a:accent2>
        <a:srgbClr val="FF9900"/>
      </a:accent2>
      <a:accent3>
        <a:srgbClr val="8E82BE"/>
      </a:accent3>
      <a:accent4>
        <a:srgbClr val="BAAED6"/>
      </a:accent4>
      <a:accent5>
        <a:srgbClr val="53565A"/>
      </a:accent5>
      <a:accent6>
        <a:srgbClr val="C8C9C7"/>
      </a:accent6>
      <a:hlink>
        <a:srgbClr val="007C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Vision_PPT_v2.potx</Template>
  <TotalTime>5035</TotalTime>
  <Words>9065</Words>
  <Application>Microsoft Macintosh PowerPoint</Application>
  <PresentationFormat>Custom</PresentationFormat>
  <Paragraphs>804</Paragraphs>
  <Slides>43</Slides>
  <Notes>13</Notes>
  <HiddenSlides>0</HiddenSlides>
  <MMClips>0</MMClips>
  <ScaleCrop>false</ScaleCrop>
  <HeadingPairs>
    <vt:vector size="6" baseType="variant">
      <vt:variant>
        <vt:lpstr>Design Template</vt:lpstr>
      </vt:variant>
      <vt:variant>
        <vt:i4>4</vt:i4>
      </vt:variant>
      <vt:variant>
        <vt:lpstr>Links</vt:lpstr>
      </vt:variant>
      <vt:variant>
        <vt:i4>5</vt:i4>
      </vt:variant>
      <vt:variant>
        <vt:lpstr>Slide Titles</vt:lpstr>
      </vt:variant>
      <vt:variant>
        <vt:i4>43</vt:i4>
      </vt:variant>
    </vt:vector>
  </HeadingPairs>
  <TitlesOfParts>
    <vt:vector size="52" baseType="lpstr">
      <vt:lpstr>Vision_PPT_v2</vt:lpstr>
      <vt:lpstr>1_Vision_PPT_v2</vt:lpstr>
      <vt:lpstr>2_Vision_PPT_v2</vt:lpstr>
      <vt:lpstr>3_Vision_PPT_v2</vt:lpstr>
      <vt:lpstr>Macintosh HD:Users:thermostat:Documents:*Shawn Stuff:3_Clients:Vision_Marketing Collateral:Assets:Proposal Docs:New Proposal Draft - 8af.doc!OLE_LINK1</vt:lpstr>
      <vt:lpstr>!OLE_LINK2</vt:lpstr>
      <vt:lpstr>!OLE_LINK3</vt:lpstr>
      <vt:lpstr>!OLE_LINK4</vt:lpstr>
      <vt:lpstr>!OLE_LINK5</vt:lpstr>
      <vt:lpstr>City of Grande Prairie Website Proposal</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Thermostat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Shawn Rosenberger</dc:creator>
  <cp:lastModifiedBy>Shawn Rosenberger</cp:lastModifiedBy>
  <cp:revision>185</cp:revision>
  <cp:lastPrinted>2016-05-05T18:16:37Z</cp:lastPrinted>
  <dcterms:created xsi:type="dcterms:W3CDTF">2016-05-20T18:29:46Z</dcterms:created>
  <dcterms:modified xsi:type="dcterms:W3CDTF">2016-05-20T18:33:12Z</dcterms:modified>
</cp:coreProperties>
</file>