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59" r:id="rId3"/>
    <p:sldMasterId id="2147483663" r:id="rId4"/>
    <p:sldMasterId id="2147483667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8" r:id="rId7"/>
    <p:sldId id="295" r:id="rId8"/>
    <p:sldId id="274" r:id="rId9"/>
    <p:sldId id="275" r:id="rId10"/>
    <p:sldId id="276" r:id="rId11"/>
    <p:sldId id="277" r:id="rId12"/>
    <p:sldId id="278" r:id="rId13"/>
    <p:sldId id="260" r:id="rId14"/>
    <p:sldId id="293" r:id="rId15"/>
    <p:sldId id="286" r:id="rId16"/>
    <p:sldId id="297" r:id="rId17"/>
    <p:sldId id="289" r:id="rId18"/>
    <p:sldId id="299" r:id="rId19"/>
    <p:sldId id="290" r:id="rId20"/>
    <p:sldId id="285" r:id="rId21"/>
    <p:sldId id="300" r:id="rId22"/>
    <p:sldId id="298" r:id="rId23"/>
    <p:sldId id="296" r:id="rId24"/>
    <p:sldId id="26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1E3"/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8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9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2640423"/>
            <a:ext cx="46731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4261825"/>
            <a:ext cx="3987380" cy="8348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5233242"/>
            <a:ext cx="2133600" cy="3651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smtClean="0"/>
          </a:p>
          <a:p>
            <a:fld id="{C76E3D7C-1D9A-DC43-97AF-21EB0C5D6672}" type="datetime1">
              <a:rPr lang="en-US" sz="1050" smtClean="0"/>
              <a:t>4/28/2016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visionSocial – Customer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79" y="1295145"/>
            <a:ext cx="7951519" cy="660106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22365"/>
            <a:ext cx="5111750" cy="363536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0" y="2122365"/>
            <a:ext cx="2730233" cy="363535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50404"/>
            <a:ext cx="7678662" cy="71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61991"/>
            <a:ext cx="5486400" cy="37859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50404"/>
            <a:ext cx="7678662" cy="71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88A8-7AD3-1B4D-A245-C05826B08DE4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4303223"/>
            <a:ext cx="2133600" cy="365125"/>
          </a:xfrm>
        </p:spPr>
        <p:txBody>
          <a:bodyPr/>
          <a:lstStyle/>
          <a:p>
            <a:fld id="{85926C0C-45B9-214B-9D55-31034073425B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2640423"/>
            <a:ext cx="46731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4261825"/>
            <a:ext cx="3987380" cy="8348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5233242"/>
            <a:ext cx="2133600" cy="3651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smtClean="0"/>
          </a:p>
          <a:p>
            <a:fld id="{FAF41952-F075-DB44-86A9-8C7DA8DFA622}" type="datetime1">
              <a:rPr lang="en-US" sz="1050" smtClean="0"/>
              <a:t>4/28/2016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051B-9E1D-014C-A99A-8134B59306EA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4303223"/>
            <a:ext cx="2133600" cy="365125"/>
          </a:xfrm>
        </p:spPr>
        <p:txBody>
          <a:bodyPr/>
          <a:lstStyle/>
          <a:p>
            <a:fld id="{03140C2F-0472-3646-A569-C263A6637146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2640423"/>
            <a:ext cx="46731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4261825"/>
            <a:ext cx="3987380" cy="8348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5233242"/>
            <a:ext cx="2133600" cy="3651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smtClean="0"/>
          </a:p>
          <a:p>
            <a:fld id="{FD634E7C-A242-F748-8B72-646CEC7A92B7}" type="datetime1">
              <a:rPr lang="en-US" sz="1050" smtClean="0"/>
              <a:t>4/28/2016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4303223"/>
            <a:ext cx="2133600" cy="365125"/>
          </a:xfrm>
        </p:spPr>
        <p:txBody>
          <a:bodyPr/>
          <a:lstStyle/>
          <a:p>
            <a:fld id="{62B8EA10-6873-9344-9602-A85D3FC0A1EE}" type="datetime1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0" y="2643730"/>
            <a:ext cx="4901779" cy="152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4311578"/>
            <a:ext cx="4901780" cy="113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5598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679CDDFB-DCBE-5B40-9EFF-E081C61181FF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200" y="687670"/>
            <a:ext cx="2200729" cy="402349"/>
          </a:xfrm>
          <a:prstGeom prst="rect">
            <a:avLst/>
          </a:prstGeom>
        </p:spPr>
      </p:pic>
      <p:pic>
        <p:nvPicPr>
          <p:cNvPr id="11" name="Picture 10" descr="Vision_PointScre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30"/>
            <a:ext cx="3557135" cy="68399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0" y="2643730"/>
            <a:ext cx="4901779" cy="152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4311578"/>
            <a:ext cx="4901780" cy="113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5598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A08B534-593C-7B4A-85B9-3AA3807E1ABF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200" y="687670"/>
            <a:ext cx="2200729" cy="402349"/>
          </a:xfrm>
          <a:prstGeom prst="rect">
            <a:avLst/>
          </a:prstGeom>
        </p:spPr>
      </p:pic>
      <p:pic>
        <p:nvPicPr>
          <p:cNvPr id="14" name="Picture 13" descr="Vision_Arrows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30"/>
            <a:ext cx="3554087" cy="683994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0" y="2643730"/>
            <a:ext cx="4901779" cy="152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4311578"/>
            <a:ext cx="4901780" cy="113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5598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200" y="687670"/>
            <a:ext cx="2200729" cy="402349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30"/>
            <a:ext cx="3554087" cy="683994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ision_SequeBo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81128"/>
            <a:ext cx="5977327" cy="1810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436" y="2643730"/>
            <a:ext cx="4901779" cy="915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ln>
                  <a:noFill/>
                </a:ln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ln>
                  <a:noFill/>
                </a:ln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Vison_logo_smal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972" y="6414842"/>
            <a:ext cx="853468" cy="1554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rgbClr val="2610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11186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50404"/>
            <a:ext cx="7678662" cy="71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470616"/>
            <a:ext cx="7951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6354308"/>
            <a:ext cx="33505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8" y="6356350"/>
            <a:ext cx="89116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6414842"/>
            <a:ext cx="853468" cy="15545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sager@visioninternet.com" TargetMode="External"/><Relationship Id="rId7" Type="http://schemas.openxmlformats.org/officeDocument/2006/relationships/image" Target="../media/image10.jpg"/><Relationship Id="rId2" Type="http://schemas.openxmlformats.org/officeDocument/2006/relationships/hyperlink" Target="mailto:dpetrulis@visioninternet.c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mailto:thumbarger@visioninterne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sager@visioninternet.com" TargetMode="External"/><Relationship Id="rId7" Type="http://schemas.openxmlformats.org/officeDocument/2006/relationships/image" Target="../media/image10.jpg"/><Relationship Id="rId2" Type="http://schemas.openxmlformats.org/officeDocument/2006/relationships/hyperlink" Target="mailto:dpetrulis@visioninternet.c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mailto:thumbarger@visioninternet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visionSocial</a:t>
            </a:r>
            <a:br>
              <a:rPr lang="en-US" sz="2800" dirty="0" smtClean="0"/>
            </a:br>
            <a:r>
              <a:rPr lang="en-US" sz="2800" dirty="0" smtClean="0"/>
              <a:t>Customer Webinar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April 28, 2016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visionSocial = Social </a:t>
            </a:r>
            <a:r>
              <a:rPr lang="en-US" dirty="0"/>
              <a:t>Media Management, </a:t>
            </a:r>
            <a:r>
              <a:rPr lang="en-US" dirty="0" smtClean="0"/>
              <a:t>Simplified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2" y="1723518"/>
            <a:ext cx="3893969" cy="34745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9" y="1244658"/>
            <a:ext cx="2238611" cy="2040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32" y="1761225"/>
            <a:ext cx="2296130" cy="20931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347" y="2253844"/>
            <a:ext cx="2304415" cy="20962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292" y="4863744"/>
            <a:ext cx="875318" cy="868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292" y="2264007"/>
            <a:ext cx="903596" cy="868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610" y="4674173"/>
            <a:ext cx="4123139" cy="8386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476" y="5234249"/>
            <a:ext cx="3863123" cy="7817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4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visionSocial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7" y="1415893"/>
            <a:ext cx="4330759" cy="4563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Post Example – Default Message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68" y="2388660"/>
            <a:ext cx="2629806" cy="2048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018" y="1845462"/>
            <a:ext cx="3833192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7" y="1415893"/>
            <a:ext cx="4330759" cy="4563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Post Example – Custom Message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63" y="2546745"/>
            <a:ext cx="2941575" cy="2301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06" y="1990436"/>
            <a:ext cx="3817951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Post Example – Custom Message and Shrink URL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1" y="1576307"/>
            <a:ext cx="4289410" cy="451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35" y="2723093"/>
            <a:ext cx="2202371" cy="208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424" y="4023796"/>
            <a:ext cx="2126164" cy="2049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675" y="2071555"/>
            <a:ext cx="3734124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8" y="1233182"/>
            <a:ext cx="4504376" cy="4746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Example Posts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09" y="1899719"/>
            <a:ext cx="2941575" cy="1623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06" y="4252804"/>
            <a:ext cx="4648603" cy="701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09" y="3939487"/>
            <a:ext cx="2926334" cy="162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639" y="2305353"/>
            <a:ext cx="4519052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Customize your Facebook and Twitter messages to grab attention</a:t>
            </a:r>
          </a:p>
          <a:p>
            <a:r>
              <a:rPr lang="en-US" dirty="0" smtClean="0"/>
              <a:t>Use images in Facebook posts to increase engagement</a:t>
            </a:r>
          </a:p>
          <a:p>
            <a:r>
              <a:rPr lang="en-US" dirty="0" smtClean="0"/>
              <a:t>Schedule messages to match when your community is online</a:t>
            </a:r>
          </a:p>
          <a:p>
            <a:r>
              <a:rPr lang="en-US" dirty="0" smtClean="0"/>
              <a:t>Post on a consistent basis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03" y="2891789"/>
            <a:ext cx="3761909" cy="31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on visionSocial in visionCMS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61" y="1305823"/>
            <a:ext cx="7437499" cy="49108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72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25</a:t>
            </a:r>
            <a:r>
              <a:rPr lang="en-US" baseline="30000" dirty="0" smtClean="0"/>
              <a:t>th</a:t>
            </a:r>
            <a:r>
              <a:rPr lang="en-US" dirty="0" smtClean="0"/>
              <a:t> Roundtable Webinar on Using Social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visionSocial – Customer 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69" y="1644453"/>
            <a:ext cx="6617987" cy="37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eBook with Local Government Leader Advice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visionSocial – Customer 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9" y="1385741"/>
            <a:ext cx="4982335" cy="3747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834" y="2551398"/>
            <a:ext cx="4074743" cy="169704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Key Themes</a:t>
            </a:r>
          </a:p>
          <a:p>
            <a:r>
              <a:rPr lang="en-US" dirty="0" smtClean="0"/>
              <a:t>Focus your efforts</a:t>
            </a:r>
          </a:p>
          <a:p>
            <a:r>
              <a:rPr lang="en-US" dirty="0" smtClean="0"/>
              <a:t>Have a plan</a:t>
            </a:r>
          </a:p>
          <a:p>
            <a:r>
              <a:rPr lang="en-US" dirty="0" smtClean="0"/>
              <a:t>Make it a conversation</a:t>
            </a:r>
          </a:p>
          <a:p>
            <a:r>
              <a:rPr lang="en-US" dirty="0" smtClean="0"/>
              <a:t>Commit to progress not perfection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better social media management important?</a:t>
            </a:r>
          </a:p>
          <a:p>
            <a:r>
              <a:rPr lang="en-US" dirty="0" smtClean="0"/>
              <a:t>What is visionSocial?</a:t>
            </a:r>
          </a:p>
          <a:p>
            <a:r>
              <a:rPr lang="en-US" dirty="0" smtClean="0"/>
              <a:t>Demo - an introduction to visionSocial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CMS </a:t>
            </a:r>
            <a:r>
              <a:rPr lang="en-US" dirty="0"/>
              <a:t>c</a:t>
            </a:r>
            <a:r>
              <a:rPr lang="en-US" dirty="0" smtClean="0"/>
              <a:t>onfiguration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visionSocial </a:t>
            </a:r>
            <a:r>
              <a:rPr lang="en-US" dirty="0"/>
              <a:t>– Customer Webinar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6898" y="4684734"/>
            <a:ext cx="458452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are recording the webinar and will send out a link along with other materials within the next day or two.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stendings.com/wp-content/uploads/2015/01/resources-246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83438"/>
            <a:ext cx="2682209" cy="32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visionSocial and Social Media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5281" y="1470616"/>
            <a:ext cx="572706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CMS </a:t>
            </a:r>
            <a:r>
              <a:rPr lang="en-US" dirty="0" smtClean="0"/>
              <a:t>Online Reference (Help&gt;Online Reference)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Video Overviews (Help&gt;CMS Videos)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Social Media Webinar </a:t>
            </a:r>
            <a:r>
              <a:rPr lang="en-US" dirty="0" smtClean="0"/>
              <a:t>– Wednesday, May </a:t>
            </a:r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(Using Social Media to Improve Civic </a:t>
            </a:r>
            <a:r>
              <a:rPr lang="en-US" dirty="0" smtClean="0"/>
              <a:t>Engagement)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visionSocial Power Hour – Tuesday, May 31</a:t>
            </a:r>
            <a:r>
              <a:rPr lang="en-US" baseline="30000" dirty="0" smtClean="0"/>
              <a:t>st</a:t>
            </a:r>
            <a:r>
              <a:rPr lang="en-US" dirty="0" smtClean="0"/>
              <a:t> at 9am PDT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Social Media </a:t>
            </a:r>
            <a:r>
              <a:rPr lang="en-US" dirty="0"/>
              <a:t>eBook </a:t>
            </a:r>
            <a:r>
              <a:rPr lang="en-US" dirty="0" smtClean="0"/>
              <a:t>(we will include a link in the follow-up email)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Follow Vision </a:t>
            </a:r>
            <a:r>
              <a:rPr lang="en-US" dirty="0" smtClean="0"/>
              <a:t>on social media</a:t>
            </a:r>
          </a:p>
          <a:p>
            <a:r>
              <a:rPr lang="en-US" dirty="0" smtClean="0"/>
              <a:t>LinkedIn – linkedin.com/company/vision-internet</a:t>
            </a:r>
          </a:p>
          <a:p>
            <a:r>
              <a:rPr lang="en-US" dirty="0" smtClean="0"/>
              <a:t>Twitter – twitter.com/</a:t>
            </a:r>
            <a:r>
              <a:rPr lang="en-US" dirty="0" err="1" smtClean="0"/>
              <a:t>visioninternet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77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00" y="1470616"/>
            <a:ext cx="66133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Denise </a:t>
            </a:r>
            <a:r>
              <a:rPr lang="en-US" dirty="0"/>
              <a:t>Petrulis, Director of Product Management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dpetrulis@visioninternet.com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Jake </a:t>
            </a:r>
            <a:r>
              <a:rPr lang="en-US" dirty="0"/>
              <a:t>Sager, Product Manager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jsager@visioninternet.com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 </a:t>
            </a:r>
            <a:r>
              <a:rPr lang="en-US" dirty="0"/>
              <a:t>Humbarger, Product Marketing Manager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thumbarger@visioninternet.com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6752"/>
          <a:stretch/>
        </p:blipFill>
        <p:spPr>
          <a:xfrm>
            <a:off x="891201" y="1470617"/>
            <a:ext cx="977419" cy="119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975"/>
          <a:stretch/>
        </p:blipFill>
        <p:spPr>
          <a:xfrm>
            <a:off x="858915" y="4814729"/>
            <a:ext cx="1034280" cy="119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" r="709" b="1490"/>
          <a:stretch/>
        </p:blipFill>
        <p:spPr>
          <a:xfrm>
            <a:off x="856737" y="3142134"/>
            <a:ext cx="1036134" cy="119931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9506" y="6354308"/>
            <a:ext cx="3350536" cy="365125"/>
          </a:xfrm>
        </p:spPr>
        <p:txBody>
          <a:bodyPr/>
          <a:lstStyle/>
          <a:p>
            <a:r>
              <a:rPr lang="en-US" dirty="0"/>
              <a:t>visionSocial – Customer Webinar</a:t>
            </a:r>
          </a:p>
        </p:txBody>
      </p:sp>
    </p:spTree>
    <p:extLst>
      <p:ext uri="{BB962C8B-B14F-4D97-AF65-F5344CB8AC3E}">
        <p14:creationId xmlns:p14="http://schemas.microsoft.com/office/powerpoint/2010/main" val="30528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Products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00" y="1470616"/>
            <a:ext cx="66133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Denise </a:t>
            </a:r>
            <a:r>
              <a:rPr lang="en-US" dirty="0"/>
              <a:t>Petrulis, Director of Product Management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dpetrulis@visioninternet.com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Jake </a:t>
            </a:r>
            <a:r>
              <a:rPr lang="en-US" dirty="0"/>
              <a:t>Sager, Product Manager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jsager@visioninternet.com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Tom </a:t>
            </a:r>
            <a:r>
              <a:rPr lang="en-US" dirty="0"/>
              <a:t>Humbarger, Product Marketing Manager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thumbarger@visioninternet.com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6752"/>
          <a:stretch/>
        </p:blipFill>
        <p:spPr>
          <a:xfrm>
            <a:off x="891201" y="1470617"/>
            <a:ext cx="977419" cy="119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975"/>
          <a:stretch/>
        </p:blipFill>
        <p:spPr>
          <a:xfrm>
            <a:off x="858915" y="4814729"/>
            <a:ext cx="1034280" cy="119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" r="709" b="1490"/>
          <a:stretch/>
        </p:blipFill>
        <p:spPr>
          <a:xfrm>
            <a:off x="856737" y="3142134"/>
            <a:ext cx="1036134" cy="119931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9506" y="6354308"/>
            <a:ext cx="3350536" cy="365125"/>
          </a:xfrm>
        </p:spPr>
        <p:txBody>
          <a:bodyPr/>
          <a:lstStyle/>
          <a:p>
            <a:r>
              <a:rPr lang="en-US" dirty="0"/>
              <a:t>visionSocial – Customer Webinar</a:t>
            </a:r>
          </a:p>
        </p:txBody>
      </p:sp>
    </p:spTree>
    <p:extLst>
      <p:ext uri="{BB962C8B-B14F-4D97-AF65-F5344CB8AC3E}">
        <p14:creationId xmlns:p14="http://schemas.microsoft.com/office/powerpoint/2010/main" val="7294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Challenges – What We’ve Heard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You’re overwhelmed with managing social media activity - and you want your posts to stand 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Increase </a:t>
            </a:r>
            <a:r>
              <a:rPr lang="en-US" b="1" dirty="0"/>
              <a:t>the efficiency </a:t>
            </a:r>
            <a:r>
              <a:rPr lang="en-US" dirty="0"/>
              <a:t>of posting to social media </a:t>
            </a:r>
            <a:r>
              <a:rPr lang="en-US" dirty="0" smtClean="0"/>
              <a:t>accounts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Create better messages </a:t>
            </a:r>
            <a:r>
              <a:rPr lang="en-US" dirty="0" smtClean="0"/>
              <a:t>to engage your communities</a:t>
            </a:r>
          </a:p>
          <a:p>
            <a:endParaRPr lang="en-US" dirty="0" smtClean="0"/>
          </a:p>
          <a:p>
            <a:r>
              <a:rPr lang="en-US" b="1" dirty="0" smtClean="0"/>
              <a:t>Schedule their social media activity</a:t>
            </a:r>
            <a:r>
              <a:rPr lang="en-US" dirty="0" smtClean="0"/>
              <a:t> to maximize visibility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Pain Points – From Customer Survey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No time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Approval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Consistency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Scheduling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Keeping </a:t>
            </a:r>
            <a:r>
              <a:rPr lang="en-US" dirty="0"/>
              <a:t>track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Customization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54" y="1623825"/>
            <a:ext cx="4972637" cy="42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of Our Customers Are Using Social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88223" y="1794753"/>
            <a:ext cx="4069520" cy="26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70% of Customers Manage Between 1 and 3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9506" y="6693668"/>
            <a:ext cx="3350536" cy="365125"/>
          </a:xfrm>
        </p:spPr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638" y="6695710"/>
            <a:ext cx="891161" cy="365125"/>
          </a:xfrm>
        </p:spPr>
        <p:txBody>
          <a:bodyPr/>
          <a:lstStyle/>
          <a:p>
            <a:fld id="{B799E8BE-8203-E44E-B7B4-9A507008A52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36579" y="1897039"/>
            <a:ext cx="3276063" cy="42276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3338" y="2229706"/>
            <a:ext cx="7200604" cy="3982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07" y="2354443"/>
            <a:ext cx="2789162" cy="1623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812" y="2395289"/>
            <a:ext cx="288823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Vast Majority of Customers Post from Native Platforms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Webinar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65130" y="1808687"/>
            <a:ext cx="4384431" cy="24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visionSocial?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Post what you want, when you want and where you want 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Post to Facebook and Twitter </a:t>
            </a:r>
            <a:r>
              <a:rPr lang="en-US" dirty="0" smtClean="0"/>
              <a:t>directly from News and Events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Customize </a:t>
            </a:r>
            <a:r>
              <a:rPr lang="en-US" b="1" dirty="0"/>
              <a:t>messages </a:t>
            </a:r>
            <a:r>
              <a:rPr lang="en-US" dirty="0"/>
              <a:t>with text and images to </a:t>
            </a:r>
            <a:r>
              <a:rPr lang="en-US" dirty="0" smtClean="0"/>
              <a:t>increase engagement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Schedule posts </a:t>
            </a:r>
            <a:r>
              <a:rPr lang="en-US" dirty="0" smtClean="0"/>
              <a:t>to maximize visibility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Plan multiple </a:t>
            </a:r>
            <a:r>
              <a:rPr lang="en-US" b="1" dirty="0"/>
              <a:t>posts </a:t>
            </a:r>
            <a:r>
              <a:rPr lang="en-US" b="1" dirty="0" smtClean="0"/>
              <a:t>across </a:t>
            </a:r>
            <a:r>
              <a:rPr lang="en-US" b="1" dirty="0"/>
              <a:t>multiple </a:t>
            </a:r>
            <a:r>
              <a:rPr lang="en-US" b="1" dirty="0" smtClean="0"/>
              <a:t>channels </a:t>
            </a:r>
            <a:r>
              <a:rPr lang="en-US" dirty="0" smtClean="0"/>
              <a:t>to build campaigns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visionSocial – Customer </a:t>
            </a:r>
            <a:r>
              <a:rPr lang="en-US" dirty="0" smtClean="0"/>
              <a:t>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7">
      <a:dk1>
        <a:srgbClr val="26105C"/>
      </a:dk1>
      <a:lt1>
        <a:srgbClr val="FFFFFF"/>
      </a:lt1>
      <a:dk2>
        <a:srgbClr val="26105C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Vision_PPT (1)</Template>
  <TotalTime>26150</TotalTime>
  <Words>520</Words>
  <Application>Microsoft Office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Office Theme</vt:lpstr>
      <vt:lpstr>1_Office Theme</vt:lpstr>
      <vt:lpstr>2_Office Theme</vt:lpstr>
      <vt:lpstr>3_Office Theme</vt:lpstr>
      <vt:lpstr>Office Theme</vt:lpstr>
      <vt:lpstr>visionSocial Customer Webinar</vt:lpstr>
      <vt:lpstr>Agenda</vt:lpstr>
      <vt:lpstr>Vision Products Team</vt:lpstr>
      <vt:lpstr>Social Media Challenges – What We’ve Heard </vt:lpstr>
      <vt:lpstr>Social Media Pain Points – From Customer Survey </vt:lpstr>
      <vt:lpstr>Majority of Our Customers Are Using Social Media</vt:lpstr>
      <vt:lpstr>70% of Customers Manage Between 1 and 3 Accounts</vt:lpstr>
      <vt:lpstr>Vast Majority of Customers Post from Native Platforms</vt:lpstr>
      <vt:lpstr>What is visionSocial?</vt:lpstr>
      <vt:lpstr>visionSocial = Social Media Management, Simplified</vt:lpstr>
      <vt:lpstr>visionSocial Demonstration</vt:lpstr>
      <vt:lpstr>Facebook Post Example – Default Message</vt:lpstr>
      <vt:lpstr>Facebook Post Example – Custom Message</vt:lpstr>
      <vt:lpstr>Facebook Post Example – Custom Message and Shrink URL</vt:lpstr>
      <vt:lpstr>Twitter Example Posts</vt:lpstr>
      <vt:lpstr>Social Media Best Practices</vt:lpstr>
      <vt:lpstr>Spotlight on visionSocial in visionCMS</vt:lpstr>
      <vt:lpstr>May 25th Roundtable Webinar on Using Social Media</vt:lpstr>
      <vt:lpstr>Social Media eBook with Local Government Leader Advice</vt:lpstr>
      <vt:lpstr>visionSocial and Social Media Resources</vt:lpstr>
      <vt:lpstr>Questions and Answers?</vt:lpstr>
    </vt:vector>
  </TitlesOfParts>
  <Company>Thermostat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Early Adopter Webinar</dc:title>
  <dc:creator>Tom Humbarger</dc:creator>
  <cp:lastModifiedBy>Tom Humbarger</cp:lastModifiedBy>
  <cp:revision>73</cp:revision>
  <dcterms:created xsi:type="dcterms:W3CDTF">2016-03-25T15:55:37Z</dcterms:created>
  <dcterms:modified xsi:type="dcterms:W3CDTF">2016-04-28T23:40:33Z</dcterms:modified>
</cp:coreProperties>
</file>