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4" r:id="rId1"/>
    <p:sldMasterId id="2147483666" r:id="rId2"/>
    <p:sldMasterId id="2147483668" r:id="rId3"/>
  </p:sldMasterIdLst>
  <p:notesMasterIdLst>
    <p:notesMasterId r:id="rId16"/>
  </p:notesMasterIdLst>
  <p:handoutMasterIdLst>
    <p:handoutMasterId r:id="rId17"/>
  </p:handoutMasterIdLst>
  <p:sldIdLst>
    <p:sldId id="311" r:id="rId4"/>
    <p:sldId id="353" r:id="rId5"/>
    <p:sldId id="350" r:id="rId6"/>
    <p:sldId id="351" r:id="rId7"/>
    <p:sldId id="344" r:id="rId8"/>
    <p:sldId id="345" r:id="rId9"/>
    <p:sldId id="346" r:id="rId10"/>
    <p:sldId id="355" r:id="rId11"/>
    <p:sldId id="356" r:id="rId12"/>
    <p:sldId id="347" r:id="rId13"/>
    <p:sldId id="340" r:id="rId14"/>
    <p:sldId id="341" r:id="rId15"/>
  </p:sldIdLst>
  <p:sldSz cx="7772400" cy="10058400"/>
  <p:notesSz cx="7016750" cy="9302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7">
          <p15:clr>
            <a:srgbClr val="A4A3A4"/>
          </p15:clr>
        </p15:guide>
        <p15:guide id="2" pos="1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1F6B"/>
    <a:srgbClr val="F9F9F9"/>
    <a:srgbClr val="76C1E3"/>
    <a:srgbClr val="FF99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9" autoAdjust="0"/>
    <p:restoredTop sz="89988" autoAdjust="0"/>
  </p:normalViewPr>
  <p:slideViewPr>
    <p:cSldViewPr snapToGrid="0" snapToObjects="1">
      <p:cViewPr>
        <p:scale>
          <a:sx n="110" d="100"/>
          <a:sy n="110" d="100"/>
        </p:scale>
        <p:origin x="2124" y="-342"/>
      </p:cViewPr>
      <p:guideLst>
        <p:guide orient="horz" pos="3147"/>
        <p:guide pos="144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138"/>
          </a:xfrm>
          <a:prstGeom prst="rect">
            <a:avLst/>
          </a:prstGeom>
        </p:spPr>
        <p:txBody>
          <a:bodyPr vert="horz" lIns="93251" tIns="46625" rIns="93251" bIns="46625" rtlCol="0"/>
          <a:lstStyle>
            <a:lvl1pPr algn="r">
              <a:defRPr sz="1200"/>
            </a:lvl1pPr>
          </a:lstStyle>
          <a:p>
            <a:fld id="{112C5567-9408-5249-96DD-D104ECDA8444}" type="datetime1">
              <a:rPr lang="en-US" smtClean="0"/>
              <a:pPr/>
              <a:t>11/9/2016</a:t>
            </a:fld>
            <a:endParaRPr lang="en-US"/>
          </a:p>
        </p:txBody>
      </p:sp>
      <p:sp>
        <p:nvSpPr>
          <p:cNvPr id="4" name="Footer Placeholder 3"/>
          <p:cNvSpPr>
            <a:spLocks noGrp="1"/>
          </p:cNvSpPr>
          <p:nvPr>
            <p:ph type="ftr" sz="quarter" idx="2"/>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35998"/>
            <a:ext cx="3040592" cy="465138"/>
          </a:xfrm>
          <a:prstGeom prst="rect">
            <a:avLst/>
          </a:prstGeom>
        </p:spPr>
        <p:txBody>
          <a:bodyPr vert="horz" lIns="93251" tIns="46625" rIns="93251" bIns="46625" rtlCol="0" anchor="b"/>
          <a:lstStyle>
            <a:lvl1pPr algn="r">
              <a:defRPr sz="1200"/>
            </a:lvl1pPr>
          </a:lstStyle>
          <a:p>
            <a:fld id="{B9FCF9ED-5388-094E-8448-3DA068822931}" type="slidenum">
              <a:rPr lang="en-US" smtClean="0"/>
              <a:pPr/>
              <a:t>‹#›</a:t>
            </a:fld>
            <a:endParaRPr lang="en-US"/>
          </a:p>
        </p:txBody>
      </p:sp>
    </p:spTree>
    <p:extLst>
      <p:ext uri="{BB962C8B-B14F-4D97-AF65-F5344CB8AC3E}">
        <p14:creationId xmlns:p14="http://schemas.microsoft.com/office/powerpoint/2010/main" val="2637557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idx="1"/>
          </p:nvPr>
        </p:nvSpPr>
        <p:spPr>
          <a:xfrm>
            <a:off x="3974534" y="0"/>
            <a:ext cx="3040592" cy="465138"/>
          </a:xfrm>
          <a:prstGeom prst="rect">
            <a:avLst/>
          </a:prstGeom>
        </p:spPr>
        <p:txBody>
          <a:bodyPr vert="horz" lIns="93251" tIns="46625" rIns="93251" bIns="46625" rtlCol="0"/>
          <a:lstStyle>
            <a:lvl1pPr algn="r">
              <a:defRPr sz="1200"/>
            </a:lvl1pPr>
          </a:lstStyle>
          <a:p>
            <a:fld id="{FCB457B2-8B38-7748-870C-071E48B983B4}" type="datetime1">
              <a:rPr lang="en-US" smtClean="0"/>
              <a:pPr/>
              <a:t>11/9/2016</a:t>
            </a:fld>
            <a:endParaRPr lang="en-US"/>
          </a:p>
        </p:txBody>
      </p:sp>
      <p:sp>
        <p:nvSpPr>
          <p:cNvPr id="4" name="Slide Image Placeholder 3"/>
          <p:cNvSpPr>
            <a:spLocks noGrp="1" noRot="1" noChangeAspect="1"/>
          </p:cNvSpPr>
          <p:nvPr>
            <p:ph type="sldImg" idx="2"/>
          </p:nvPr>
        </p:nvSpPr>
        <p:spPr>
          <a:xfrm>
            <a:off x="2160588" y="696913"/>
            <a:ext cx="2695575" cy="3489325"/>
          </a:xfrm>
          <a:prstGeom prst="rect">
            <a:avLst/>
          </a:prstGeom>
          <a:noFill/>
          <a:ln w="12700">
            <a:solidFill>
              <a:prstClr val="black"/>
            </a:solidFill>
          </a:ln>
        </p:spPr>
        <p:txBody>
          <a:bodyPr vert="horz" lIns="93251" tIns="46625" rIns="93251" bIns="46625" rtlCol="0" anchor="ctr"/>
          <a:lstStyle/>
          <a:p>
            <a:endParaRPr lang="en-US"/>
          </a:p>
        </p:txBody>
      </p:sp>
      <p:sp>
        <p:nvSpPr>
          <p:cNvPr id="5" name="Notes Placeholder 4"/>
          <p:cNvSpPr>
            <a:spLocks noGrp="1"/>
          </p:cNvSpPr>
          <p:nvPr>
            <p:ph type="body" sz="quarter" idx="3"/>
          </p:nvPr>
        </p:nvSpPr>
        <p:spPr>
          <a:xfrm>
            <a:off x="701675" y="4418806"/>
            <a:ext cx="5613400" cy="4186238"/>
          </a:xfrm>
          <a:prstGeom prst="rect">
            <a:avLst/>
          </a:prstGeom>
        </p:spPr>
        <p:txBody>
          <a:bodyPr vert="horz" lIns="93251" tIns="46625" rIns="93251" bIns="466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5998"/>
            <a:ext cx="3040592" cy="465138"/>
          </a:xfrm>
          <a:prstGeom prst="rect">
            <a:avLst/>
          </a:prstGeom>
        </p:spPr>
        <p:txBody>
          <a:bodyPr vert="horz" lIns="93251" tIns="46625" rIns="93251" bIns="46625"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5138"/>
          </a:xfrm>
          <a:prstGeom prst="rect">
            <a:avLst/>
          </a:prstGeom>
        </p:spPr>
        <p:txBody>
          <a:bodyPr vert="horz" lIns="93251" tIns="46625" rIns="93251" bIns="46625" rtlCol="0" anchor="b"/>
          <a:lstStyle>
            <a:lvl1pPr algn="r">
              <a:defRPr sz="1200"/>
            </a:lvl1pPr>
          </a:lstStyle>
          <a:p>
            <a:fld id="{244EEFE2-EF1D-E846-8B93-6F1FB3CDEDD4}" type="slidenum">
              <a:rPr lang="en-US" smtClean="0"/>
              <a:pPr/>
              <a:t>‹#›</a:t>
            </a:fld>
            <a:endParaRPr lang="en-US"/>
          </a:p>
        </p:txBody>
      </p:sp>
    </p:spTree>
    <p:extLst>
      <p:ext uri="{BB962C8B-B14F-4D97-AF65-F5344CB8AC3E}">
        <p14:creationId xmlns:p14="http://schemas.microsoft.com/office/powerpoint/2010/main" val="2693060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244EEFE2-EF1D-E846-8B93-6F1FB3CDEDD4}" type="slidenum">
              <a:rPr lang="en-US" smtClean="0"/>
              <a:pPr/>
              <a:t>2</a:t>
            </a:fld>
            <a:endParaRPr lang="en-US"/>
          </a:p>
        </p:txBody>
      </p:sp>
    </p:spTree>
    <p:extLst>
      <p:ext uri="{BB962C8B-B14F-4D97-AF65-F5344CB8AC3E}">
        <p14:creationId xmlns:p14="http://schemas.microsoft.com/office/powerpoint/2010/main" val="2745715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4EEFE2-EF1D-E846-8B93-6F1FB3CDEDD4}" type="slidenum">
              <a:rPr lang="en-US" smtClean="0"/>
              <a:pPr/>
              <a:t>12</a:t>
            </a:fld>
            <a:endParaRPr lang="en-US"/>
          </a:p>
        </p:txBody>
      </p:sp>
    </p:spTree>
    <p:extLst>
      <p:ext uri="{BB962C8B-B14F-4D97-AF65-F5344CB8AC3E}">
        <p14:creationId xmlns:p14="http://schemas.microsoft.com/office/powerpoint/2010/main" val="187457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47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dirty="0"/>
          </a:p>
        </p:txBody>
      </p:sp>
      <p:sp>
        <p:nvSpPr>
          <p:cNvPr id="116" name="Shape 11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352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605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790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050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791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788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8805"/>
            <a:ext cx="5613399" cy="4186238"/>
          </a:xfrm>
          <a:prstGeom prst="rect">
            <a:avLst/>
          </a:prstGeom>
        </p:spPr>
        <p:txBody>
          <a:bodyPr lIns="91425" tIns="91425" rIns="91425" bIns="91425" anchor="t" anchorCtr="0">
            <a:noAutofit/>
          </a:bodyPr>
          <a:lstStyle/>
          <a:p>
            <a:pPr lvl="0">
              <a:spcBef>
                <a:spcPts val="0"/>
              </a:spcBef>
              <a:buNone/>
            </a:pPr>
            <a:endParaRPr dirty="0"/>
          </a:p>
        </p:txBody>
      </p:sp>
      <p:sp>
        <p:nvSpPr>
          <p:cNvPr id="116" name="Shape 116"/>
          <p:cNvSpPr>
            <a:spLocks noGrp="1" noRot="1" noChangeAspect="1"/>
          </p:cNvSpPr>
          <p:nvPr>
            <p:ph type="sldImg" idx="2"/>
          </p:nvPr>
        </p:nvSpPr>
        <p:spPr>
          <a:xfrm>
            <a:off x="2160588" y="696913"/>
            <a:ext cx="2695575" cy="34893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541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1079501" y="1371598"/>
            <a:ext cx="5805170" cy="7772401"/>
          </a:xfrm>
        </p:spPr>
        <p:txBody>
          <a:bodyPr>
            <a:normAutofit/>
          </a:bodyPr>
          <a:lstStyle>
            <a:lvl1pPr marL="0">
              <a:buFont typeface="Arial"/>
              <a:buNone/>
              <a:defRPr sz="950"/>
            </a:lvl1pPr>
            <a:lvl2pPr marL="0">
              <a:buFont typeface="Arial"/>
              <a:buNone/>
              <a:defRPr sz="950"/>
            </a:lvl2pPr>
            <a:lvl3pPr marL="0">
              <a:buFont typeface="Arial"/>
              <a:buNone/>
              <a:defRPr sz="950"/>
            </a:lvl3pPr>
            <a:lvl4pPr marL="0">
              <a:buFont typeface="Arial"/>
              <a:buNone/>
              <a:defRPr sz="950"/>
            </a:lvl4pPr>
            <a:lvl5pPr marL="0">
              <a:buFont typeface="Arial"/>
              <a:buNone/>
              <a:defRPr sz="9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1608667" y="1371598"/>
            <a:ext cx="5486401" cy="7755469"/>
          </a:xfrm>
          <a:prstGeom prst="rect">
            <a:avLst/>
          </a:prstGeom>
          <a:noFill/>
        </p:spPr>
        <p:txBody>
          <a:bodyPr wrap="square" rtlCol="0">
            <a:spAutoFit/>
          </a:bodyPr>
          <a:lstStyle/>
          <a:p>
            <a:endParaRPr lang="en-US" dirty="0"/>
          </a:p>
        </p:txBody>
      </p:sp>
      <p:sp>
        <p:nvSpPr>
          <p:cNvPr id="6" name="Text Placeholder 5"/>
          <p:cNvSpPr>
            <a:spLocks noGrp="1"/>
          </p:cNvSpPr>
          <p:nvPr>
            <p:ph type="body" sz="quarter" idx="10"/>
          </p:nvPr>
        </p:nvSpPr>
        <p:spPr>
          <a:xfrm>
            <a:off x="1130301" y="1371597"/>
            <a:ext cx="5710767" cy="77554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06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006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6"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Vision_Logo_RGB.png"/>
          <p:cNvPicPr>
            <a:picLocks noChangeAspect="1"/>
          </p:cNvPicPr>
          <p:nvPr userDrawn="1"/>
        </p:nvPicPr>
        <p:blipFill>
          <a:blip r:embed="rId3"/>
          <a:stretch>
            <a:fillRect/>
          </a:stretch>
        </p:blipFill>
        <p:spPr>
          <a:xfrm>
            <a:off x="5168714" y="430445"/>
            <a:ext cx="1977153" cy="359664"/>
          </a:xfrm>
          <a:prstGeom prst="rect">
            <a:avLst/>
          </a:prstGeom>
        </p:spPr>
      </p:pic>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368" y="3877471"/>
            <a:ext cx="5710768" cy="11009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113368" y="5143500"/>
            <a:ext cx="5710767" cy="4102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txBox="1">
            <a:spLocks/>
          </p:cNvSpPr>
          <p:nvPr userDrawn="1"/>
        </p:nvSpPr>
        <p:spPr>
          <a:xfrm>
            <a:off x="4309535" y="9423400"/>
            <a:ext cx="2501900" cy="348989"/>
          </a:xfrm>
          <a:prstGeom prst="rect">
            <a:avLst/>
          </a:prstGeom>
        </p:spPr>
        <p:txBody>
          <a:bodyPr vert="horz" lIns="91440" tIns="45720" rIns="91440" bIns="45720" rtlCol="0">
            <a:normAutofit/>
          </a:bodyPr>
          <a:lstStyle>
            <a:lvl1pPr algn="r">
              <a:defRPr/>
            </a:lvl1pPr>
          </a:lstStyle>
          <a:p>
            <a:pPr marL="342900" marR="0" lvl="0" indent="-342900" algn="r" defTabSz="457200" rtl="0" eaLnBrk="1" fontAlgn="auto" latinLnBrk="0" hangingPunct="1">
              <a:lnSpc>
                <a:spcPct val="100000"/>
              </a:lnSpc>
              <a:spcBef>
                <a:spcPct val="20000"/>
              </a:spcBef>
              <a:spcAft>
                <a:spcPts val="0"/>
              </a:spcAft>
              <a:buClrTx/>
              <a:buSzTx/>
              <a:buFont typeface="Arial"/>
              <a:buNone/>
              <a:tabLst/>
              <a:defRPr/>
            </a:pPr>
            <a:fld id="{E0EFAA7C-DA08-FB4B-B726-2D33357680DB}" type="slidenum">
              <a:rPr kumimoji="0" lang="en-US" sz="1050" b="0" i="0" u="none" strike="noStrike" kern="1200" cap="none" spc="0" normalizeH="0" baseline="0" noProof="0" smtClean="0">
                <a:ln>
                  <a:noFill/>
                </a:ln>
                <a:solidFill>
                  <a:srgbClr val="000000"/>
                </a:solidFill>
                <a:effectLst/>
                <a:uLnTx/>
                <a:uFillTx/>
                <a:latin typeface="Tahoma"/>
                <a:ea typeface="+mn-ea"/>
                <a:cs typeface="Tahoma"/>
              </a:rPr>
              <a:pPr marL="342900" marR="0" lvl="0" indent="-342900" algn="r" defTabSz="457200" rtl="0" eaLnBrk="1" fontAlgn="auto" latinLnBrk="0" hangingPunct="1">
                <a:lnSpc>
                  <a:spcPct val="100000"/>
                </a:lnSpc>
                <a:spcBef>
                  <a:spcPct val="20000"/>
                </a:spcBef>
                <a:spcAft>
                  <a:spcPts val="0"/>
                </a:spcAft>
                <a:buClrTx/>
                <a:buSzTx/>
                <a:buFont typeface="Arial"/>
                <a:buNone/>
                <a:tabLst/>
                <a:defRPr/>
              </a:pPr>
              <a:t>‹#›</a:t>
            </a:fld>
            <a:endParaRPr kumimoji="0" lang="en-US" sz="1050" b="0" i="0" u="none" strike="noStrike" kern="1200" cap="none" spc="0" normalizeH="0" baseline="0" noProof="0" dirty="0">
              <a:ln>
                <a:noFill/>
              </a:ln>
              <a:solidFill>
                <a:srgbClr val="000000"/>
              </a:solidFill>
              <a:effectLst/>
              <a:uLnTx/>
              <a:uFillTx/>
              <a:latin typeface="Tahoma"/>
              <a:ea typeface="+mn-ea"/>
              <a:cs typeface="Tahoma"/>
            </a:endParaRPr>
          </a:p>
        </p:txBody>
      </p:sp>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457200" rtl="0" eaLnBrk="1" latinLnBrk="0" hangingPunct="1">
        <a:spcBef>
          <a:spcPct val="0"/>
        </a:spcBef>
        <a:buNone/>
        <a:defRPr sz="2400" b="0" kern="1200">
          <a:solidFill>
            <a:schemeClr val="tx1"/>
          </a:solidFill>
          <a:latin typeface="Tahoma"/>
          <a:ea typeface="+mj-ea"/>
          <a:cs typeface="Tahoma"/>
        </a:defRPr>
      </a:lvl1pPr>
    </p:titleStyle>
    <p:bodyStyle>
      <a:lvl1pPr marL="0" indent="-342900" algn="l" defTabSz="457200" rtl="0" eaLnBrk="1" latinLnBrk="0" hangingPunct="1">
        <a:spcBef>
          <a:spcPct val="20000"/>
        </a:spcBef>
        <a:buFontTx/>
        <a:buNone/>
        <a:defRPr sz="950" kern="1200">
          <a:solidFill>
            <a:srgbClr val="000000"/>
          </a:solidFill>
          <a:latin typeface="Tahoma"/>
          <a:ea typeface="+mn-ea"/>
          <a:cs typeface="Tahoma"/>
        </a:defRPr>
      </a:lvl1pPr>
      <a:lvl2pPr marL="0" indent="-285750" algn="l" defTabSz="457200" rtl="0" eaLnBrk="1" latinLnBrk="0" hangingPunct="1">
        <a:spcBef>
          <a:spcPct val="20000"/>
        </a:spcBef>
        <a:buFontTx/>
        <a:buNone/>
        <a:defRPr sz="950" kern="1200">
          <a:solidFill>
            <a:srgbClr val="000000"/>
          </a:solidFill>
          <a:latin typeface="Tahoma"/>
          <a:ea typeface="+mn-ea"/>
          <a:cs typeface="Tahoma"/>
        </a:defRPr>
      </a:lvl2pPr>
      <a:lvl3pPr marL="0" indent="-228600" algn="l" defTabSz="457200" rtl="0" eaLnBrk="1" latinLnBrk="0" hangingPunct="1">
        <a:spcBef>
          <a:spcPct val="20000"/>
        </a:spcBef>
        <a:buFontTx/>
        <a:buNone/>
        <a:defRPr sz="950" kern="1200">
          <a:solidFill>
            <a:srgbClr val="000000"/>
          </a:solidFill>
          <a:latin typeface="Tahoma"/>
          <a:ea typeface="+mn-ea"/>
          <a:cs typeface="Tahoma"/>
        </a:defRPr>
      </a:lvl3pPr>
      <a:lvl4pPr marL="0" indent="-228600" algn="l" defTabSz="457200" rtl="0" eaLnBrk="1" latinLnBrk="0" hangingPunct="1">
        <a:spcBef>
          <a:spcPct val="20000"/>
        </a:spcBef>
        <a:buFontTx/>
        <a:buNone/>
        <a:defRPr sz="950" kern="1200">
          <a:solidFill>
            <a:srgbClr val="000000"/>
          </a:solidFill>
          <a:latin typeface="Tahoma"/>
          <a:ea typeface="+mn-ea"/>
          <a:cs typeface="Tahoma"/>
        </a:defRPr>
      </a:lvl4pPr>
      <a:lvl5pPr marL="0" indent="-228600" algn="l" defTabSz="457200" rtl="0" eaLnBrk="1" latinLnBrk="0" hangingPunct="1">
        <a:spcBef>
          <a:spcPct val="20000"/>
        </a:spcBef>
        <a:buFontTx/>
        <a:buNone/>
        <a:defRPr sz="950" kern="1200">
          <a:solidFill>
            <a:srgbClr val="000000"/>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rschnelle@visioninternet.com" TargetMode="External"/><Relationship Id="rId3" Type="http://schemas.openxmlformats.org/officeDocument/2006/relationships/image" Target="../media/image6.png"/><Relationship Id="rId7" Type="http://schemas.openxmlformats.org/officeDocument/2006/relationships/hyperlink" Target="mailto:lbenton@visioninternet.com" TargetMode="External"/><Relationship Id="rId12"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8.jpeg"/><Relationship Id="rId10" Type="http://schemas.openxmlformats.org/officeDocument/2006/relationships/hyperlink" Target="mailto:ashley@visioninternet.com" TargetMode="External"/><Relationship Id="rId4" Type="http://schemas.openxmlformats.org/officeDocument/2006/relationships/image" Target="../media/image7.jpeg"/><Relationship Id="rId9" Type="http://schemas.openxmlformats.org/officeDocument/2006/relationships/hyperlink" Target="mailto:dpetrulis@visioninternet.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0.pd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0.pd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whatsmydns.n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google.com/webmasters/tools/ho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Intro.png"/>
          <p:cNvPicPr>
            <a:picLocks noChangeAspect="1"/>
          </p:cNvPicPr>
          <p:nvPr/>
        </p:nvPicPr>
        <p:blipFill>
          <a:blip r:embed="rId2"/>
          <a:stretch>
            <a:fillRect/>
          </a:stretch>
        </p:blipFill>
        <p:spPr>
          <a:xfrm>
            <a:off x="0" y="0"/>
            <a:ext cx="7772400" cy="10058400"/>
          </a:xfrm>
          <a:prstGeom prst="rect">
            <a:avLst/>
          </a:prstGeom>
        </p:spPr>
      </p:pic>
      <p:sp>
        <p:nvSpPr>
          <p:cNvPr id="5" name="TextBox 4"/>
          <p:cNvSpPr txBox="1"/>
          <p:nvPr/>
        </p:nvSpPr>
        <p:spPr>
          <a:xfrm>
            <a:off x="1311729" y="4570619"/>
            <a:ext cx="3102491" cy="1446550"/>
          </a:xfrm>
          <a:prstGeom prst="rect">
            <a:avLst/>
          </a:prstGeom>
          <a:noFill/>
        </p:spPr>
        <p:txBody>
          <a:bodyPr wrap="square" rtlCol="0">
            <a:spAutoFit/>
          </a:bodyPr>
          <a:lstStyle/>
          <a:p>
            <a:r>
              <a:rPr lang="en-US" sz="3200" dirty="0" smtClean="0">
                <a:solidFill>
                  <a:srgbClr val="FFFFFF"/>
                </a:solidFill>
              </a:rPr>
              <a:t>Launch Planning Guide</a:t>
            </a:r>
            <a:endParaRPr lang="en-US" sz="3200" dirty="0">
              <a:solidFill>
                <a:srgbClr val="FFFFFF"/>
              </a:solidFill>
            </a:endParaRPr>
          </a:p>
          <a:p>
            <a:endParaRPr lang="en-US" sz="2400" dirty="0">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220" y="9060661"/>
            <a:ext cx="3032766" cy="551689"/>
          </a:xfrm>
          <a:prstGeom prst="rect">
            <a:avLst/>
          </a:prstGeom>
        </p:spPr>
      </p:pic>
    </p:spTree>
    <p:extLst>
      <p:ext uri="{BB962C8B-B14F-4D97-AF65-F5344CB8AC3E}">
        <p14:creationId xmlns:p14="http://schemas.microsoft.com/office/powerpoint/2010/main" val="187845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grpSp>
        <p:nvGrpSpPr>
          <p:cNvPr id="3" name="Group 2"/>
          <p:cNvGrpSpPr/>
          <p:nvPr/>
        </p:nvGrpSpPr>
        <p:grpSpPr>
          <a:xfrm>
            <a:off x="1414991" y="5286776"/>
            <a:ext cx="914400" cy="914400"/>
            <a:chOff x="4506402" y="6632575"/>
            <a:chExt cx="914400" cy="914400"/>
          </a:xfrm>
        </p:grpSpPr>
        <p:pic>
          <p:nvPicPr>
            <p:cNvPr id="51" name="Picture 50" descr="8.BioFrame.png"/>
            <p:cNvPicPr>
              <a:picLocks noChangeAspect="1"/>
            </p:cNvPicPr>
            <p:nvPr/>
          </p:nvPicPr>
          <p:blipFill>
            <a:blip r:embed="rId3"/>
            <a:stretch>
              <a:fillRect/>
            </a:stretch>
          </p:blipFill>
          <p:spPr>
            <a:xfrm>
              <a:off x="4506402" y="6632575"/>
              <a:ext cx="914400" cy="914400"/>
            </a:xfrm>
            <a:prstGeom prst="rect">
              <a:avLst/>
            </a:prstGeom>
          </p:spPr>
        </p:pic>
        <p:pic>
          <p:nvPicPr>
            <p:cNvPr id="28" name="Picture 27"/>
            <p:cNvPicPr/>
            <p:nvPr/>
          </p:nvPicPr>
          <p:blipFill rotWithShape="1">
            <a:blip r:embed="rId4" cstate="print">
              <a:extLst>
                <a:ext uri="{28A0092B-C50C-407E-A947-70E740481C1C}">
                  <a14:useLocalDpi xmlns:a14="http://schemas.microsoft.com/office/drawing/2010/main" val="0"/>
                </a:ext>
              </a:extLst>
            </a:blip>
            <a:srcRect t="2986" b="24912"/>
            <a:stretch/>
          </p:blipFill>
          <p:spPr bwMode="auto">
            <a:xfrm>
              <a:off x="4580908" y="6707223"/>
              <a:ext cx="765813" cy="759036"/>
            </a:xfrm>
            <a:prstGeom prst="rect">
              <a:avLst/>
            </a:prstGeom>
            <a:ln>
              <a:noFill/>
            </a:ln>
            <a:extLst>
              <a:ext uri="{53640926-AAD7-44D8-BBD7-CCE9431645EC}">
                <a14:shadowObscured xmlns:a14="http://schemas.microsoft.com/office/drawing/2010/main"/>
              </a:ext>
            </a:extLst>
          </p:spPr>
        </p:pic>
      </p:grpSp>
      <p:grpSp>
        <p:nvGrpSpPr>
          <p:cNvPr id="4" name="Group 3"/>
          <p:cNvGrpSpPr/>
          <p:nvPr/>
        </p:nvGrpSpPr>
        <p:grpSpPr>
          <a:xfrm>
            <a:off x="1414991" y="6764838"/>
            <a:ext cx="914400" cy="914400"/>
            <a:chOff x="4506402" y="5276533"/>
            <a:chExt cx="914400" cy="914400"/>
          </a:xfrm>
        </p:grpSpPr>
        <p:pic>
          <p:nvPicPr>
            <p:cNvPr id="44" name="Picture 43" descr="8.BioFrame.png"/>
            <p:cNvPicPr>
              <a:picLocks noChangeAspect="1"/>
            </p:cNvPicPr>
            <p:nvPr/>
          </p:nvPicPr>
          <p:blipFill>
            <a:blip r:embed="rId3"/>
            <a:stretch>
              <a:fillRect/>
            </a:stretch>
          </p:blipFill>
          <p:spPr>
            <a:xfrm>
              <a:off x="4506402" y="5276533"/>
              <a:ext cx="914400" cy="914400"/>
            </a:xfrm>
            <a:prstGeom prst="rect">
              <a:avLst/>
            </a:prstGeom>
          </p:spPr>
        </p:pic>
        <p:pic>
          <p:nvPicPr>
            <p:cNvPr id="29" name="Picture 28"/>
            <p:cNvPicPr/>
            <p:nvPr/>
          </p:nvPicPr>
          <p:blipFill rotWithShape="1">
            <a:blip r:embed="rId5" cstate="print">
              <a:extLst>
                <a:ext uri="{28A0092B-C50C-407E-A947-70E740481C1C}">
                  <a14:useLocalDpi xmlns:a14="http://schemas.microsoft.com/office/drawing/2010/main" val="0"/>
                </a:ext>
              </a:extLst>
            </a:blip>
            <a:srcRect l="5115" t="4889" r="10432" b="37281"/>
            <a:stretch/>
          </p:blipFill>
          <p:spPr bwMode="auto">
            <a:xfrm>
              <a:off x="4568972" y="5358116"/>
              <a:ext cx="765813" cy="759036"/>
            </a:xfrm>
            <a:prstGeom prst="rect">
              <a:avLst/>
            </a:prstGeom>
            <a:ln>
              <a:noFill/>
            </a:ln>
            <a:extLst>
              <a:ext uri="{53640926-AAD7-44D8-BBD7-CCE9431645EC}">
                <a14:shadowObscured xmlns:a14="http://schemas.microsoft.com/office/drawing/2010/main"/>
              </a:ext>
            </a:extLst>
          </p:spPr>
        </p:pic>
      </p:grpSp>
      <p:sp>
        <p:nvSpPr>
          <p:cNvPr id="118" name="Shape 11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ahoma"/>
              </a:rPr>
              <a:t>Post Launch</a:t>
            </a:r>
          </a:p>
          <a:p>
            <a:pPr marL="0" marR="0" lvl="0" indent="0" algn="l" rtl="0">
              <a:spcBef>
                <a:spcPts val="0"/>
              </a:spcBef>
              <a:buSzPct val="25000"/>
              <a:buNone/>
            </a:pPr>
            <a:r>
              <a:rPr lang="en-US" sz="32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ahoma"/>
              </a:rPr>
              <a:t>Communication</a:t>
            </a:r>
            <a:endPar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spcBef>
                <a:spcPts val="0"/>
              </a:spcBef>
              <a:buSzPct val="25000"/>
              <a:buNone/>
            </a:pPr>
            <a:r>
              <a:rPr lang="en-US" sz="2400" dirty="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cxnSp>
        <p:nvCxnSpPr>
          <p:cNvPr id="120" name="Shape 12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21" name="Shape 121"/>
          <p:cNvPicPr preferRelativeResize="0"/>
          <p:nvPr/>
        </p:nvPicPr>
        <p:blipFill rotWithShape="1">
          <a:blip r:embed="rId6">
            <a:alphaModFix/>
          </a:blip>
          <a:srcRect/>
          <a:stretch/>
        </p:blipFill>
        <p:spPr>
          <a:xfrm>
            <a:off x="-33866" y="1240366"/>
            <a:ext cx="863599" cy="8877300"/>
          </a:xfrm>
          <a:prstGeom prst="rect">
            <a:avLst/>
          </a:prstGeom>
          <a:noFill/>
          <a:ln>
            <a:noFill/>
          </a:ln>
        </p:spPr>
      </p:pic>
      <p:sp>
        <p:nvSpPr>
          <p:cNvPr id="122" name="Shape 122"/>
          <p:cNvSpPr/>
          <p:nvPr/>
        </p:nvSpPr>
        <p:spPr>
          <a:xfrm>
            <a:off x="1313605" y="2769651"/>
            <a:ext cx="5690655" cy="1018578"/>
          </a:xfrm>
          <a:prstGeom prst="rect">
            <a:avLst/>
          </a:prstGeom>
          <a:noFill/>
          <a:ln>
            <a:noFill/>
          </a:ln>
        </p:spPr>
        <p:txBody>
          <a:bodyPr lIns="91425" tIns="45700" rIns="91425" bIns="45700" anchor="ctr" anchorCtr="0">
            <a:noAutofit/>
          </a:bodyPr>
          <a:lstStyle/>
          <a:p>
            <a:r>
              <a:rPr lang="en-US" sz="9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Once your website launches, your main point of contact at Vision will transition from Project Management to our Client Success and Support teams. Below</a:t>
            </a:r>
            <a:r>
              <a:rPr lang="en-US" sz="9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 we’ve </a:t>
            </a:r>
            <a:r>
              <a:rPr lang="en-US" sz="9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identified key points of contact at Vision for your reference. </a:t>
            </a:r>
          </a:p>
          <a:p>
            <a:endParaRPr lang="en-US" sz="900"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9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You may also hear from these staff directly over time regarding new services, products and other enhancements that will ensure your website remains relevant and innovative. </a:t>
            </a: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8" name="Rectangle 37"/>
          <p:cNvSpPr/>
          <p:nvPr/>
        </p:nvSpPr>
        <p:spPr>
          <a:xfrm>
            <a:off x="2351340" y="6730860"/>
            <a:ext cx="1887786" cy="759182"/>
          </a:xfrm>
          <a:prstGeom prst="rect">
            <a:avLst/>
          </a:prstGeom>
        </p:spPr>
        <p:txBody>
          <a:bodyPr wrap="square">
            <a:spAutoFit/>
          </a:bodyPr>
          <a:lstStyle/>
          <a:p>
            <a:pPr defTabSz="443776">
              <a:lnSpc>
                <a:spcPts val="1310"/>
              </a:lnSpc>
            </a:pPr>
            <a:r>
              <a:rPr lang="en-US" sz="900" b="1" smtClean="0">
                <a:solidFill>
                  <a:srgbClr val="FF9900"/>
                </a:solidFill>
                <a:latin typeface="Tahoma"/>
                <a:cs typeface="Tahoma"/>
              </a:rPr>
              <a:t>Lyman Benton</a:t>
            </a:r>
            <a:r>
              <a:rPr lang="en-US" sz="900">
                <a:solidFill>
                  <a:srgbClr val="000000"/>
                </a:solidFill>
                <a:latin typeface="Tahoma"/>
                <a:cs typeface="Tahoma"/>
              </a:rPr>
              <a:t/>
            </a:r>
            <a:br>
              <a:rPr lang="en-US" sz="900">
                <a:solidFill>
                  <a:srgbClr val="000000"/>
                </a:solidFill>
                <a:latin typeface="Tahoma"/>
                <a:cs typeface="Tahoma"/>
              </a:rPr>
            </a:br>
            <a:r>
              <a:rPr lang="en-US" sz="900" smtClean="0">
                <a:solidFill>
                  <a:srgbClr val="000000"/>
                </a:solidFill>
                <a:latin typeface="Tahoma"/>
                <a:cs typeface="Tahoma"/>
              </a:rPr>
              <a:t>Technical Support Manager</a:t>
            </a:r>
            <a:r>
              <a:rPr lang="en-US" sz="900">
                <a:solidFill>
                  <a:srgbClr val="000000"/>
                </a:solidFill>
                <a:latin typeface="Tahoma"/>
                <a:cs typeface="Tahoma"/>
              </a:rPr>
              <a:t/>
            </a:r>
            <a:br>
              <a:rPr lang="en-US" sz="900">
                <a:solidFill>
                  <a:srgbClr val="000000"/>
                </a:solidFill>
                <a:latin typeface="Tahoma"/>
                <a:cs typeface="Tahoma"/>
              </a:rPr>
            </a:br>
            <a:r>
              <a:rPr lang="en-US" sz="900" smtClean="0">
                <a:solidFill>
                  <a:srgbClr val="000000"/>
                </a:solidFill>
                <a:latin typeface="Tahoma"/>
                <a:cs typeface="Tahoma"/>
                <a:hlinkClick r:id="rId7"/>
              </a:rPr>
              <a:t>lbenton@visioninternet.com</a:t>
            </a:r>
            <a:endParaRPr lang="en-US" sz="900" smtClean="0">
              <a:solidFill>
                <a:srgbClr val="000000"/>
              </a:solidFill>
              <a:latin typeface="Tahoma"/>
              <a:cs typeface="Tahoma"/>
            </a:endParaRPr>
          </a:p>
          <a:p>
            <a:pPr defTabSz="443776">
              <a:lnSpc>
                <a:spcPts val="1310"/>
              </a:lnSpc>
            </a:pPr>
            <a:r>
              <a:rPr lang="en-US" sz="900" smtClean="0">
                <a:solidFill>
                  <a:srgbClr val="000000"/>
                </a:solidFill>
                <a:latin typeface="Tahoma"/>
                <a:cs typeface="Tahoma"/>
              </a:rPr>
              <a:t>310-656-3100 x261</a:t>
            </a:r>
            <a:endParaRPr lang="en-US" sz="900" dirty="0">
              <a:solidFill>
                <a:srgbClr val="000000"/>
              </a:solidFill>
              <a:latin typeface="Tahoma"/>
              <a:cs typeface="Tahoma"/>
            </a:endParaRPr>
          </a:p>
        </p:txBody>
      </p:sp>
      <p:sp>
        <p:nvSpPr>
          <p:cNvPr id="41" name="Rectangle 40"/>
          <p:cNvSpPr/>
          <p:nvPr/>
        </p:nvSpPr>
        <p:spPr>
          <a:xfrm>
            <a:off x="2333969" y="5274174"/>
            <a:ext cx="1887785" cy="759182"/>
          </a:xfrm>
          <a:prstGeom prst="rect">
            <a:avLst/>
          </a:prstGeom>
        </p:spPr>
        <p:txBody>
          <a:bodyPr wrap="square">
            <a:spAutoFit/>
          </a:bodyPr>
          <a:lstStyle/>
          <a:p>
            <a:pPr defTabSz="443776">
              <a:lnSpc>
                <a:spcPts val="1310"/>
              </a:lnSpc>
            </a:pPr>
            <a:r>
              <a:rPr lang="en-US" sz="900" b="1" dirty="0" smtClean="0">
                <a:solidFill>
                  <a:srgbClr val="FF9900"/>
                </a:solidFill>
                <a:latin typeface="Tahoma"/>
                <a:cs typeface="Tahoma"/>
              </a:rPr>
              <a:t>Robert Schnelle</a:t>
            </a:r>
            <a:r>
              <a:rPr lang="en-US" sz="900" dirty="0">
                <a:solidFill>
                  <a:srgbClr val="000000"/>
                </a:solidFill>
                <a:latin typeface="Tahoma"/>
                <a:cs typeface="Tahoma"/>
              </a:rPr>
              <a:t/>
            </a:r>
            <a:br>
              <a:rPr lang="en-US" sz="900" dirty="0">
                <a:solidFill>
                  <a:srgbClr val="000000"/>
                </a:solidFill>
                <a:latin typeface="Tahoma"/>
                <a:cs typeface="Tahoma"/>
              </a:rPr>
            </a:br>
            <a:r>
              <a:rPr lang="en-US" sz="900" dirty="0" smtClean="0">
                <a:solidFill>
                  <a:srgbClr val="000000"/>
                </a:solidFill>
                <a:latin typeface="Tahoma"/>
                <a:cs typeface="Tahoma"/>
              </a:rPr>
              <a:t>Client Success Manager</a:t>
            </a:r>
            <a:r>
              <a:rPr lang="en-US" sz="900" dirty="0">
                <a:solidFill>
                  <a:srgbClr val="000000"/>
                </a:solidFill>
                <a:latin typeface="Tahoma"/>
                <a:cs typeface="Tahoma"/>
              </a:rPr>
              <a:t/>
            </a:r>
            <a:br>
              <a:rPr lang="en-US" sz="900" dirty="0">
                <a:solidFill>
                  <a:srgbClr val="000000"/>
                </a:solidFill>
                <a:latin typeface="Tahoma"/>
                <a:cs typeface="Tahoma"/>
              </a:rPr>
            </a:br>
            <a:r>
              <a:rPr lang="en-US" sz="900" dirty="0" smtClean="0">
                <a:solidFill>
                  <a:srgbClr val="000000"/>
                </a:solidFill>
                <a:latin typeface="Tahoma"/>
                <a:cs typeface="Tahoma"/>
                <a:hlinkClick r:id="rId8"/>
              </a:rPr>
              <a:t>rschnelle@visioninternet.com</a:t>
            </a:r>
            <a:endParaRPr lang="en-US" sz="900" dirty="0" smtClean="0">
              <a:solidFill>
                <a:srgbClr val="000000"/>
              </a:solidFill>
              <a:latin typeface="Tahoma"/>
              <a:cs typeface="Tahoma"/>
            </a:endParaRPr>
          </a:p>
          <a:p>
            <a:pPr defTabSz="443776">
              <a:lnSpc>
                <a:spcPts val="1310"/>
              </a:lnSpc>
            </a:pPr>
            <a:r>
              <a:rPr lang="en-US" sz="900" dirty="0" smtClean="0">
                <a:solidFill>
                  <a:srgbClr val="000000"/>
                </a:solidFill>
                <a:latin typeface="Tahoma"/>
                <a:cs typeface="Tahoma"/>
              </a:rPr>
              <a:t> 310-656-3100 x283</a:t>
            </a:r>
            <a:endParaRPr lang="en-US" sz="900" dirty="0">
              <a:solidFill>
                <a:srgbClr val="000000"/>
              </a:solidFill>
              <a:latin typeface="Tahoma"/>
              <a:cs typeface="Tahoma"/>
            </a:endParaRPr>
          </a:p>
        </p:txBody>
      </p:sp>
      <p:pic>
        <p:nvPicPr>
          <p:cNvPr id="30" name="Picture 29" descr="8.BioFrame.png"/>
          <p:cNvPicPr>
            <a:picLocks noChangeAspect="1"/>
          </p:cNvPicPr>
          <p:nvPr/>
        </p:nvPicPr>
        <p:blipFill>
          <a:blip r:embed="rId3"/>
          <a:stretch>
            <a:fillRect/>
          </a:stretch>
        </p:blipFill>
        <p:spPr>
          <a:xfrm>
            <a:off x="4534909" y="5276534"/>
            <a:ext cx="914400" cy="914400"/>
          </a:xfrm>
          <a:prstGeom prst="rect">
            <a:avLst/>
          </a:prstGeom>
        </p:spPr>
      </p:pic>
      <p:sp>
        <p:nvSpPr>
          <p:cNvPr id="31" name="Rectangle 30"/>
          <p:cNvSpPr/>
          <p:nvPr/>
        </p:nvSpPr>
        <p:spPr>
          <a:xfrm>
            <a:off x="5453887" y="5276535"/>
            <a:ext cx="1950570" cy="759182"/>
          </a:xfrm>
          <a:prstGeom prst="rect">
            <a:avLst/>
          </a:prstGeom>
        </p:spPr>
        <p:txBody>
          <a:bodyPr wrap="square">
            <a:spAutoFit/>
          </a:bodyPr>
          <a:lstStyle/>
          <a:p>
            <a:pPr defTabSz="443776">
              <a:lnSpc>
                <a:spcPts val="1310"/>
              </a:lnSpc>
            </a:pPr>
            <a:r>
              <a:rPr lang="en-US" sz="900" b="1" dirty="0" smtClean="0">
                <a:solidFill>
                  <a:srgbClr val="FF9900"/>
                </a:solidFill>
                <a:latin typeface="Tahoma"/>
                <a:cs typeface="Tahoma"/>
              </a:rPr>
              <a:t>Denise Petrulis</a:t>
            </a:r>
          </a:p>
          <a:p>
            <a:pPr defTabSz="443776">
              <a:lnSpc>
                <a:spcPts val="1310"/>
              </a:lnSpc>
            </a:pPr>
            <a:r>
              <a:rPr lang="en-US" sz="900" dirty="0" smtClean="0">
                <a:solidFill>
                  <a:srgbClr val="000000"/>
                </a:solidFill>
                <a:latin typeface="Tahoma"/>
                <a:cs typeface="Tahoma"/>
              </a:rPr>
              <a:t>Director, Product Management</a:t>
            </a:r>
            <a:r>
              <a:rPr lang="en-US" sz="900" dirty="0">
                <a:solidFill>
                  <a:srgbClr val="000000"/>
                </a:solidFill>
                <a:latin typeface="Tahoma"/>
                <a:cs typeface="Tahoma"/>
              </a:rPr>
              <a:t/>
            </a:r>
            <a:br>
              <a:rPr lang="en-US" sz="900" dirty="0">
                <a:solidFill>
                  <a:srgbClr val="000000"/>
                </a:solidFill>
                <a:latin typeface="Tahoma"/>
                <a:cs typeface="Tahoma"/>
              </a:rPr>
            </a:br>
            <a:r>
              <a:rPr lang="en-US" sz="900" dirty="0" smtClean="0">
                <a:solidFill>
                  <a:srgbClr val="000000"/>
                </a:solidFill>
                <a:latin typeface="Tahoma"/>
                <a:cs typeface="Tahoma"/>
                <a:hlinkClick r:id="rId9"/>
              </a:rPr>
              <a:t>dpetrulis@visioninternet.com</a:t>
            </a:r>
            <a:r>
              <a:rPr lang="en-US" sz="900" dirty="0" smtClean="0">
                <a:solidFill>
                  <a:srgbClr val="000000"/>
                </a:solidFill>
                <a:latin typeface="Tahoma"/>
                <a:cs typeface="Tahoma"/>
              </a:rPr>
              <a:t>   </a:t>
            </a:r>
            <a:endParaRPr lang="en-US" sz="900" dirty="0">
              <a:solidFill>
                <a:srgbClr val="000000"/>
              </a:solidFill>
              <a:latin typeface="Tahoma"/>
              <a:cs typeface="Tahoma"/>
            </a:endParaRPr>
          </a:p>
          <a:p>
            <a:pPr defTabSz="443776">
              <a:lnSpc>
                <a:spcPts val="1310"/>
              </a:lnSpc>
            </a:pPr>
            <a:r>
              <a:rPr lang="en-US" sz="900" dirty="0">
                <a:solidFill>
                  <a:srgbClr val="000000"/>
                </a:solidFill>
                <a:latin typeface="Tahoma"/>
                <a:cs typeface="Tahoma"/>
              </a:rPr>
              <a:t>310-656-3100 </a:t>
            </a:r>
            <a:r>
              <a:rPr lang="en-US" sz="900" dirty="0" smtClean="0">
                <a:solidFill>
                  <a:srgbClr val="000000"/>
                </a:solidFill>
                <a:latin typeface="Tahoma"/>
                <a:cs typeface="Tahoma"/>
              </a:rPr>
              <a:t>x297</a:t>
            </a:r>
            <a:endParaRPr lang="en-US" sz="900" dirty="0">
              <a:solidFill>
                <a:srgbClr val="000000"/>
              </a:solidFill>
              <a:latin typeface="Tahoma"/>
              <a:cs typeface="Tahoma"/>
            </a:endParaRPr>
          </a:p>
        </p:txBody>
      </p:sp>
      <p:sp>
        <p:nvSpPr>
          <p:cNvPr id="36" name="Shape 122"/>
          <p:cNvSpPr/>
          <p:nvPr/>
        </p:nvSpPr>
        <p:spPr>
          <a:xfrm>
            <a:off x="1313606" y="4180933"/>
            <a:ext cx="2748031" cy="1018578"/>
          </a:xfrm>
          <a:prstGeom prst="rect">
            <a:avLst/>
          </a:prstGeom>
          <a:noFill/>
          <a:ln>
            <a:noFill/>
          </a:ln>
        </p:spPr>
        <p:txBody>
          <a:bodyPr lIns="91425" tIns="45700" rIns="91425" bIns="45700" anchor="ctr" anchorCtr="0">
            <a:noAutofit/>
          </a:bodyPr>
          <a:lstStyle/>
          <a:p>
            <a:r>
              <a:rPr lang="en-US" sz="9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rPr>
              <a:t>These teams are focused on customer enablement across the full suite of Vision products. You may also hear important notices about upcoming site updates and the like from either team.</a:t>
            </a:r>
            <a:endParaRPr lang="en-US"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a:p>
            <a:pPr marL="0" marR="0" lvl="0" indent="0" algn="l" rtl="0">
              <a:lnSpc>
                <a:spcPct val="100000"/>
              </a:lnSpc>
              <a:spcBef>
                <a:spcPts val="0"/>
              </a:spcBef>
              <a:spcAft>
                <a:spcPts val="0"/>
              </a:spcAft>
              <a:buClr>
                <a:schemeClr val="dk1"/>
              </a:buClr>
              <a:buFont typeface="Arial"/>
              <a:buNone/>
            </a:pP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7" name="Shape 122"/>
          <p:cNvSpPr/>
          <p:nvPr/>
        </p:nvSpPr>
        <p:spPr>
          <a:xfrm>
            <a:off x="4284539" y="4180933"/>
            <a:ext cx="2748031" cy="1018578"/>
          </a:xfrm>
          <a:prstGeom prst="rect">
            <a:avLst/>
          </a:prstGeom>
          <a:noFill/>
          <a:ln>
            <a:noFill/>
          </a:ln>
        </p:spPr>
        <p:txBody>
          <a:bodyPr lIns="91425" tIns="45700" rIns="91425" bIns="45700" anchor="ctr" anchorCtr="0">
            <a:noAutofit/>
          </a:bodyPr>
          <a:lstStyle/>
          <a:p>
            <a:r>
              <a:rPr lang="en-US" sz="9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Product enhancements and best practice resources are best when developed in collaboration with our clients. You may hear from one of the following people in this regard. </a:t>
            </a:r>
            <a:endParaRPr lang="en-US"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a:p>
            <a:pPr marL="0" marR="0" lvl="0" indent="0" algn="l" rtl="0">
              <a:lnSpc>
                <a:spcPct val="100000"/>
              </a:lnSpc>
              <a:spcBef>
                <a:spcPts val="0"/>
              </a:spcBef>
              <a:spcAft>
                <a:spcPts val="0"/>
              </a:spcAft>
              <a:buClr>
                <a:schemeClr val="dk1"/>
              </a:buClr>
              <a:buFont typeface="Arial"/>
              <a:buNone/>
            </a:pP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39" name="Shape 122"/>
          <p:cNvSpPr/>
          <p:nvPr/>
        </p:nvSpPr>
        <p:spPr>
          <a:xfrm>
            <a:off x="1313606" y="4032898"/>
            <a:ext cx="2748031" cy="223649"/>
          </a:xfrm>
          <a:prstGeom prst="rect">
            <a:avLst/>
          </a:prstGeom>
          <a:noFill/>
          <a:ln>
            <a:noFill/>
          </a:ln>
        </p:spPr>
        <p:txBody>
          <a:bodyPr lIns="91425" tIns="45700" rIns="91425" bIns="45700" anchor="ctr" anchorCtr="0">
            <a:noAutofit/>
          </a:bodyPr>
          <a:lstStyle/>
          <a:p>
            <a:r>
              <a:rPr lang="en-US" sz="1050" b="1"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Have a question or need support?</a:t>
            </a:r>
            <a:endParaRPr sz="900" b="0"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40" name="Shape 122"/>
          <p:cNvSpPr/>
          <p:nvPr/>
        </p:nvSpPr>
        <p:spPr>
          <a:xfrm>
            <a:off x="4284539" y="4032898"/>
            <a:ext cx="2748031" cy="223649"/>
          </a:xfrm>
          <a:prstGeom prst="rect">
            <a:avLst/>
          </a:prstGeom>
          <a:noFill/>
          <a:ln>
            <a:noFill/>
          </a:ln>
        </p:spPr>
        <p:txBody>
          <a:bodyPr lIns="91425" tIns="45700" rIns="91425" bIns="45700" anchor="ctr" anchorCtr="0">
            <a:noAutofit/>
          </a:bodyPr>
          <a:lstStyle/>
          <a:p>
            <a:r>
              <a:rPr lang="en-US" sz="1050" b="1"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Have an idea or product request?</a:t>
            </a:r>
            <a:endParaRPr sz="1050" b="1" i="0" u="none" strike="noStrike" cap="none"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sym typeface="Arial"/>
            </a:endParaRPr>
          </a:p>
        </p:txBody>
      </p:sp>
      <p:pic>
        <p:nvPicPr>
          <p:cNvPr id="42" name="Picture 41" descr="8.BioFrame.png"/>
          <p:cNvPicPr>
            <a:picLocks noChangeAspect="1"/>
          </p:cNvPicPr>
          <p:nvPr/>
        </p:nvPicPr>
        <p:blipFill>
          <a:blip r:embed="rId3"/>
          <a:stretch>
            <a:fillRect/>
          </a:stretch>
        </p:blipFill>
        <p:spPr>
          <a:xfrm>
            <a:off x="4539487" y="6764838"/>
            <a:ext cx="914400" cy="914400"/>
          </a:xfrm>
          <a:prstGeom prst="rect">
            <a:avLst/>
          </a:prstGeom>
        </p:spPr>
      </p:pic>
      <p:sp>
        <p:nvSpPr>
          <p:cNvPr id="43" name="Rectangle 42"/>
          <p:cNvSpPr/>
          <p:nvPr/>
        </p:nvSpPr>
        <p:spPr>
          <a:xfrm>
            <a:off x="5458465" y="6764839"/>
            <a:ext cx="1950570" cy="759182"/>
          </a:xfrm>
          <a:prstGeom prst="rect">
            <a:avLst/>
          </a:prstGeom>
        </p:spPr>
        <p:txBody>
          <a:bodyPr wrap="square">
            <a:spAutoFit/>
          </a:bodyPr>
          <a:lstStyle/>
          <a:p>
            <a:pPr defTabSz="443776">
              <a:lnSpc>
                <a:spcPts val="1310"/>
              </a:lnSpc>
            </a:pPr>
            <a:r>
              <a:rPr lang="en-US" sz="900" b="1" dirty="0" smtClean="0">
                <a:solidFill>
                  <a:srgbClr val="FF9900"/>
                </a:solidFill>
                <a:latin typeface="Tahoma"/>
                <a:cs typeface="Tahoma"/>
              </a:rPr>
              <a:t>Ashley Fruechting</a:t>
            </a:r>
          </a:p>
          <a:p>
            <a:pPr defTabSz="443776">
              <a:lnSpc>
                <a:spcPts val="1310"/>
              </a:lnSpc>
            </a:pPr>
            <a:r>
              <a:rPr lang="en-US" sz="900" dirty="0" smtClean="0">
                <a:solidFill>
                  <a:srgbClr val="000000"/>
                </a:solidFill>
                <a:latin typeface="Tahoma"/>
                <a:cs typeface="Tahoma"/>
              </a:rPr>
              <a:t>Sr. Director, Marketing</a:t>
            </a:r>
            <a:r>
              <a:rPr lang="en-US" sz="900" dirty="0">
                <a:solidFill>
                  <a:srgbClr val="000000"/>
                </a:solidFill>
                <a:latin typeface="Tahoma"/>
                <a:cs typeface="Tahoma"/>
              </a:rPr>
              <a:t/>
            </a:r>
            <a:br>
              <a:rPr lang="en-US" sz="900" dirty="0">
                <a:solidFill>
                  <a:srgbClr val="000000"/>
                </a:solidFill>
                <a:latin typeface="Tahoma"/>
                <a:cs typeface="Tahoma"/>
              </a:rPr>
            </a:br>
            <a:r>
              <a:rPr lang="en-US" sz="900" dirty="0" smtClean="0">
                <a:solidFill>
                  <a:srgbClr val="000000"/>
                </a:solidFill>
                <a:latin typeface="Tahoma"/>
                <a:cs typeface="Tahoma"/>
                <a:hlinkClick r:id="rId10"/>
              </a:rPr>
              <a:t>ashley@visioninternet.com</a:t>
            </a:r>
            <a:r>
              <a:rPr lang="en-US" sz="900" dirty="0" smtClean="0">
                <a:solidFill>
                  <a:srgbClr val="000000"/>
                </a:solidFill>
                <a:latin typeface="Tahoma"/>
                <a:cs typeface="Tahoma"/>
              </a:rPr>
              <a:t>  </a:t>
            </a:r>
            <a:endParaRPr lang="en-US" sz="900" dirty="0">
              <a:solidFill>
                <a:srgbClr val="000000"/>
              </a:solidFill>
              <a:latin typeface="Tahoma"/>
              <a:cs typeface="Tahoma"/>
            </a:endParaRPr>
          </a:p>
          <a:p>
            <a:pPr defTabSz="443776">
              <a:lnSpc>
                <a:spcPts val="1310"/>
              </a:lnSpc>
            </a:pPr>
            <a:r>
              <a:rPr lang="en-US" sz="900" dirty="0">
                <a:solidFill>
                  <a:srgbClr val="000000"/>
                </a:solidFill>
                <a:latin typeface="Tahoma"/>
                <a:cs typeface="Tahoma"/>
              </a:rPr>
              <a:t>310-656-3100 </a:t>
            </a:r>
            <a:r>
              <a:rPr lang="en-US" sz="900" dirty="0" smtClean="0">
                <a:solidFill>
                  <a:srgbClr val="000000"/>
                </a:solidFill>
                <a:latin typeface="Tahoma"/>
                <a:cs typeface="Tahoma"/>
              </a:rPr>
              <a:t>x207</a:t>
            </a:r>
            <a:endParaRPr lang="en-US" sz="900" dirty="0">
              <a:solidFill>
                <a:srgbClr val="000000"/>
              </a:solidFill>
              <a:latin typeface="Tahoma"/>
              <a:cs typeface="Tahoma"/>
            </a:endParaRPr>
          </a:p>
        </p:txBody>
      </p:sp>
      <p:pic>
        <p:nvPicPr>
          <p:cNvPr id="22" name="Picture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3974" y="5356265"/>
            <a:ext cx="756270" cy="747103"/>
          </a:xfrm>
          <a:prstGeom prst="rect">
            <a:avLst/>
          </a:prstGeom>
        </p:spPr>
      </p:pic>
      <p:pic>
        <p:nvPicPr>
          <p:cNvPr id="23" name="Picture 2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3839" y="6833168"/>
            <a:ext cx="769657" cy="760328"/>
          </a:xfrm>
          <a:prstGeom prst="rect">
            <a:avLst/>
          </a:prstGeom>
        </p:spPr>
      </p:pic>
    </p:spTree>
    <p:extLst>
      <p:ext uri="{BB962C8B-B14F-4D97-AF65-F5344CB8AC3E}">
        <p14:creationId xmlns:p14="http://schemas.microsoft.com/office/powerpoint/2010/main" val="16539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4546600"/>
            <a:ext cx="1846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p>
        </p:txBody>
      </p:sp>
      <p:cxnSp>
        <p:nvCxnSpPr>
          <p:cNvPr id="10" name="Straight Connector 9"/>
          <p:cNvCxnSpPr/>
          <p:nvPr/>
        </p:nvCxnSpPr>
        <p:spPr>
          <a:xfrm>
            <a:off x="1414991" y="2338522"/>
            <a:ext cx="5589271"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33866" y="1240367"/>
            <a:ext cx="863600" cy="8877300"/>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937429280"/>
              </p:ext>
            </p:extLst>
          </p:nvPr>
        </p:nvGraphicFramePr>
        <p:xfrm>
          <a:off x="1414991" y="2556044"/>
          <a:ext cx="5589270" cy="7172153"/>
        </p:xfrm>
        <a:graphic>
          <a:graphicData uri="http://schemas.openxmlformats.org/drawingml/2006/table">
            <a:tbl>
              <a:tblPr firstRow="1" firstCol="1" bandRow="1">
                <a:tableStyleId>{2D5ABB26-0587-4C30-8999-92F81FD0307C}</a:tableStyleId>
              </a:tblPr>
              <a:tblGrid>
                <a:gridCol w="2051223">
                  <a:extLst>
                    <a:ext uri="{9D8B030D-6E8A-4147-A177-3AD203B41FA5}">
                      <a16:colId xmlns="" xmlns:a16="http://schemas.microsoft.com/office/drawing/2014/main" val="1201301164"/>
                    </a:ext>
                  </a:extLst>
                </a:gridCol>
                <a:gridCol w="3538047">
                  <a:extLst>
                    <a:ext uri="{9D8B030D-6E8A-4147-A177-3AD203B41FA5}">
                      <a16:colId xmlns="" xmlns:a16="http://schemas.microsoft.com/office/drawing/2014/main" val="196605396"/>
                    </a:ext>
                  </a:extLst>
                </a:gridCol>
              </a:tblGrid>
              <a:tr h="336012">
                <a:tc>
                  <a:txBody>
                    <a:bodyPr/>
                    <a:lstStyle/>
                    <a:p>
                      <a:pPr marL="0" marR="0">
                        <a:lnSpc>
                          <a:spcPct val="115000"/>
                        </a:lnSpc>
                        <a:spcBef>
                          <a:spcPts val="0"/>
                        </a:spcBef>
                        <a:spcAft>
                          <a:spcPts val="1000"/>
                        </a:spcAft>
                        <a:tabLst>
                          <a:tab pos="1188720" algn="r"/>
                        </a:tabLst>
                      </a:pPr>
                      <a:r>
                        <a:rPr lang="en-US" sz="1200" b="1" dirty="0">
                          <a:effectLst/>
                          <a:latin typeface="Tahoma" panose="020B0604030504040204" pitchFamily="34" charset="0"/>
                          <a:ea typeface="Tahoma" panose="020B0604030504040204" pitchFamily="34" charset="0"/>
                          <a:cs typeface="Tahoma" panose="020B0604030504040204" pitchFamily="34" charset="0"/>
                        </a:rPr>
                        <a:t>Term	</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0" marR="0">
                        <a:lnSpc>
                          <a:spcPct val="115000"/>
                        </a:lnSpc>
                        <a:spcBef>
                          <a:spcPts val="0"/>
                        </a:spcBef>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Definition</a:t>
                      </a:r>
                      <a:endParaRPr lang="en-US" sz="12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2246491532"/>
                  </a:ext>
                </a:extLst>
              </a:tr>
              <a:tr h="650449">
                <a:tc>
                  <a:txBody>
                    <a:bodyPr/>
                    <a:lstStyle/>
                    <a:p>
                      <a:pPr marL="0" marR="0">
                        <a:lnSpc>
                          <a:spcPct val="115000"/>
                        </a:lnSpc>
                        <a:spcBef>
                          <a:spcPts val="0"/>
                        </a:spcBef>
                        <a:spcAft>
                          <a:spcPts val="1000"/>
                        </a:spcAft>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Domain Name System (DNS)</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The way internet</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domain names are located and translated into internet protocol addresses; the system by which internet domain names are tracked and regulated</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4140063019"/>
                  </a:ext>
                </a:extLst>
              </a:tr>
              <a:tr h="497867">
                <a:tc>
                  <a:txBody>
                    <a:bodyPr/>
                    <a:lstStyle/>
                    <a:p>
                      <a:pPr marL="0" marR="0">
                        <a:lnSpc>
                          <a:spcPct val="115000"/>
                        </a:lnSpc>
                        <a:spcBef>
                          <a:spcPts val="0"/>
                        </a:spcBef>
                        <a:spcAft>
                          <a:spcPts val="1000"/>
                        </a:spcAft>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Embed Code</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To place or incorporate a</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block of code, or essential object, due to non-standard internet technologies directly into the page source</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421169631"/>
                  </a:ext>
                </a:extLst>
              </a:tr>
              <a:tr h="650449">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HTML</a:t>
                      </a:r>
                      <a:r>
                        <a:rPr lang="en-US" sz="900" b="1"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Templates</a:t>
                      </a:r>
                      <a:endPar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Pre-built</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website composed of HTML pages that may include integrated images, text content, or support files for font styles and </a:t>
                      </a:r>
                      <a:r>
                        <a:rPr lang="en-US" sz="900" baseline="0" dirty="0" err="1"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Javascripts</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3713394955"/>
                  </a:ext>
                </a:extLst>
              </a:tr>
              <a:tr h="650449">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err="1"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iFrame</a:t>
                      </a: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(inline frame)</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An HTML document embedded inside another HTML document on a website; often used to insert content from another source,</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such as an advertisement, into a Webpage</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1502521601"/>
                  </a:ext>
                </a:extLst>
              </a:tr>
              <a:tr h="836246">
                <a:tc>
                  <a:txBody>
                    <a:bodyPr/>
                    <a:lstStyle/>
                    <a:p>
                      <a:pPr marL="0" marR="0">
                        <a:lnSpc>
                          <a:spcPct val="115000"/>
                        </a:lnSpc>
                        <a:spcBef>
                          <a:spcPts val="0"/>
                        </a:spcBef>
                        <a:spcAft>
                          <a:spcPts val="1000"/>
                        </a:spcAft>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Java Applets</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 small Internet-based program written in Java, a programming language for the Web, which can be downloaded by any computer; can perform interactive animations, immediate calculations, or other simple tasks</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1365032732"/>
                  </a:ext>
                </a:extLst>
              </a:tr>
              <a:tr h="829340">
                <a:tc>
                  <a:txBody>
                    <a:bodyPr/>
                    <a:lstStyle/>
                    <a:p>
                      <a:r>
                        <a:rPr lang="en-US" sz="9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QuickTime </a:t>
                      </a:r>
                      <a:endParaRPr lang="en-US" sz="9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Apple Inc.’s multiplatform,</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multimedia technology for handling video, sound, animation, graphics, text, interactivity, and music; composed of a suite of applications, most notably QuickTime Player, an environment for media authoring</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537015425"/>
                  </a:ext>
                </a:extLst>
              </a:tr>
              <a:tr h="808074">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Sender Policy Framework (SPF)</a:t>
                      </a: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 simple email-validation system designed to detect email spoofing</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by providing a mechanism to allow receiving mail exchanges to check that incoming mail from a domain comes from a host </a:t>
                      </a:r>
                      <a:r>
                        <a:rPr lang="en-US" sz="900" baseline="0" dirty="0" err="1"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authozied</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by that domain’s administrator</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3736997136"/>
                  </a:ext>
                </a:extLst>
              </a:tr>
              <a:tr h="508500">
                <a:tc>
                  <a:txBody>
                    <a:bodyPr/>
                    <a:lstStyle/>
                    <a:p>
                      <a:pPr marL="0" marR="0">
                        <a:lnSpc>
                          <a:spcPct val="115000"/>
                        </a:lnSpc>
                        <a:spcBef>
                          <a:spcPts val="0"/>
                        </a:spcBef>
                        <a:spcAft>
                          <a:spcPts val="1000"/>
                        </a:spcAft>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Time-to-Live (TTL)</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The number of hops that a packet</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is permitted to travel before being discarded by a router</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769684100"/>
                  </a:ext>
                </a:extLst>
              </a:tr>
              <a:tr h="489097">
                <a:tc>
                  <a:txBody>
                    <a:bodyPr/>
                    <a:lstStyle/>
                    <a:p>
                      <a:r>
                        <a:rPr lang="en-US" sz="9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Vanity Domain</a:t>
                      </a:r>
                      <a:endParaRPr lang="en-US" sz="9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indent="-171450">
                        <a:lnSpc>
                          <a:spcPct val="115000"/>
                        </a:lnSpc>
                        <a:spcBef>
                          <a:spcPts val="0"/>
                        </a:spcBef>
                        <a:spcAft>
                          <a:spcPts val="1000"/>
                        </a:spcAft>
                        <a:buFont typeface="Arial" panose="020B0604020202020204" pitchFamily="34" charset="0"/>
                        <a:buChar cha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 subdomain of an ISP’s domain that is aliased</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to an individual user account</a:t>
                      </a: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1520785485"/>
                  </a:ext>
                </a:extLst>
              </a:tr>
              <a:tr h="767283">
                <a:tc>
                  <a:txBody>
                    <a:bodyPr/>
                    <a:lstStyle/>
                    <a:p>
                      <a:pPr marL="0" marR="0">
                        <a:lnSpc>
                          <a:spcPct val="115000"/>
                        </a:lnSpc>
                        <a:spcBef>
                          <a:spcPts val="0"/>
                        </a:spcBef>
                        <a:spcAft>
                          <a:spcPts val="1000"/>
                        </a:spcAft>
                      </a:pPr>
                      <a:r>
                        <a:rPr lang="en-US" sz="900" b="1"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Windows</a:t>
                      </a:r>
                      <a:r>
                        <a:rPr lang="en-US" sz="900" b="1"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Media Player (WMP)</a:t>
                      </a:r>
                      <a:endParaRPr lang="en-US" sz="900" b="1"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tc>
                  <a:txBody>
                    <a:bodyPr/>
                    <a:lstStyle/>
                    <a:p>
                      <a:pPr marL="171450" marR="0" lvl="0" indent="-171450" algn="l" defTabSz="4572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A media player and media</a:t>
                      </a:r>
                      <a:r>
                        <a:rPr lang="en-US" sz="900" baseline="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rPr>
                        <a:t> library application developed by Microsoft that is used for playing audio, video, and viewing images on personal computers running the Microsoft Windows operating  system</a:t>
                      </a:r>
                      <a:endParaRPr lang="en-US" sz="900" dirty="0" smtClean="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p>
                      <a:pPr marL="171450" marR="0" indent="-171450">
                        <a:lnSpc>
                          <a:spcPct val="115000"/>
                        </a:lnSpc>
                        <a:spcBef>
                          <a:spcPts val="0"/>
                        </a:spcBef>
                        <a:spcAft>
                          <a:spcPts val="1000"/>
                        </a:spcAft>
                        <a:buFont typeface="Arial" panose="020B0604020202020204" pitchFamily="34" charset="0"/>
                        <a:buChar char="•"/>
                      </a:pPr>
                      <a:endParaRPr lang="en-US" sz="900" dirty="0">
                        <a:solidFill>
                          <a:schemeClr val="accent5"/>
                        </a:solidFill>
                        <a:effectLst/>
                        <a:latin typeface="Tahoma" panose="020B0604030504040204" pitchFamily="34" charset="0"/>
                        <a:ea typeface="Tahoma" panose="020B0604030504040204" pitchFamily="34" charset="0"/>
                        <a:cs typeface="Tahoma" panose="020B0604030504040204" pitchFamily="34" charset="0"/>
                      </a:endParaRPr>
                    </a:p>
                  </a:txBody>
                  <a:tcPr marL="34089" marR="34089" marT="0" marB="0"/>
                </a:tc>
                <a:extLst>
                  <a:ext uri="{0D108BD9-81ED-4DB2-BD59-A6C34878D82A}">
                    <a16:rowId xmlns="" xmlns:a16="http://schemas.microsoft.com/office/drawing/2014/main" val="3991042257"/>
                  </a:ext>
                </a:extLst>
              </a:tr>
            </a:tbl>
          </a:graphicData>
        </a:graphic>
      </p:graphicFrame>
      <p:sp>
        <p:nvSpPr>
          <p:cNvPr id="7" name="TextBox 6"/>
          <p:cNvSpPr txBox="1"/>
          <p:nvPr/>
        </p:nvSpPr>
        <p:spPr>
          <a:xfrm>
            <a:off x="1235333" y="1229450"/>
            <a:ext cx="5350933" cy="1446550"/>
          </a:xfrm>
          <a:prstGeom prst="rect">
            <a:avLst/>
          </a:prstGeom>
          <a:noFill/>
        </p:spPr>
        <p:txBody>
          <a:bodyPr wrap="square" rtlCol="0" anchor="t">
            <a:spAutoFit/>
          </a:bodyPr>
          <a:lstStyle/>
          <a:p>
            <a:pPr marR="0" lvl="0" indent="0" fontAlgn="auto">
              <a:lnSpc>
                <a:spcPct val="100000"/>
              </a:lnSpc>
              <a:spcBef>
                <a:spcPts val="0"/>
              </a:spcBef>
              <a:spcAft>
                <a:spcPts val="0"/>
              </a:spcAft>
              <a:buClrTx/>
              <a:buSzTx/>
              <a:buFontTx/>
              <a:buNone/>
              <a:tabLst/>
              <a:defRPr/>
            </a:pPr>
            <a:r>
              <a:rPr lang="en-US" sz="3200" dirty="0">
                <a:latin typeface="Tahoma"/>
                <a:cs typeface="Tahoma"/>
              </a:rPr>
              <a:t>Glossary of </a:t>
            </a:r>
          </a:p>
          <a:p>
            <a:pPr marR="0" lvl="0" indent="0" fontAlgn="auto">
              <a:lnSpc>
                <a:spcPct val="100000"/>
              </a:lnSpc>
              <a:spcBef>
                <a:spcPts val="0"/>
              </a:spcBef>
              <a:spcAft>
                <a:spcPts val="0"/>
              </a:spcAft>
              <a:buClrTx/>
              <a:buSzTx/>
              <a:buFontTx/>
              <a:buNone/>
              <a:tabLst/>
              <a:defRPr/>
            </a:pPr>
            <a:r>
              <a:rPr lang="en-US" sz="3200" dirty="0">
                <a:latin typeface="Tahoma"/>
                <a:cs typeface="Tahoma"/>
              </a:rPr>
              <a:t>Terms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 </a:t>
            </a:r>
          </a:p>
        </p:txBody>
      </p:sp>
    </p:spTree>
    <p:extLst>
      <p:ext uri="{BB962C8B-B14F-4D97-AF65-F5344CB8AC3E}">
        <p14:creationId xmlns:p14="http://schemas.microsoft.com/office/powerpoint/2010/main" val="395775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06" y="1257300"/>
            <a:ext cx="5350933" cy="1446550"/>
          </a:xfrm>
          <a:prstGeom prst="rect">
            <a:avLst/>
          </a:prstGeom>
          <a:noFill/>
        </p:spPr>
        <p:txBody>
          <a:bodyPr wrap="square" rtlCol="0" anchor="t">
            <a:spAutoFit/>
          </a:bodyPr>
          <a:lstStyle/>
          <a:p>
            <a:pPr marR="0" lvl="0" indent="0" fontAlgn="auto">
              <a:lnSpc>
                <a:spcPct val="100000"/>
              </a:lnSpc>
              <a:spcBef>
                <a:spcPts val="0"/>
              </a:spcBef>
              <a:spcAft>
                <a:spcPts val="0"/>
              </a:spcAft>
              <a:buClrTx/>
              <a:buSzTx/>
              <a:buFontTx/>
              <a:buNone/>
              <a:tabLst/>
              <a:defRPr/>
            </a:pPr>
            <a:r>
              <a:rPr lang="en-US" sz="3200" dirty="0" smtClean="0">
                <a:latin typeface="Tahoma"/>
                <a:cs typeface="Tahoma"/>
              </a:rPr>
              <a:t>Launch </a:t>
            </a:r>
            <a:endParaRPr lang="en-US" sz="3200" dirty="0">
              <a:latin typeface="Tahoma"/>
              <a:cs typeface="Tahoma"/>
            </a:endParaRPr>
          </a:p>
          <a:p>
            <a:pPr marR="0" lvl="0" indent="0" fontAlgn="auto">
              <a:lnSpc>
                <a:spcPct val="100000"/>
              </a:lnSpc>
              <a:spcBef>
                <a:spcPts val="0"/>
              </a:spcBef>
              <a:spcAft>
                <a:spcPts val="0"/>
              </a:spcAft>
              <a:buClrTx/>
              <a:buSzTx/>
              <a:buFontTx/>
              <a:buNone/>
              <a:tabLst/>
              <a:defRPr/>
            </a:pPr>
            <a:r>
              <a:rPr lang="en-US" sz="3200" dirty="0">
                <a:latin typeface="Tahoma"/>
                <a:cs typeface="Tahoma"/>
              </a:rPr>
              <a:t>Checklist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 </a:t>
            </a:r>
          </a:p>
        </p:txBody>
      </p:sp>
      <p:sp>
        <p:nvSpPr>
          <p:cNvPr id="6" name="TextBox 5"/>
          <p:cNvSpPr txBox="1"/>
          <p:nvPr/>
        </p:nvSpPr>
        <p:spPr>
          <a:xfrm>
            <a:off x="1143000" y="4546600"/>
            <a:ext cx="1846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p>
        </p:txBody>
      </p:sp>
      <p:cxnSp>
        <p:nvCxnSpPr>
          <p:cNvPr id="10" name="Straight Connector 9"/>
          <p:cNvCxnSpPr/>
          <p:nvPr/>
        </p:nvCxnSpPr>
        <p:spPr>
          <a:xfrm>
            <a:off x="1414991" y="2660826"/>
            <a:ext cx="5589271"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33866" y="1240367"/>
            <a:ext cx="863600" cy="8877300"/>
          </a:xfrm>
          <a:prstGeom prst="rect">
            <a:avLst/>
          </a:prstGeom>
        </p:spPr>
      </p:pic>
      <p:sp>
        <p:nvSpPr>
          <p:cNvPr id="13" name="Rectangle 2"/>
          <p:cNvSpPr>
            <a:spLocks noChangeArrowheads="1"/>
          </p:cNvSpPr>
          <p:nvPr/>
        </p:nvSpPr>
        <p:spPr bwMode="auto">
          <a:xfrm>
            <a:off x="1313604" y="2703850"/>
            <a:ext cx="569065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You’re now ready </a:t>
            </a:r>
            <a:r>
              <a:rPr kumimoji="0" lang="en-US" sz="900" b="0" i="0" u="none" strike="noStrike" kern="0" cap="none" spc="0" normalizeH="0" baseline="0" noProof="0" dirty="0" smtClean="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for launch!</a:t>
            </a:r>
            <a:r>
              <a:rPr kumimoji="0" lang="en-US" sz="900" b="0" i="0" u="none" strike="noStrike" kern="0" cap="none" spc="0" normalizeH="0" noProof="0" dirty="0" smtClean="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900" b="0" i="0" u="none" strike="noStrike" kern="0" cap="none" spc="0" normalizeH="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Use this checklist to track the completion of tasks in preparation for your </a:t>
            </a:r>
            <a:r>
              <a:rPr kumimoji="0" lang="en-US" sz="900" b="0" i="0" u="none" strike="noStrike" kern="0" cap="none" spc="0" normalizeH="0" noProof="0" dirty="0" smtClean="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final launch countdown. </a:t>
            </a:r>
            <a:r>
              <a:rPr kumimoji="0" lang="en-US" sz="900" b="0" i="0" u="none" strike="noStrike" kern="0" cap="none" spc="0" normalizeH="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Though finishing every task in advance </a:t>
            </a:r>
            <a:r>
              <a:rPr kumimoji="0" lang="en-US" sz="900" b="0" i="0" u="none" strike="noStrike" kern="0" cap="none" spc="0" normalizeH="0" noProof="0" dirty="0" smtClean="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is not required</a:t>
            </a:r>
            <a:r>
              <a:rPr kumimoji="0" lang="en-US" sz="900" b="0" i="0" u="none" strike="noStrike" kern="0" cap="none" spc="0" normalizeH="0" noProof="0" dirty="0">
                <a:ln>
                  <a:noFill/>
                </a:ln>
                <a:solidFill>
                  <a:srgbClr val="53565A"/>
                </a:solidFill>
                <a:effectLst/>
                <a:uLnTx/>
                <a:uFillTx/>
                <a:latin typeface="Tahoma" panose="020B0604030504040204" pitchFamily="34" charset="0"/>
                <a:ea typeface="Tahoma" panose="020B0604030504040204" pitchFamily="34" charset="0"/>
                <a:cs typeface="Tahoma" panose="020B0604030504040204" pitchFamily="34" charset="0"/>
              </a:rPr>
              <a:t>, the more you are able to do, the </a:t>
            </a:r>
            <a:r>
              <a:rPr lang="en-US" sz="900" kern="0" dirty="0">
                <a:solidFill>
                  <a:srgbClr val="53565A"/>
                </a:solidFill>
                <a:latin typeface="Tahoma" panose="020B0604030504040204" pitchFamily="34" charset="0"/>
                <a:ea typeface="Tahoma" panose="020B0604030504040204" pitchFamily="34" charset="0"/>
                <a:cs typeface="Tahoma" panose="020B0604030504040204" pitchFamily="34" charset="0"/>
              </a:rPr>
              <a:t>better. We look forward to collaborating with your team. </a:t>
            </a:r>
            <a:endParaRPr kumimoji="0" lang="en-US" sz="900" b="0" i="0" u="none" strike="noStrike" kern="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30149244"/>
              </p:ext>
            </p:extLst>
          </p:nvPr>
        </p:nvGraphicFramePr>
        <p:xfrm>
          <a:off x="1414990" y="3333092"/>
          <a:ext cx="5589270" cy="4648792"/>
        </p:xfrm>
        <a:graphic>
          <a:graphicData uri="http://schemas.openxmlformats.org/drawingml/2006/table">
            <a:tbl>
              <a:tblPr firstRow="1" bandRow="1">
                <a:tableStyleId>{5C22544A-7EE6-4342-B048-85BDC9FD1C3A}</a:tableStyleId>
              </a:tblPr>
              <a:tblGrid>
                <a:gridCol w="3188815">
                  <a:extLst>
                    <a:ext uri="{9D8B030D-6E8A-4147-A177-3AD203B41FA5}">
                      <a16:colId xmlns="" xmlns:a16="http://schemas.microsoft.com/office/drawing/2014/main" val="20000"/>
                    </a:ext>
                  </a:extLst>
                </a:gridCol>
                <a:gridCol w="537365">
                  <a:extLst>
                    <a:ext uri="{9D8B030D-6E8A-4147-A177-3AD203B41FA5}">
                      <a16:colId xmlns="" xmlns:a16="http://schemas.microsoft.com/office/drawing/2014/main" val="20001"/>
                    </a:ext>
                  </a:extLst>
                </a:gridCol>
                <a:gridCol w="1863090">
                  <a:extLst>
                    <a:ext uri="{9D8B030D-6E8A-4147-A177-3AD203B41FA5}">
                      <a16:colId xmlns="" xmlns:a16="http://schemas.microsoft.com/office/drawing/2014/main" val="20002"/>
                    </a:ext>
                  </a:extLst>
                </a:gridCol>
              </a:tblGrid>
              <a:tr h="341754">
                <a:tc>
                  <a:txBody>
                    <a:bodyPr/>
                    <a:lstStyle/>
                    <a:p>
                      <a:r>
                        <a:rPr lang="en-US" sz="1200" b="1" dirty="0">
                          <a:solidFill>
                            <a:srgbClr val="381F6B"/>
                          </a:solidFill>
                          <a:latin typeface="Tahoma" panose="020B0604030504040204" pitchFamily="34" charset="0"/>
                          <a:ea typeface="Tahoma" panose="020B0604030504040204" pitchFamily="34" charset="0"/>
                          <a:cs typeface="Tahoma" panose="020B0604030504040204" pitchFamily="34" charset="0"/>
                        </a:rPr>
                        <a:t>Tasks</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dirty="0">
                          <a:solidFill>
                            <a:srgbClr val="381F6B"/>
                          </a:solidFill>
                          <a:latin typeface="Tahoma" panose="020B0604030504040204" pitchFamily="34" charset="0"/>
                          <a:ea typeface="Tahoma" panose="020B0604030504040204" pitchFamily="34" charset="0"/>
                          <a:cs typeface="Tahoma" panose="020B0604030504040204" pitchFamily="34" charset="0"/>
                        </a:rPr>
                        <a:t>Completion</a:t>
                      </a:r>
                      <a:r>
                        <a:rPr lang="en-US" sz="1200" b="1" baseline="0" dirty="0">
                          <a:solidFill>
                            <a:srgbClr val="381F6B"/>
                          </a:solidFill>
                          <a:latin typeface="Tahoma" panose="020B0604030504040204" pitchFamily="34" charset="0"/>
                          <a:ea typeface="Tahoma" panose="020B0604030504040204" pitchFamily="34" charset="0"/>
                          <a:cs typeface="Tahoma" panose="020B0604030504040204" pitchFamily="34" charset="0"/>
                        </a:rPr>
                        <a:t> Date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540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smtClean="0">
                          <a:solidFill>
                            <a:srgbClr val="381F6B"/>
                          </a:solidFill>
                          <a:latin typeface="Tahoma" panose="020B0604030504040204" pitchFamily="34" charset="0"/>
                          <a:ea typeface="Tahoma" panose="020B0604030504040204" pitchFamily="34" charset="0"/>
                          <a:cs typeface="Tahoma" panose="020B0604030504040204" pitchFamily="34" charset="0"/>
                        </a:rPr>
                        <a:t>Domain Name System (DNS) Initialization</a:t>
                      </a:r>
                      <a:endParaRPr lang="en-US" sz="9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50881">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Identify primary domain</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50881">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Identify and list all vanity domains</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350881">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Send list of all domains to Vision</a:t>
                      </a:r>
                      <a:r>
                        <a:rPr lang="en-US" sz="900" baseline="0" smtClean="0">
                          <a:solidFill>
                            <a:srgbClr val="53565A"/>
                          </a:solidFill>
                          <a:latin typeface="Tahoma" panose="020B0604030504040204" pitchFamily="34" charset="0"/>
                          <a:ea typeface="Tahoma" panose="020B0604030504040204" pitchFamily="34" charset="0"/>
                          <a:cs typeface="Tahoma" panose="020B0604030504040204" pitchFamily="34" charset="0"/>
                        </a:rPr>
                        <a:t> Project Manager</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350881">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Identify</a:t>
                      </a:r>
                      <a:r>
                        <a:rPr lang="en-US" sz="900" baseline="0" smtClean="0">
                          <a:solidFill>
                            <a:srgbClr val="53565A"/>
                          </a:solidFill>
                          <a:latin typeface="Tahoma" panose="020B0604030504040204" pitchFamily="34" charset="0"/>
                          <a:ea typeface="Tahoma" panose="020B0604030504040204" pitchFamily="34" charset="0"/>
                          <a:cs typeface="Tahoma" panose="020B0604030504040204" pitchFamily="34" charset="0"/>
                        </a:rPr>
                        <a:t> DNS provider and verify correct access</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50881">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Update Time-to-Live to minimum allowed value</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523387">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900" kern="1200" smtClean="0">
                          <a:solidFill>
                            <a:srgbClr val="53565A"/>
                          </a:solidFill>
                          <a:latin typeface="Tahoma" panose="020B0604030504040204" pitchFamily="34" charset="0"/>
                          <a:ea typeface="Tahoma" panose="020B0604030504040204" pitchFamily="34" charset="0"/>
                          <a:cs typeface="Tahoma" panose="020B0604030504040204" pitchFamily="34" charset="0"/>
                        </a:rPr>
                        <a:t>Update SPF record to add Vision email server</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34175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1" dirty="0" smtClean="0">
                          <a:solidFill>
                            <a:srgbClr val="381F6B"/>
                          </a:solidFill>
                          <a:latin typeface="Tahoma" panose="020B0604030504040204" pitchFamily="34" charset="0"/>
                          <a:ea typeface="Tahoma" panose="020B0604030504040204" pitchFamily="34" charset="0"/>
                          <a:cs typeface="Tahoma" panose="020B0604030504040204" pitchFamily="34" charset="0"/>
                        </a:rPr>
                        <a:t>Launch Day</a:t>
                      </a:r>
                      <a:endParaRPr lang="en-US" sz="9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b="1" kern="1200" dirty="0">
                        <a:solidFill>
                          <a:srgbClr val="381F6B"/>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41754">
                <a:tc>
                  <a:txBody>
                    <a:bodyPr/>
                    <a:lstStyle/>
                    <a:p>
                      <a:pPr marL="342900" marR="0" lvl="0" indent="-342900">
                        <a:spcBef>
                          <a:spcPts val="0"/>
                        </a:spcBef>
                        <a:spcAft>
                          <a:spcPts val="0"/>
                        </a:spcAft>
                        <a:buFont typeface="Wingdings" panose="05000000000000000000" pitchFamily="2" charset="2"/>
                        <a:buChar char="q"/>
                      </a:pPr>
                      <a:r>
                        <a:rPr lang="en-US" sz="900" smtClean="0">
                          <a:solidFill>
                            <a:srgbClr val="53565A"/>
                          </a:solidFill>
                          <a:latin typeface="Tahoma" panose="020B0604030504040204" pitchFamily="34" charset="0"/>
                          <a:ea typeface="Tahoma" panose="020B0604030504040204" pitchFamily="34" charset="0"/>
                          <a:cs typeface="Tahoma" panose="020B0604030504040204" pitchFamily="34" charset="0"/>
                        </a:rPr>
                        <a:t>Change DNS “A” records to point to new IP</a:t>
                      </a:r>
                      <a:endParaRPr lang="en-US" sz="9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381F6B"/>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41754">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900" kern="1200" smtClean="0">
                          <a:solidFill>
                            <a:srgbClr val="53565A"/>
                          </a:solidFill>
                          <a:latin typeface="Tahoma" panose="020B0604030504040204" pitchFamily="34" charset="0"/>
                          <a:ea typeface="Tahoma" panose="020B0604030504040204" pitchFamily="34" charset="0"/>
                          <a:cs typeface="Tahoma" panose="020B0604030504040204" pitchFamily="34" charset="0"/>
                        </a:rPr>
                        <a:t>Test domain redirects</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579497">
                <a:tc>
                  <a:txBody>
                    <a:bodyPr/>
                    <a:lstStyle/>
                    <a:p>
                      <a:pPr marL="342900" marR="0" lvl="0" indent="-342900">
                        <a:spcBef>
                          <a:spcPts val="0"/>
                        </a:spcBef>
                        <a:spcAft>
                          <a:spcPts val="0"/>
                        </a:spcAft>
                        <a:buFont typeface="Wingdings" panose="05000000000000000000" pitchFamily="2" charset="2"/>
                        <a:buChar char="q"/>
                      </a:pPr>
                      <a:r>
                        <a:rPr lang="en-US" sz="900" kern="1200" smtClean="0">
                          <a:solidFill>
                            <a:srgbClr val="53565A"/>
                          </a:solidFill>
                          <a:latin typeface="Tahoma" panose="020B0604030504040204" pitchFamily="34" charset="0"/>
                          <a:ea typeface="Tahoma" panose="020B0604030504040204" pitchFamily="34" charset="0"/>
                          <a:cs typeface="Tahoma" panose="020B0604030504040204" pitchFamily="34" charset="0"/>
                        </a:rPr>
                        <a:t>Choose a specific launch day</a:t>
                      </a:r>
                      <a:endParaRPr lang="en-US" sz="900" kern="1200" dirty="0">
                        <a:solidFill>
                          <a:srgbClr val="53565A"/>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81F6B"/>
                          </a:solidFill>
                          <a:effectLst/>
                          <a:uLnTx/>
                          <a:uFillTx/>
                          <a:latin typeface="+mn-lt"/>
                          <a:ea typeface="+mn-ea"/>
                          <a:cs typeface="+mn-cs"/>
                        </a:rPr>
                        <a:t>___________________________</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93293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30856" y="1240367"/>
            <a:ext cx="4038600" cy="7772401"/>
          </a:xfrm>
        </p:spPr>
        <p:txBody>
          <a:bodyPr vert="horz">
            <a:normAutofit/>
          </a:bodyPr>
          <a:lstStyle/>
          <a:p>
            <a:r>
              <a:rPr lang="en-US" sz="3200" dirty="0">
                <a:solidFill>
                  <a:schemeClr val="tx1"/>
                </a:solidFill>
              </a:rPr>
              <a:t>Contents</a:t>
            </a:r>
          </a:p>
          <a:p>
            <a:pPr lvl="2"/>
            <a:endParaRPr lang="en-US" dirty="0"/>
          </a:p>
          <a:p>
            <a:pPr lvl="2"/>
            <a:endParaRPr lang="en-US" dirty="0"/>
          </a:p>
          <a:p>
            <a:pPr lvl="2">
              <a:spcAft>
                <a:spcPts val="600"/>
              </a:spcAft>
            </a:pPr>
            <a:r>
              <a:rPr lang="en-US" sz="900" dirty="0"/>
              <a:t>All of the hard work put into your new site is about to be introduced to the public. While the actual mechanics of the launch are relatively simple, they do require forethought and planning to avoid surprises on launch day that hinder your visitors from experiencing the site. </a:t>
            </a:r>
            <a:endParaRPr lang="en-US" sz="900" dirty="0" smtClean="0"/>
          </a:p>
          <a:p>
            <a:pPr lvl="2">
              <a:spcAft>
                <a:spcPts val="600"/>
              </a:spcAft>
            </a:pPr>
            <a:endParaRPr lang="en-US" sz="1200" b="1" dirty="0">
              <a:solidFill>
                <a:srgbClr val="381F6B"/>
              </a:solidFill>
            </a:endParaRPr>
          </a:p>
          <a:p>
            <a:pPr lvl="2">
              <a:spcAft>
                <a:spcPts val="600"/>
              </a:spcAft>
            </a:pPr>
            <a:r>
              <a:rPr lang="en-US" sz="1200" b="1" dirty="0" smtClean="0">
                <a:solidFill>
                  <a:srgbClr val="381F6B"/>
                </a:solidFill>
              </a:rPr>
              <a:t>Overview</a:t>
            </a:r>
            <a:r>
              <a:rPr lang="en-US" sz="1200" b="1" dirty="0" smtClean="0">
                <a:solidFill>
                  <a:srgbClr val="381F6B"/>
                </a:solidFill>
              </a:rPr>
              <a:t>	</a:t>
            </a:r>
            <a:r>
              <a:rPr lang="en-US" sz="1200" b="1" dirty="0">
                <a:solidFill>
                  <a:srgbClr val="381F6B"/>
                </a:solidFill>
              </a:rPr>
              <a:t>	</a:t>
            </a:r>
            <a:r>
              <a:rPr lang="en-US" sz="1200" b="1" dirty="0" smtClean="0">
                <a:solidFill>
                  <a:srgbClr val="381F6B"/>
                </a:solidFill>
              </a:rPr>
              <a:t>		</a:t>
            </a:r>
            <a:r>
              <a:rPr lang="en-US" sz="1200" b="1" dirty="0">
                <a:solidFill>
                  <a:srgbClr val="381F6B"/>
                </a:solidFill>
              </a:rPr>
              <a:t>			</a:t>
            </a:r>
            <a:r>
              <a:rPr lang="en-US" sz="1200" b="1" dirty="0">
                <a:solidFill>
                  <a:srgbClr val="381F6B"/>
                </a:solidFill>
              </a:rPr>
              <a:t>2</a:t>
            </a:r>
            <a:endParaRPr lang="en-US" sz="1200" b="1" dirty="0">
              <a:solidFill>
                <a:srgbClr val="381F6B"/>
              </a:solidFill>
            </a:endParaRPr>
          </a:p>
          <a:p>
            <a:pPr lvl="2"/>
            <a:r>
              <a:rPr lang="en-US" sz="900" dirty="0" smtClean="0"/>
              <a:t>Introduction</a:t>
            </a:r>
            <a:r>
              <a:rPr lang="en-US" sz="900" dirty="0"/>
              <a:t>	</a:t>
            </a:r>
            <a:r>
              <a:rPr lang="en-US" sz="900" dirty="0" smtClean="0"/>
              <a:t>	</a:t>
            </a:r>
            <a:r>
              <a:rPr lang="en-US" sz="900" dirty="0"/>
              <a:t>				</a:t>
            </a:r>
            <a:r>
              <a:rPr lang="en-US" sz="900" dirty="0" smtClean="0"/>
              <a:t>	</a:t>
            </a:r>
            <a:r>
              <a:rPr lang="en-US" sz="900" dirty="0" smtClean="0"/>
              <a:t>2</a:t>
            </a:r>
            <a:endParaRPr lang="en-US" sz="900" dirty="0" smtClean="0"/>
          </a:p>
          <a:p>
            <a:pPr lvl="2"/>
            <a:r>
              <a:rPr lang="en-US" sz="900" dirty="0" smtClean="0"/>
              <a:t>Roles and Responsibilities						</a:t>
            </a:r>
            <a:r>
              <a:rPr lang="en-US" sz="900" dirty="0" smtClean="0"/>
              <a:t>3</a:t>
            </a:r>
            <a:endParaRPr lang="en-US" sz="900" dirty="0" smtClean="0"/>
          </a:p>
          <a:p>
            <a:pPr lvl="2"/>
            <a:r>
              <a:rPr lang="en-US" sz="900" dirty="0" smtClean="0"/>
              <a:t>Risk Management							</a:t>
            </a:r>
            <a:r>
              <a:rPr lang="en-US" sz="900" dirty="0" smtClean="0"/>
              <a:t>4</a:t>
            </a:r>
            <a:endParaRPr lang="en-US" sz="900" dirty="0" smtClean="0"/>
          </a:p>
          <a:p>
            <a:pPr lvl="2"/>
            <a:r>
              <a:rPr lang="en-US" sz="900" dirty="0" smtClean="0"/>
              <a:t>Training Expectations						</a:t>
            </a:r>
            <a:r>
              <a:rPr lang="en-US" sz="900" dirty="0" smtClean="0"/>
              <a:t>5</a:t>
            </a:r>
            <a:endParaRPr lang="en-US" sz="900" dirty="0" smtClean="0"/>
          </a:p>
          <a:p>
            <a:pPr lvl="2"/>
            <a:r>
              <a:rPr lang="en-US" sz="900" dirty="0" smtClean="0"/>
              <a:t>3</a:t>
            </a:r>
            <a:r>
              <a:rPr lang="en-US" sz="900" baseline="30000" dirty="0" smtClean="0"/>
              <a:t>rd</a:t>
            </a:r>
            <a:r>
              <a:rPr lang="en-US" sz="900" dirty="0" smtClean="0"/>
              <a:t> Party Integrations						</a:t>
            </a:r>
            <a:r>
              <a:rPr lang="en-US" sz="900" dirty="0" smtClean="0"/>
              <a:t>6</a:t>
            </a:r>
            <a:endParaRPr lang="en-US" sz="900" dirty="0" smtClean="0"/>
          </a:p>
          <a:p>
            <a:pPr lvl="2"/>
            <a:r>
              <a:rPr lang="en-US" sz="900" dirty="0" smtClean="0"/>
              <a:t>Domain Name System (DNS) Initializations				</a:t>
            </a:r>
            <a:r>
              <a:rPr lang="en-US" sz="900" dirty="0" smtClean="0"/>
              <a:t>7</a:t>
            </a:r>
            <a:endParaRPr lang="en-US" sz="900" dirty="0" smtClean="0"/>
          </a:p>
          <a:p>
            <a:pPr lvl="2"/>
            <a:r>
              <a:rPr lang="en-US" sz="900" dirty="0" smtClean="0"/>
              <a:t>Search Expectations						</a:t>
            </a:r>
            <a:r>
              <a:rPr lang="en-US" sz="900" dirty="0" smtClean="0"/>
              <a:t>8</a:t>
            </a:r>
            <a:endParaRPr lang="en-US" sz="900" dirty="0" smtClean="0"/>
          </a:p>
          <a:p>
            <a:pPr lvl="2"/>
            <a:r>
              <a:rPr lang="en-US" sz="900" dirty="0" smtClean="0"/>
              <a:t>Post Launch Communication Plan					</a:t>
            </a:r>
            <a:r>
              <a:rPr lang="en-US" sz="900" dirty="0" smtClean="0"/>
              <a:t>10</a:t>
            </a:r>
            <a:endParaRPr lang="en-US" sz="900" dirty="0" smtClean="0"/>
          </a:p>
          <a:p>
            <a:pPr lvl="2"/>
            <a:r>
              <a:rPr lang="en-US" sz="900" dirty="0" smtClean="0"/>
              <a:t>Glossary of Terms							</a:t>
            </a:r>
            <a:r>
              <a:rPr lang="en-US" sz="900" dirty="0" smtClean="0"/>
              <a:t>11</a:t>
            </a:r>
            <a:endParaRPr lang="en-US" sz="900" dirty="0" smtClean="0"/>
          </a:p>
          <a:p>
            <a:pPr lvl="2"/>
            <a:endParaRPr lang="en-US" sz="900" dirty="0"/>
          </a:p>
          <a:p>
            <a:pPr lvl="2"/>
            <a:r>
              <a:rPr lang="en-US" sz="1200" b="1" dirty="0">
                <a:solidFill>
                  <a:srgbClr val="381F6B"/>
                </a:solidFill>
              </a:rPr>
              <a:t>Launch </a:t>
            </a:r>
            <a:r>
              <a:rPr lang="en-US" sz="1200" b="1" dirty="0" smtClean="0">
                <a:solidFill>
                  <a:srgbClr val="381F6B"/>
                </a:solidFill>
              </a:rPr>
              <a:t>Checklist						</a:t>
            </a:r>
            <a:r>
              <a:rPr lang="en-US" sz="1200" b="1" dirty="0" smtClean="0">
                <a:solidFill>
                  <a:srgbClr val="381F6B"/>
                </a:solidFill>
              </a:rPr>
              <a:t>12</a:t>
            </a:r>
            <a:endParaRPr lang="en-US" sz="1200" dirty="0"/>
          </a:p>
          <a:p>
            <a:pPr lvl="2"/>
            <a:endParaRPr lang="en-US" b="1" dirty="0"/>
          </a:p>
          <a:p>
            <a:pPr lvl="2">
              <a:spcAft>
                <a:spcPts val="600"/>
              </a:spcAft>
            </a:pPr>
            <a:r>
              <a:rPr lang="en-US" sz="900" dirty="0"/>
              <a:t>					</a:t>
            </a:r>
          </a:p>
        </p:txBody>
      </p:sp>
      <p:pic>
        <p:nvPicPr>
          <p:cNvPr id="4" name="Picture 3"/>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16933" y="1248832"/>
            <a:ext cx="863600" cy="8877300"/>
          </a:xfrm>
          <a:prstGeom prst="rect">
            <a:avLst/>
          </a:prstGeom>
        </p:spPr>
      </p:pic>
    </p:spTree>
    <p:extLst>
      <p:ext uri="{BB962C8B-B14F-4D97-AF65-F5344CB8AC3E}">
        <p14:creationId xmlns:p14="http://schemas.microsoft.com/office/powerpoint/2010/main" val="173465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a:solidFill>
                  <a:schemeClr val="dk1"/>
                </a:solidFill>
                <a:latin typeface="Tahoma"/>
                <a:ea typeface="Tahoma"/>
                <a:cs typeface="Tahoma"/>
                <a:sym typeface="Tahoma"/>
              </a:rPr>
              <a:t>Roles and</a:t>
            </a:r>
          </a:p>
          <a:p>
            <a:pPr marL="0" marR="0" lvl="0" indent="0" algn="l" rtl="0">
              <a:spcBef>
                <a:spcPts val="0"/>
              </a:spcBef>
              <a:buSzPct val="25000"/>
              <a:buNone/>
            </a:pPr>
            <a:r>
              <a:rPr lang="en-US" sz="3200">
                <a:solidFill>
                  <a:schemeClr val="dk1"/>
                </a:solidFill>
                <a:latin typeface="Tahoma"/>
                <a:ea typeface="Tahoma"/>
                <a:cs typeface="Tahoma"/>
                <a:sym typeface="Tahoma"/>
              </a:rPr>
              <a:t>Responsibilities Guide</a:t>
            </a:r>
          </a:p>
          <a:p>
            <a:pPr marL="0" marR="0" lvl="0" indent="0" algn="l" rtl="0">
              <a:spcBef>
                <a:spcPts val="0"/>
              </a:spcBef>
              <a:buSzPct val="25000"/>
              <a:buNone/>
            </a:pPr>
            <a:r>
              <a:rPr lang="en-US" sz="2400">
                <a:solidFill>
                  <a:schemeClr val="dk1"/>
                </a:solidFill>
                <a:latin typeface="Trebuchet MS"/>
                <a:ea typeface="Trebuchet MS"/>
                <a:cs typeface="Trebuchet MS"/>
                <a:sym typeface="Trebuchet MS"/>
              </a:rPr>
              <a:t> </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graphicFrame>
        <p:nvGraphicFramePr>
          <p:cNvPr id="112" name="Shape 112"/>
          <p:cNvGraphicFramePr/>
          <p:nvPr>
            <p:extLst>
              <p:ext uri="{D42A27DB-BD31-4B8C-83A1-F6EECF244321}">
                <p14:modId xmlns:p14="http://schemas.microsoft.com/office/powerpoint/2010/main" val="3175861871"/>
              </p:ext>
            </p:extLst>
          </p:nvPr>
        </p:nvGraphicFramePr>
        <p:xfrm>
          <a:off x="1414991" y="3344092"/>
          <a:ext cx="5711850" cy="5943036"/>
        </p:xfrm>
        <a:graphic>
          <a:graphicData uri="http://schemas.openxmlformats.org/drawingml/2006/table">
            <a:tbl>
              <a:tblPr>
                <a:tableStyleId>{2D5ABB26-0587-4C30-8999-92F81FD0307C}</a:tableStyleId>
              </a:tblPr>
              <a:tblGrid>
                <a:gridCol w="1443539">
                  <a:extLst>
                    <a:ext uri="{9D8B030D-6E8A-4147-A177-3AD203B41FA5}">
                      <a16:colId xmlns="" xmlns:a16="http://schemas.microsoft.com/office/drawing/2014/main" val="20000"/>
                    </a:ext>
                  </a:extLst>
                </a:gridCol>
                <a:gridCol w="2364361">
                  <a:extLst>
                    <a:ext uri="{9D8B030D-6E8A-4147-A177-3AD203B41FA5}">
                      <a16:colId xmlns="" xmlns:a16="http://schemas.microsoft.com/office/drawing/2014/main" val="20001"/>
                    </a:ext>
                  </a:extLst>
                </a:gridCol>
                <a:gridCol w="1903950">
                  <a:extLst>
                    <a:ext uri="{9D8B030D-6E8A-4147-A177-3AD203B41FA5}">
                      <a16:colId xmlns="" xmlns:a16="http://schemas.microsoft.com/office/drawing/2014/main" val="20002"/>
                    </a:ext>
                  </a:extLst>
                </a:gridCol>
              </a:tblGrid>
              <a:tr h="374468">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Project role …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Takes care of …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b="0" u="none" strike="noStrike" cap="none" dirty="0">
                          <a:latin typeface="Tahoma" panose="020B0604030504040204" pitchFamily="34" charset="0"/>
                          <a:ea typeface="Tahoma" panose="020B0604030504040204" pitchFamily="34" charset="0"/>
                          <a:cs typeface="Tahoma" panose="020B0604030504040204" pitchFamily="34" charset="0"/>
                          <a:sym typeface="Tahoma"/>
                        </a:rPr>
                        <a:t>Typically filled by …</a:t>
                      </a:r>
                      <a:endParaRPr lang="en-US" sz="1200" b="0"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 xmlns:a16="http://schemas.microsoft.com/office/drawing/2014/main" val="10000"/>
                  </a:ext>
                </a:extLst>
              </a:tr>
              <a:tr h="1014374">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Decision Maker</a:t>
                      </a:r>
                    </a:p>
                    <a:p>
                      <a:pPr marL="0" marR="0" lvl="0" indent="0" algn="l" rtl="0">
                        <a:lnSpc>
                          <a:spcPct val="115000"/>
                        </a:lnSpc>
                        <a:spcBef>
                          <a:spcPts val="0"/>
                        </a:spcBef>
                        <a:spcAft>
                          <a:spcPts val="0"/>
                        </a:spcAft>
                        <a:buSzPct val="25000"/>
                        <a:buNone/>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3-7</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Deciding final launch date</a:t>
                      </a:r>
                      <a:endPar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Signoff on Punch List items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Administrator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Director/Chief Information Officer </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Project Manager / Consultant</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1"/>
                  </a:ext>
                </a:extLst>
              </a:tr>
              <a:tr h="151990">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lnB w="12700" cap="flat" cmpd="sng" algn="ctr">
                      <a:noFill/>
                      <a:prstDash val="lgDash"/>
                      <a:round/>
                      <a:headEnd type="none" w="med" len="med"/>
                      <a:tailEnd type="none" w="med" len="med"/>
                    </a:lnB>
                  </a:tcPr>
                </a:tc>
                <a:extLst>
                  <a:ext uri="{0D108BD9-81ED-4DB2-BD59-A6C34878D82A}">
                    <a16:rowId xmlns="" xmlns:a16="http://schemas.microsoft.com/office/drawing/2014/main" val="10002"/>
                  </a:ext>
                </a:extLst>
              </a:tr>
              <a:tr h="1171214">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Project Manager</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a:t>
                      </a:r>
                      <a:r>
                        <a:rPr lang="en-US" sz="900" b="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10-15</a:t>
                      </a:r>
                      <a:r>
                        <a:rPr lang="en-US" sz="900" b="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Coordinating</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content migration, DNS adjustments, and completion of Punch List</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Primary contact for all Vision communication</a:t>
                      </a: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Public Information Officer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Webmaster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Assistant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Manager</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Project Manager / Consultant</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noFill/>
                      <a:prstDash val="lgDash"/>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3"/>
                  </a:ext>
                </a:extLst>
              </a:tr>
              <a:tr h="204442">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4"/>
                  </a:ext>
                </a:extLst>
              </a:tr>
              <a:tr h="90300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Contact</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a:t>
                      </a:r>
                      <a:r>
                        <a:rPr lang="en-US" sz="900" b="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4-6</a:t>
                      </a:r>
                      <a:r>
                        <a:rPr lang="en-US" sz="900" b="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Email </a:t>
                      </a: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questions /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setup</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DNS Set-Up</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Possible SSL configuration</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Possible integrations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IT Director</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Webmaster</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5"/>
                  </a:ext>
                </a:extLst>
              </a:tr>
              <a:tr h="151990">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6"/>
                  </a:ext>
                </a:extLst>
              </a:tr>
              <a:tr h="75101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Content </a:t>
                      </a:r>
                      <a:r>
                        <a:rPr lang="en-US" sz="900" b="1"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Contributors</a:t>
                      </a:r>
                    </a:p>
                    <a:p>
                      <a:pPr marL="0" marR="0" lvl="0" indent="0" algn="l" rtl="0">
                        <a:lnSpc>
                          <a:spcPct val="115000"/>
                        </a:lnSpc>
                        <a:spcBef>
                          <a:spcPts val="0"/>
                        </a:spcBef>
                        <a:spcAft>
                          <a:spcPts val="0"/>
                        </a:spcAft>
                        <a:buSzPct val="25000"/>
                        <a:buNone/>
                      </a:pPr>
                      <a:r>
                        <a:rPr lang="en-US" sz="900" b="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5-8</a:t>
                      </a:r>
                      <a:r>
                        <a:rPr lang="en-US" sz="900" b="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Migrating content to the website which is not covered by Vision</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Reviewing previously migrated content</a:t>
                      </a:r>
                      <a:endPar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Communications</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Coordinator</a:t>
                      </a:r>
                      <a:endPar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Department</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Staff</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Clerk</a:t>
                      </a: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Intern</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7"/>
                  </a:ext>
                </a:extLst>
              </a:tr>
              <a:tr h="177728">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8"/>
                  </a:ext>
                </a:extLst>
              </a:tr>
              <a:tr h="903007">
                <a:tc>
                  <a:txBody>
                    <a:bodyPr/>
                    <a:lstStyle/>
                    <a:p>
                      <a:pPr marL="0" marR="0" lvl="0" indent="0" algn="l" rtl="0">
                        <a:lnSpc>
                          <a:spcPct val="115000"/>
                        </a:lnSpc>
                        <a:spcBef>
                          <a:spcPts val="0"/>
                        </a:spcBef>
                        <a:spcAft>
                          <a:spcPts val="0"/>
                        </a:spcAft>
                        <a:buSzPct val="25000"/>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Billing Contact</a:t>
                      </a:r>
                    </a:p>
                    <a:p>
                      <a:pPr marL="0" marR="0" lvl="0" indent="0" algn="l" defTabSz="457200" rtl="0" eaLnBrk="1" fontAlgn="auto" latinLnBrk="0" hangingPunct="1">
                        <a:lnSpc>
                          <a:spcPct val="115000"/>
                        </a:lnSpc>
                        <a:spcBef>
                          <a:spcPts val="0"/>
                        </a:spcBef>
                        <a:spcAft>
                          <a:spcPts val="0"/>
                        </a:spcAft>
                        <a:buClrTx/>
                        <a:buSzPct val="25000"/>
                        <a:buFontTx/>
                        <a:buNone/>
                        <a:tabLst/>
                        <a:defRPr/>
                      </a:pPr>
                      <a:r>
                        <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(Approximately 2</a:t>
                      </a:r>
                      <a:r>
                        <a:rPr lang="en-US" sz="900" b="0" u="none" strike="noStrike" cap="none" baseline="0"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hours/week)</a:t>
                      </a:r>
                      <a:endParaRPr lang="en-US" sz="900" b="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Closing</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final billing milestones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Resolving questions </a:t>
                      </a: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about the  billing of the project</a:t>
                      </a: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Calibri"/>
                      </a:endParaRPr>
                    </a:p>
                  </a:txBody>
                  <a:tcPr marL="48000" marR="48000" marT="0" marB="0"/>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Assistant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Manager</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342900" marR="0" lvl="0" indent="-342900" algn="l" rtl="0">
                        <a:lnSpc>
                          <a:spcPct val="115000"/>
                        </a:lnSpc>
                        <a:spcBef>
                          <a:spcPts val="0"/>
                        </a:spcBef>
                        <a:spcAft>
                          <a:spcPts val="0"/>
                        </a:spcAft>
                        <a:buClr>
                          <a:srgbClr val="3E4043"/>
                        </a:buClr>
                        <a:buSzPct val="100000"/>
                        <a:buFont typeface="Noto Sans Symbols"/>
                        <a:buChar cha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Finance Director</a:t>
                      </a:r>
                    </a:p>
                    <a:p>
                      <a:pPr marL="342900" marR="0" lvl="0" indent="-342900" algn="l" defTabSz="457200" rtl="0" eaLnBrk="1" fontAlgn="auto" latinLnBrk="0" hangingPunct="1">
                        <a:lnSpc>
                          <a:spcPct val="115000"/>
                        </a:lnSpc>
                        <a:spcBef>
                          <a:spcPts val="0"/>
                        </a:spcBef>
                        <a:spcAft>
                          <a:spcPts val="0"/>
                        </a:spcAft>
                        <a:buClr>
                          <a:srgbClr val="3E4043"/>
                        </a:buClr>
                        <a:buSzPct val="100000"/>
                        <a:buFont typeface="Noto Sans Symbols"/>
                        <a:buChar char="∙"/>
                        <a:tabLst/>
                        <a:defRPr/>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Clerk</a:t>
                      </a:r>
                    </a:p>
                    <a:p>
                      <a:pPr marL="0" marR="0" lvl="0" indent="0" algn="l" rtl="0">
                        <a:lnSpc>
                          <a:spcPct val="115000"/>
                        </a:lnSpc>
                        <a:spcBef>
                          <a:spcPts val="0"/>
                        </a:spcBef>
                        <a:spcAft>
                          <a:spcPts val="0"/>
                        </a:spcAft>
                        <a:buClr>
                          <a:srgbClr val="3E4043"/>
                        </a:buClr>
                        <a:buSzPct val="100000"/>
                        <a:buFont typeface="Noto Sans Symbols"/>
                        <a:buNone/>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 xmlns:a16="http://schemas.microsoft.com/office/drawing/2014/main" val="10009"/>
                  </a:ext>
                </a:extLst>
              </a:tr>
            </a:tbl>
          </a:graphicData>
        </a:graphic>
      </p:graphicFrame>
      <p:sp>
        <p:nvSpPr>
          <p:cNvPr id="113" name="Shape 113"/>
          <p:cNvSpPr/>
          <p:nvPr/>
        </p:nvSpPr>
        <p:spPr>
          <a:xfrm>
            <a:off x="1327666" y="2721944"/>
            <a:ext cx="5799150" cy="36933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Tahoma"/>
              <a:buNone/>
            </a:pPr>
            <a:r>
              <a:rPr lang="en-US" sz="900" dirty="0">
                <a:solidFill>
                  <a:srgbClr val="000000"/>
                </a:solidFill>
                <a:latin typeface="Tahoma"/>
                <a:ea typeface="Tahoma"/>
                <a:cs typeface="Tahoma"/>
                <a:sym typeface="Tahoma"/>
              </a:rPr>
              <a:t>The following guide is intended to help you identify who should be </a:t>
            </a:r>
            <a:r>
              <a:rPr lang="en-US" sz="900" dirty="0" smtClean="0">
                <a:solidFill>
                  <a:srgbClr val="000000"/>
                </a:solidFill>
                <a:latin typeface="Tahoma"/>
                <a:ea typeface="Tahoma"/>
                <a:cs typeface="Tahoma"/>
                <a:sym typeface="Tahoma"/>
              </a:rPr>
              <a:t>involved and in what capacity. Keep </a:t>
            </a:r>
            <a:r>
              <a:rPr lang="en-US" sz="900" dirty="0">
                <a:solidFill>
                  <a:srgbClr val="000000"/>
                </a:solidFill>
                <a:latin typeface="Tahoma"/>
                <a:ea typeface="Tahoma"/>
                <a:cs typeface="Tahoma"/>
                <a:sym typeface="Tahoma"/>
              </a:rPr>
              <a:t>in mind it might make sense for multiple people to fulfill a specific role, or for one person to fill multiple roles</a:t>
            </a:r>
            <a:r>
              <a:rPr lang="en-US" sz="900" dirty="0" smtClean="0">
                <a:solidFill>
                  <a:srgbClr val="000000"/>
                </a:solidFill>
                <a:latin typeface="Tahoma"/>
                <a:ea typeface="Tahoma"/>
                <a:cs typeface="Tahoma"/>
                <a:sym typeface="Tahoma"/>
              </a:rPr>
              <a:t>.</a:t>
            </a:r>
            <a:endParaRPr lang="en-US" sz="900" dirty="0">
              <a:solidFill>
                <a:srgbClr val="000000"/>
              </a:solidFill>
              <a:latin typeface="Tahoma"/>
              <a:ea typeface="Tahoma"/>
              <a:cs typeface="Tahoma"/>
              <a:sym typeface="Tahoma"/>
            </a:endParaRPr>
          </a:p>
        </p:txBody>
      </p:sp>
    </p:spTree>
    <p:extLst>
      <p:ext uri="{BB962C8B-B14F-4D97-AF65-F5344CB8AC3E}">
        <p14:creationId xmlns:p14="http://schemas.microsoft.com/office/powerpoint/2010/main" val="4086105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p:nvPr/>
        </p:nvSpPr>
        <p:spPr>
          <a:xfrm>
            <a:off x="1313605" y="1257300"/>
            <a:ext cx="5350932"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Risk Management</a:t>
            </a:r>
          </a:p>
          <a:p>
            <a:pPr marL="0" marR="0" lvl="0" indent="0" algn="l" rtl="0">
              <a:spcBef>
                <a:spcPts val="0"/>
              </a:spcBef>
              <a:buSzPct val="25000"/>
              <a:buNone/>
            </a:pPr>
            <a:r>
              <a:rPr lang="en-US" sz="3200" dirty="0">
                <a:solidFill>
                  <a:schemeClr val="dk1"/>
                </a:solidFill>
                <a:latin typeface="Tahoma" panose="020B0604030504040204" pitchFamily="34" charset="0"/>
                <a:ea typeface="Tahoma" panose="020B0604030504040204" pitchFamily="34" charset="0"/>
                <a:cs typeface="Tahoma" panose="020B0604030504040204" pitchFamily="34" charset="0"/>
                <a:sym typeface="Tahoma"/>
              </a:rPr>
              <a:t>Plan</a:t>
            </a:r>
          </a:p>
          <a:p>
            <a:pPr marL="0" marR="0" lvl="0" indent="0" algn="l" rtl="0">
              <a:spcBef>
                <a:spcPts val="0"/>
              </a:spcBef>
              <a:buSzPct val="25000"/>
              <a:buNone/>
            </a:pPr>
            <a:r>
              <a:rPr lang="en-US" sz="2400" dirty="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sp>
        <p:nvSpPr>
          <p:cNvPr id="119" name="Shape 11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ahoma" panose="020B0604030504040204" pitchFamily="34" charset="0"/>
                <a:ea typeface="Tahoma" panose="020B0604030504040204" pitchFamily="34" charset="0"/>
                <a:cs typeface="Tahoma" panose="020B0604030504040204" pitchFamily="34" charset="0"/>
                <a:sym typeface="Trebuchet MS"/>
              </a:rPr>
              <a:t>      </a:t>
            </a:r>
          </a:p>
        </p:txBody>
      </p:sp>
      <p:cxnSp>
        <p:nvCxnSpPr>
          <p:cNvPr id="120" name="Shape 120"/>
          <p:cNvCxnSpPr/>
          <p:nvPr/>
        </p:nvCxnSpPr>
        <p:spPr>
          <a:xfrm>
            <a:off x="1414991" y="2660825"/>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21" name="Shape 12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22" name="Shape 122"/>
          <p:cNvSpPr/>
          <p:nvPr/>
        </p:nvSpPr>
        <p:spPr>
          <a:xfrm>
            <a:off x="1313605" y="2769651"/>
            <a:ext cx="5690655" cy="78483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Tahoma"/>
              <a:buNone/>
            </a:pPr>
            <a:r>
              <a:rPr lang="en-US" sz="900" b="0" i="0" u="none" strike="noStrike" cap="none" dirty="0">
                <a:solidFill>
                  <a:srgbClr val="000000"/>
                </a:solidFill>
                <a:latin typeface="Tahoma" panose="020B0604030504040204" pitchFamily="34" charset="0"/>
                <a:ea typeface="Tahoma" panose="020B0604030504040204" pitchFamily="34" charset="0"/>
                <a:cs typeface="Tahoma" panose="020B0604030504040204" pitchFamily="34" charset="0"/>
                <a:sym typeface="Tahoma"/>
              </a:rPr>
              <a:t>A risk is an uncertain event or condition that can have a positive or negative effect on a project’s objectives </a:t>
            </a:r>
            <a:r>
              <a:rPr lang="en-US" sz="900" dirty="0">
                <a:solidFill>
                  <a:srgbClr val="000000"/>
                </a:solidFill>
                <a:latin typeface="Tahoma" panose="020B0604030504040204" pitchFamily="34" charset="0"/>
                <a:ea typeface="Tahoma" panose="020B0604030504040204" pitchFamily="34" charset="0"/>
                <a:cs typeface="Tahoma" panose="020B0604030504040204" pitchFamily="34" charset="0"/>
                <a:sym typeface="Tahoma"/>
              </a:rPr>
              <a:t>such as scope, schedule, cost and quality. </a:t>
            </a:r>
            <a:r>
              <a:rPr lang="en-US" sz="900" dirty="0" smtClean="0">
                <a:solidFill>
                  <a:srgbClr val="000000"/>
                </a:solidFill>
                <a:latin typeface="Tahoma" panose="020B0604030504040204" pitchFamily="34" charset="0"/>
                <a:ea typeface="Tahoma" panose="020B0604030504040204" pitchFamily="34" charset="0"/>
                <a:cs typeface="Tahoma" panose="020B0604030504040204" pitchFamily="34" charset="0"/>
                <a:sym typeface="Tahoma"/>
              </a:rPr>
              <a:t>Vision can help you mitigate the most common launch risks by utilizing the Risk Management table below:</a:t>
            </a:r>
            <a:endParaRPr lang="en-US" sz="900" dirty="0">
              <a:solidFill>
                <a:srgbClr val="000000"/>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00000"/>
              </a:lnSpc>
              <a:spcBef>
                <a:spcPts val="0"/>
              </a:spcBef>
              <a:spcAft>
                <a:spcPts val="0"/>
              </a:spcAft>
              <a:buClr>
                <a:schemeClr val="dk1"/>
              </a:buClr>
              <a:buFont typeface="Arial"/>
              <a:buNone/>
            </a:pPr>
            <a:endParaRPr sz="1800" b="0" i="0" u="none" strike="noStrike" cap="none" dirty="0">
              <a:solidFill>
                <a:schemeClr val="dk1"/>
              </a:solidFill>
              <a:latin typeface="Tahoma" panose="020B0604030504040204" pitchFamily="34" charset="0"/>
              <a:ea typeface="Tahoma" panose="020B0604030504040204" pitchFamily="34" charset="0"/>
              <a:cs typeface="Tahoma" panose="020B0604030504040204" pitchFamily="34" charset="0"/>
              <a:sym typeface="Arial"/>
            </a:endParaRPr>
          </a:p>
        </p:txBody>
      </p:sp>
      <p:graphicFrame>
        <p:nvGraphicFramePr>
          <p:cNvPr id="123" name="Shape 123"/>
          <p:cNvGraphicFramePr/>
          <p:nvPr>
            <p:extLst>
              <p:ext uri="{D42A27DB-BD31-4B8C-83A1-F6EECF244321}">
                <p14:modId xmlns:p14="http://schemas.microsoft.com/office/powerpoint/2010/main" val="2200108707"/>
              </p:ext>
            </p:extLst>
          </p:nvPr>
        </p:nvGraphicFramePr>
        <p:xfrm>
          <a:off x="1371328" y="3357809"/>
          <a:ext cx="5711850" cy="5825383"/>
        </p:xfrm>
        <a:graphic>
          <a:graphicData uri="http://schemas.openxmlformats.org/drawingml/2006/table">
            <a:tbl>
              <a:tblPr>
                <a:tableStyleId>{2D5ABB26-0587-4C30-8999-92F81FD0307C}</a:tableStyleId>
              </a:tblPr>
              <a:tblGrid>
                <a:gridCol w="1223826">
                  <a:extLst>
                    <a:ext uri="{9D8B030D-6E8A-4147-A177-3AD203B41FA5}">
                      <a16:colId xmlns="" xmlns:a16="http://schemas.microsoft.com/office/drawing/2014/main" val="20000"/>
                    </a:ext>
                  </a:extLst>
                </a:gridCol>
                <a:gridCol w="1341120">
                  <a:extLst>
                    <a:ext uri="{9D8B030D-6E8A-4147-A177-3AD203B41FA5}">
                      <a16:colId xmlns="" xmlns:a16="http://schemas.microsoft.com/office/drawing/2014/main" val="20001"/>
                    </a:ext>
                  </a:extLst>
                </a:gridCol>
                <a:gridCol w="1515292">
                  <a:extLst>
                    <a:ext uri="{9D8B030D-6E8A-4147-A177-3AD203B41FA5}">
                      <a16:colId xmlns="" xmlns:a16="http://schemas.microsoft.com/office/drawing/2014/main" val="20002"/>
                    </a:ext>
                  </a:extLst>
                </a:gridCol>
                <a:gridCol w="1631612">
                  <a:extLst>
                    <a:ext uri="{9D8B030D-6E8A-4147-A177-3AD203B41FA5}">
                      <a16:colId xmlns="" xmlns:a16="http://schemas.microsoft.com/office/drawing/2014/main" val="20003"/>
                    </a:ext>
                  </a:extLst>
                </a:gridCol>
              </a:tblGrid>
              <a:tr h="379189">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What is the risk?</a:t>
                      </a:r>
                    </a:p>
                    <a:p>
                      <a:pPr marL="0" marR="0" lvl="0" indent="0" algn="l" rtl="0">
                        <a:lnSpc>
                          <a:spcPct val="115000"/>
                        </a:lnSpc>
                        <a:spcBef>
                          <a:spcPts val="0"/>
                        </a:spcBef>
                        <a:spcAft>
                          <a:spcPts val="0"/>
                        </a:spcAft>
                        <a:buSzPct val="25000"/>
                        <a:buNone/>
                      </a:pPr>
                      <a:endParaRPr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How severe is it?</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What does it entail?</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SzPct val="25000"/>
                        <a:buNone/>
                      </a:pPr>
                      <a:r>
                        <a:rPr lang="en-US" sz="1200" u="none" strike="noStrike" cap="none" dirty="0">
                          <a:latin typeface="Tahoma" panose="020B0604030504040204" pitchFamily="34" charset="0"/>
                          <a:ea typeface="Tahoma" panose="020B0604030504040204" pitchFamily="34" charset="0"/>
                          <a:cs typeface="Tahoma" panose="020B0604030504040204" pitchFamily="34" charset="0"/>
                          <a:sym typeface="Tahoma"/>
                        </a:rPr>
                        <a:t>How to mitigate it…</a:t>
                      </a:r>
                      <a:endParaRPr lang="en-US" sz="1200" b="1" u="none" strike="noStrike" cap="none" dirty="0">
                        <a:solidFill>
                          <a:schemeClr val="lt1"/>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 xmlns:a16="http://schemas.microsoft.com/office/drawing/2014/main" val="10000"/>
                  </a:ext>
                </a:extLst>
              </a:tr>
              <a:tr h="73371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Unrealistic timeline</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High</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Not allowing sufficient time for major task completion</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Coordinate</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all dates with your Vision PM to ensure that the dates can be achieved.</a:t>
                      </a:r>
                      <a:endPar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1"/>
                  </a:ext>
                </a:extLst>
              </a:tr>
              <a:tr h="149770">
                <a:tc>
                  <a:txBody>
                    <a:bodyPr/>
                    <a:lstStyle/>
                    <a:p>
                      <a:pPr marL="0" marR="0" lvl="0" indent="0" algn="l" rtl="0">
                        <a:lnSpc>
                          <a:spcPct val="115000"/>
                        </a:lnSpc>
                        <a:spcBef>
                          <a:spcPts val="0"/>
                        </a:spcBef>
                        <a:spcAft>
                          <a:spcPts val="0"/>
                        </a:spcAft>
                        <a:buSzPct val="25000"/>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2"/>
                  </a:ext>
                </a:extLst>
              </a:tr>
              <a:tr h="73371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Sign off / Approval process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High</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Punch</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List items can cause a project to proceed slowly, delaying launch; limited time to review site with key stakeholders</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Decide</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which tasks are the highest priority, resolve those and then work with Vision to identify which issues can be resolved post-launch</a:t>
                      </a:r>
                    </a:p>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3"/>
                  </a:ext>
                </a:extLst>
              </a:tr>
              <a:tr h="149770">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4"/>
                  </a:ext>
                </a:extLst>
              </a:tr>
              <a:tr h="103325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Insufficient team resources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chemeClr val="dk1"/>
                        </a:buClr>
                        <a:buSzPct val="25000"/>
                        <a:buFont typeface="Noto Sans Symbols"/>
                        <a:buNone/>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lack of resources, especially around Content Migration</a:t>
                      </a: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Be realistic about availability and plan timelines accordingly to balance workload with project deliverables</a:t>
                      </a: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5"/>
                  </a:ext>
                </a:extLst>
              </a:tr>
              <a:tr h="183813">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6"/>
                  </a:ext>
                </a:extLst>
              </a:tr>
              <a:tr h="1033257">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Team availability</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Key project members are unavailable for various reasons (i.e. competing projects, turnover, etc</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t>
                      </a:r>
                      <a:endParaRPr lang="en-US" sz="900" u="none" strike="noStrike" cap="none" dirty="0">
                        <a:solidFill>
                          <a:srgbClr val="FF0000"/>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Make</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sure all of your launch dates are set up with your Vision PM, especially making sure your launch day is on a Monday, Tuesday, or Wednesday</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B w="12700" cap="flat" cmpd="sng" algn="ctr">
                      <a:solidFill>
                        <a:schemeClr val="tx1"/>
                      </a:solidFill>
                      <a:prstDash val="lgDash"/>
                      <a:round/>
                      <a:headEnd type="none" w="med" len="med"/>
                      <a:tailEnd type="none" w="med" len="med"/>
                    </a:lnB>
                  </a:tcPr>
                </a:tc>
                <a:extLst>
                  <a:ext uri="{0D108BD9-81ED-4DB2-BD59-A6C34878D82A}">
                    <a16:rowId xmlns="" xmlns:a16="http://schemas.microsoft.com/office/drawing/2014/main" val="10007"/>
                  </a:ext>
                </a:extLst>
              </a:tr>
              <a:tr h="212439">
                <a:tc>
                  <a:txBody>
                    <a:bodyPr/>
                    <a:lstStyle/>
                    <a:p>
                      <a:pPr marL="0" marR="0" lvl="0" indent="0" algn="l" rtl="0">
                        <a:lnSpc>
                          <a:spcPct val="115000"/>
                        </a:lnSpc>
                        <a:spcBef>
                          <a:spcPts val="0"/>
                        </a:spcBef>
                        <a:spcAft>
                          <a:spcPts val="0"/>
                        </a:spcAft>
                        <a:buSzPct val="25000"/>
                        <a:buNone/>
                      </a:pPr>
                      <a:endParaRPr lang="en-US" sz="900" b="1" u="none" strike="noStrike" cap="none">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ctr" rtl="0">
                        <a:lnSpc>
                          <a:spcPct val="115000"/>
                        </a:lnSpc>
                        <a:spcBef>
                          <a:spcPts val="0"/>
                        </a:spcBef>
                        <a:spcAft>
                          <a:spcPts val="0"/>
                        </a:spcAft>
                        <a:buClr>
                          <a:srgbClr val="3E4043"/>
                        </a:buClr>
                        <a:buSzPct val="25000"/>
                        <a:buFont typeface="Noto Sans Symbols"/>
                        <a:buNone/>
                      </a:pP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tc>
                  <a:txBody>
                    <a:bodyPr/>
                    <a:lstStyle/>
                    <a:p>
                      <a:pPr marL="342900" marR="0" lvl="0" indent="-342900" algn="l" rtl="0">
                        <a:lnSpc>
                          <a:spcPct val="115000"/>
                        </a:lnSpc>
                        <a:spcBef>
                          <a:spcPts val="0"/>
                        </a:spcBef>
                        <a:spcAft>
                          <a:spcPts val="0"/>
                        </a:spcAft>
                        <a:buClr>
                          <a:srgbClr val="3E4043"/>
                        </a:buClr>
                        <a:buSzPct val="100000"/>
                        <a:buFont typeface="Noto Sans Symbols"/>
                        <a:buChar char="∙"/>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lnT w="12700" cap="flat" cmpd="sng" algn="ctr">
                      <a:solidFill>
                        <a:schemeClr val="tx1"/>
                      </a:solidFill>
                      <a:prstDash val="lgDash"/>
                      <a:round/>
                      <a:headEnd type="none" w="med" len="med"/>
                      <a:tailEnd type="none" w="med" len="med"/>
                    </a:lnT>
                  </a:tcPr>
                </a:tc>
                <a:extLst>
                  <a:ext uri="{0D108BD9-81ED-4DB2-BD59-A6C34878D82A}">
                    <a16:rowId xmlns="" xmlns:a16="http://schemas.microsoft.com/office/drawing/2014/main" val="10008"/>
                  </a:ext>
                </a:extLst>
              </a:tr>
              <a:tr h="881802">
                <a:tc>
                  <a:txBody>
                    <a:bodyPr/>
                    <a:lstStyle/>
                    <a:p>
                      <a:pPr marL="0" marR="0" lvl="0" indent="0" algn="l" rtl="0">
                        <a:lnSpc>
                          <a:spcPct val="115000"/>
                        </a:lnSpc>
                        <a:spcBef>
                          <a:spcPts val="0"/>
                        </a:spcBef>
                        <a:spcAft>
                          <a:spcPts val="0"/>
                        </a:spcAft>
                        <a:buSzPct val="25000"/>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Scope changes</a:t>
                      </a:r>
                      <a:endPar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ctr" rtl="0">
                        <a:lnSpc>
                          <a:spcPct val="115000"/>
                        </a:lnSpc>
                        <a:spcBef>
                          <a:spcPts val="0"/>
                        </a:spcBef>
                        <a:spcAft>
                          <a:spcPts val="0"/>
                        </a:spcAft>
                        <a:buClr>
                          <a:srgbClr val="3E4043"/>
                        </a:buClr>
                        <a:buSzPct val="25000"/>
                        <a:buFont typeface="Noto Sans Symbols"/>
                        <a:buNone/>
                      </a:pPr>
                      <a:r>
                        <a:rPr lang="en-US" sz="900" b="1"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Medium</a:t>
                      </a:r>
                    </a:p>
                  </a:txBody>
                  <a:tcPr marL="48000" marR="48000" marT="0" marB="0"/>
                </a:tc>
                <a:tc>
                  <a:txBody>
                    <a:bodyPr/>
                    <a:lstStyle/>
                    <a:p>
                      <a:pPr marL="0" marR="0" lvl="0" indent="0" algn="l" defTabSz="457200" rtl="0" eaLnBrk="1" fontAlgn="auto" latinLnBrk="0" hangingPunct="1">
                        <a:lnSpc>
                          <a:spcPct val="115000"/>
                        </a:lnSpc>
                        <a:spcBef>
                          <a:spcPts val="0"/>
                        </a:spcBef>
                        <a:spcAft>
                          <a:spcPts val="0"/>
                        </a:spcAft>
                        <a:buClr>
                          <a:srgbClr val="3E4043"/>
                        </a:buClr>
                        <a:buSzPct val="100000"/>
                        <a:buFont typeface="Noto Sans Symbols"/>
                        <a:buNone/>
                        <a:tabLst/>
                        <a:defRPr/>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Adding new feature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requests</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at the end of the project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increases the likelihood of an extended timeline</a:t>
                      </a:r>
                    </a:p>
                    <a:p>
                      <a:pPr marL="0" marR="0" lvl="0" indent="0" algn="l" rtl="0">
                        <a:lnSpc>
                          <a:spcPct val="115000"/>
                        </a:lnSpc>
                        <a:spcBef>
                          <a:spcPts val="0"/>
                        </a:spcBef>
                        <a:spcAft>
                          <a:spcPts val="0"/>
                        </a:spcAft>
                        <a:buClr>
                          <a:srgbClr val="3E4043"/>
                        </a:buClr>
                        <a:buSzPct val="100000"/>
                        <a:buFont typeface="Noto Sans Symbols"/>
                        <a:buNone/>
                      </a:pP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tc>
                  <a:txBody>
                    <a:bodyPr/>
                    <a:lstStyle/>
                    <a:p>
                      <a:pPr marL="0" marR="0" lvl="0" indent="0" algn="l" rtl="0">
                        <a:lnSpc>
                          <a:spcPct val="115000"/>
                        </a:lnSpc>
                        <a:spcBef>
                          <a:spcPts val="0"/>
                        </a:spcBef>
                        <a:spcAft>
                          <a:spcPts val="0"/>
                        </a:spcAft>
                        <a:buClr>
                          <a:srgbClr val="3E4043"/>
                        </a:buClr>
                        <a:buSzPct val="100000"/>
                        <a:buFont typeface="Noto Sans Symbols"/>
                        <a:buNone/>
                      </a:pP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Work with your Project Manager to refine scope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to</a:t>
                      </a:r>
                      <a:r>
                        <a:rPr lang="en-US" sz="900" u="none" strike="noStrike" cap="none" baseline="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 limit the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impact </a:t>
                      </a:r>
                      <a:r>
                        <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on </a:t>
                      </a:r>
                      <a:r>
                        <a:rPr lang="en-US" sz="900" u="none" strike="noStrike" cap="none"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Tahoma"/>
                        </a:rPr>
                        <a:t>your timeline</a:t>
                      </a:r>
                      <a:endParaRPr lang="en-US"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rtl="0">
                        <a:lnSpc>
                          <a:spcPct val="115000"/>
                        </a:lnSpc>
                        <a:spcBef>
                          <a:spcPts val="0"/>
                        </a:spcBef>
                        <a:spcAft>
                          <a:spcPts val="0"/>
                        </a:spcAft>
                        <a:buClr>
                          <a:schemeClr val="dk1"/>
                        </a:buClr>
                        <a:buSzPct val="25000"/>
                        <a:buFont typeface="Noto Sans Symbols"/>
                        <a:buNone/>
                      </a:pPr>
                      <a:endParaRPr sz="900" u="none" strike="noStrike" cap="none" dirty="0">
                        <a:solidFill>
                          <a:schemeClr val="accent5"/>
                        </a:solidFill>
                        <a:latin typeface="Tahoma" panose="020B0604030504040204" pitchFamily="34" charset="0"/>
                        <a:ea typeface="Tahoma" panose="020B0604030504040204" pitchFamily="34" charset="0"/>
                        <a:cs typeface="Tahoma" panose="020B0604030504040204" pitchFamily="34" charset="0"/>
                        <a:sym typeface="Tahoma"/>
                      </a:endParaRPr>
                    </a:p>
                  </a:txBody>
                  <a:tcPr marL="48000" marR="4800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97242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smtClean="0">
                <a:solidFill>
                  <a:schemeClr val="dk1"/>
                </a:solidFill>
                <a:latin typeface="Tahoma"/>
                <a:ea typeface="Tahoma"/>
                <a:cs typeface="Tahoma"/>
                <a:sym typeface="Tahoma"/>
              </a:rPr>
              <a:t>Training </a:t>
            </a:r>
          </a:p>
          <a:p>
            <a:pPr marL="0" marR="0" lvl="0" indent="0" algn="l" rtl="0">
              <a:spcBef>
                <a:spcPts val="0"/>
              </a:spcBef>
              <a:buSzPct val="25000"/>
              <a:buNone/>
            </a:pPr>
            <a:r>
              <a:rPr lang="en-US" sz="3200" dirty="0" smtClean="0">
                <a:solidFill>
                  <a:schemeClr val="dk1"/>
                </a:solidFill>
                <a:latin typeface="Tahoma"/>
                <a:ea typeface="Tahoma"/>
                <a:cs typeface="Tahoma"/>
                <a:sym typeface="Tahoma"/>
              </a:rPr>
              <a:t>Expectations</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r>
              <a:rPr lang="en-US" sz="1100" b="1" dirty="0" smtClean="0">
                <a:latin typeface="Tahoma" panose="020B0604030504040204" pitchFamily="34" charset="0"/>
                <a:ea typeface="Tahoma" panose="020B0604030504040204" pitchFamily="34" charset="0"/>
                <a:cs typeface="Tahoma" panose="020B0604030504040204" pitchFamily="34" charset="0"/>
              </a:rPr>
              <a:t>Can you describe a “day” of training?</a:t>
            </a:r>
          </a:p>
          <a:p>
            <a:pPr lvl="0"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Typically, Vision training days are broken down into two parts: a CMS introductory lesson and a customizable advanced lesson. The first part is attended by all individuals who plan to interact with the CMS. An advanced lesson best suits people managing settings and the nuances of each CMS component. </a:t>
            </a: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smtClean="0">
                <a:latin typeface="Tahoma" panose="020B0604030504040204" pitchFamily="34" charset="0"/>
                <a:ea typeface="Tahoma" panose="020B0604030504040204" pitchFamily="34" charset="0"/>
                <a:cs typeface="Tahoma" panose="020B0604030504040204" pitchFamily="34" charset="0"/>
              </a:rPr>
              <a:t>What is covered in the basic training?</a:t>
            </a: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The introductory lesson is more rigid to support everyone’s basic understanding of core functionality. For example, we cover items such as dashboard buttons and practice transitioning from the site’s back-end to the front-end.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Once comfortable with navigating around the CMS, we transition to covering functionality such as mega menus, site homepage, and basic page creation.</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We finish our training by discussing some of the most utilized CMS components: Image Library, Document Central, Calendar, and News. </a:t>
            </a: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smtClean="0">
                <a:latin typeface="Tahoma" panose="020B0604030504040204" pitchFamily="34" charset="0"/>
                <a:ea typeface="Tahoma" panose="020B0604030504040204" pitchFamily="34" charset="0"/>
                <a:cs typeface="Tahoma" panose="020B0604030504040204" pitchFamily="34" charset="0"/>
              </a:rPr>
              <a:t>What determines the advanced lesson’s agenda?</a:t>
            </a:r>
          </a:p>
          <a:p>
            <a:pPr lvl="0"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Each client may customize the agenda by choosing five “must have” components and three “nice to have” components to be covered by the technical trainer. The advanced session is guaranteed to cover the top five most important items and will cover the next three if time allows. </a:t>
            </a: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How do I best scale my training across our organization?</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Vision offers different training options to meet your organization’s unique needs. Some clients will schedule additional paid-training days on-site. Others rely on Vision’s extensive online resources available directly from within the CMS. For example, written user guides and video tutorials are included throughout the product.</a:t>
            </a: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5461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5" y="1257300"/>
            <a:ext cx="5350932"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smtClean="0">
                <a:solidFill>
                  <a:schemeClr val="dk1"/>
                </a:solidFill>
                <a:latin typeface="Tahoma"/>
                <a:ea typeface="Tahoma"/>
                <a:cs typeface="Tahoma"/>
                <a:sym typeface="Tahoma"/>
              </a:rPr>
              <a:t>3</a:t>
            </a:r>
            <a:r>
              <a:rPr lang="en-US" sz="3200" baseline="30000" smtClean="0">
                <a:solidFill>
                  <a:schemeClr val="dk1"/>
                </a:solidFill>
                <a:latin typeface="Tahoma"/>
                <a:ea typeface="Tahoma"/>
                <a:cs typeface="Tahoma"/>
                <a:sym typeface="Tahoma"/>
              </a:rPr>
              <a:t>rd</a:t>
            </a:r>
            <a:r>
              <a:rPr lang="en-US" sz="3200" smtClean="0">
                <a:solidFill>
                  <a:schemeClr val="dk1"/>
                </a:solidFill>
                <a:latin typeface="Tahoma"/>
                <a:ea typeface="Tahoma"/>
                <a:cs typeface="Tahoma"/>
                <a:sym typeface="Tahoma"/>
              </a:rPr>
              <a:t> Party</a:t>
            </a:r>
          </a:p>
          <a:p>
            <a:pPr marL="0" marR="0" lvl="0" indent="0" algn="l" rtl="0">
              <a:spcBef>
                <a:spcPts val="0"/>
              </a:spcBef>
              <a:buSzPct val="25000"/>
              <a:buNone/>
            </a:pPr>
            <a:r>
              <a:rPr lang="en-US" sz="3200" smtClean="0">
                <a:solidFill>
                  <a:schemeClr val="dk1"/>
                </a:solidFill>
                <a:latin typeface="Tahoma"/>
                <a:ea typeface="Tahoma"/>
                <a:cs typeface="Tahoma"/>
                <a:sym typeface="Tahoma"/>
              </a:rPr>
              <a:t>Integrations</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r>
              <a:rPr lang="en-US" sz="1100" b="1" dirty="0" smtClean="0">
                <a:latin typeface="Tahoma" panose="020B0604030504040204" pitchFamily="34" charset="0"/>
                <a:ea typeface="Tahoma" panose="020B0604030504040204" pitchFamily="34" charset="0"/>
                <a:cs typeface="Tahoma" panose="020B0604030504040204" pitchFamily="34" charset="0"/>
              </a:rPr>
              <a:t>What are the most common integration methods?</a:t>
            </a:r>
          </a:p>
          <a:p>
            <a:pPr lvl="0"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There are a number of ways to integrate a 3</a:t>
            </a:r>
            <a:r>
              <a:rPr lang="en-US" sz="1100" baseline="300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rd</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party product. Each method comes with individual pros and cons. Please note that Vision cannot directly modify 3</a:t>
            </a:r>
            <a:r>
              <a:rPr lang="en-US" sz="1100" baseline="300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rd</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party applications, but we can advise you on the best way to integrate.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Four of the most common integration methods we support include:</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r>
              <a:rPr lang="en-US" sz="1100" i="1" dirty="0" err="1" smtClean="0">
                <a:solidFill>
                  <a:schemeClr val="accent5"/>
                </a:solidFill>
                <a:latin typeface="Tahoma" panose="020B0604030504040204" pitchFamily="34" charset="0"/>
                <a:ea typeface="Tahoma" panose="020B0604030504040204" pitchFamily="34" charset="0"/>
                <a:cs typeface="Tahoma" panose="020B0604030504040204" pitchFamily="34" charset="0"/>
              </a:rPr>
              <a:t>iFrames</a:t>
            </a:r>
            <a:r>
              <a:rPr lang="en-US" sz="1100" i="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 method to frame external pages within the body of your webpage</a:t>
            </a:r>
          </a:p>
          <a:p>
            <a:pPr marL="685800" lvl="1" indent="-228600" fontAlgn="ctr">
              <a:buFont typeface="+mj-lt"/>
              <a:buAutoNum type="arabicPeriod"/>
            </a:pPr>
            <a:r>
              <a:rPr lang="en-US" sz="1100" i="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HTML Template:</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 method to make external pages match your site’s design</a:t>
            </a:r>
          </a:p>
          <a:p>
            <a:pPr marL="685800" lvl="1" indent="-228600" fontAlgn="ctr">
              <a:buFont typeface="+mj-lt"/>
              <a:buAutoNum type="arabicPeriod"/>
            </a:pPr>
            <a:r>
              <a:rPr lang="en-US" sz="1100" i="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Embed Code:</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 method to paste compatible code into the content area </a:t>
            </a:r>
            <a:endParaRPr lang="en-US" sz="11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Can you provide examples of embedded script types?</a:t>
            </a:r>
          </a:p>
          <a:p>
            <a:pPr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Examples of embedded script types include Video Players (e.g., YouTube, Vimeo), Windows Media Player (e.g., WMV), QuickTime Videos (e.g., MOV MP4), and Java Applets as well as others. </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Are you able to integrate with social media platforms?</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Yes, Vision’s CMS is deeply integrated with both Facebook and Twitter. Custom integrations with Instagram and LinkedIn are also available. </a:t>
            </a:r>
          </a:p>
          <a:p>
            <a:pPr fontAlgn="ct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Does Vision support advanced integrations?</a:t>
            </a: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Yes, we work directly with our clients to achieve custom integrations. Examples of larger integrations include Granicus, </a:t>
            </a:r>
            <a:r>
              <a:rPr lang="en-US" sz="1100" dirty="0" err="1" smtClean="0">
                <a:solidFill>
                  <a:schemeClr val="accent5"/>
                </a:solidFill>
                <a:latin typeface="Tahoma" panose="020B0604030504040204" pitchFamily="34" charset="0"/>
                <a:ea typeface="Tahoma" panose="020B0604030504040204" pitchFamily="34" charset="0"/>
                <a:cs typeface="Tahoma" panose="020B0604030504040204" pitchFamily="34" charset="0"/>
              </a:rPr>
              <a:t>NeoGov</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ESRI, </a:t>
            </a:r>
            <a:r>
              <a:rPr lang="en-US" sz="1100" dirty="0" err="1" smtClean="0">
                <a:solidFill>
                  <a:schemeClr val="accent5"/>
                </a:solidFill>
                <a:latin typeface="Tahoma" panose="020B0604030504040204" pitchFamily="34" charset="0"/>
                <a:ea typeface="Tahoma" panose="020B0604030504040204" pitchFamily="34" charset="0"/>
                <a:cs typeface="Tahoma" panose="020B0604030504040204" pitchFamily="34" charset="0"/>
              </a:rPr>
              <a:t>Swagit</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t>
            </a:r>
            <a:r>
              <a:rPr lang="en-US" sz="1100" dirty="0" err="1" smtClean="0">
                <a:solidFill>
                  <a:schemeClr val="accent5"/>
                </a:solidFill>
                <a:latin typeface="Tahoma" panose="020B0604030504040204" pitchFamily="34" charset="0"/>
                <a:ea typeface="Tahoma" panose="020B0604030504040204" pitchFamily="34" charset="0"/>
                <a:cs typeface="Tahoma" panose="020B0604030504040204" pitchFamily="34" charset="0"/>
              </a:rPr>
              <a:t>Municode</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t>
            </a:r>
            <a:r>
              <a:rPr lang="en-US" sz="1100" dirty="0" err="1" smtClean="0">
                <a:solidFill>
                  <a:schemeClr val="accent5"/>
                </a:solidFill>
                <a:latin typeface="Tahoma" panose="020B0604030504040204" pitchFamily="34" charset="0"/>
                <a:ea typeface="Tahoma" panose="020B0604030504040204" pitchFamily="34" charset="0"/>
                <a:cs typeface="Tahoma" panose="020B0604030504040204" pitchFamily="34" charset="0"/>
              </a:rPr>
              <a:t>Laserfiche</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and IQM2. If you have a particular integration approach in mind, let your Project Manager know and they can help facilitate a discussion about possibilities. </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1"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149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smtClean="0">
                <a:solidFill>
                  <a:schemeClr val="dk1"/>
                </a:solidFill>
                <a:latin typeface="Tahoma"/>
                <a:ea typeface="Tahoma"/>
                <a:cs typeface="Tahoma"/>
                <a:sym typeface="Tahoma"/>
              </a:rPr>
              <a:t>Domain Name System (DNS) Initialization</a:t>
            </a:r>
            <a:endParaRPr lang="en-US" sz="2400" dirty="0">
              <a:solidFill>
                <a:schemeClr val="dk1"/>
              </a:solidFill>
              <a:latin typeface="Trebuchet MS"/>
              <a:ea typeface="Trebuchet MS"/>
              <a:cs typeface="Trebuchet MS"/>
              <a:sym typeface="Trebuchet MS"/>
            </a:endParaRP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r>
              <a:rPr lang="en-US" sz="1100" b="1" dirty="0" smtClean="0">
                <a:latin typeface="Tahoma" panose="020B0604030504040204" pitchFamily="34" charset="0"/>
                <a:ea typeface="Tahoma" panose="020B0604030504040204" pitchFamily="34" charset="0"/>
                <a:cs typeface="Tahoma" panose="020B0604030504040204" pitchFamily="34" charset="0"/>
              </a:rPr>
              <a:t>Step 1: Gather all domains used for your site</a:t>
            </a:r>
          </a:p>
          <a:p>
            <a:pPr lvl="0"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Many organizations use multiple domains for their site to help with branding. Vision needs a list of all of your domains so they can be directed to your newly launched site.</a:t>
            </a:r>
          </a:p>
          <a:p>
            <a:pPr lvl="0" fontAlgn="ct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Primary Domain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This is the official URL for your site that will be used on branding or promotional materials. </a:t>
            </a:r>
          </a:p>
          <a:p>
            <a:pPr lvl="0" fontAlgn="ct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Vanity Domains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These other domains are either considered legacy or for special use. You will get the best SEO and analytics if these are all redirected to the primary domain. </a:t>
            </a:r>
          </a:p>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lvl="0"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Once gathered, send the list to your Project Manager as soon as possible to prepare for launch day.</a:t>
            </a:r>
            <a:endParaRPr lang="en-US" sz="1100" b="1"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85800" lvl="1" indent="-228600" fontAlgn="ctr">
              <a:buFont typeface="+mj-lt"/>
              <a:buAutoNum type="arabicPeriod"/>
            </a:pP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Step 2: Prepare DNS</a:t>
            </a:r>
          </a:p>
          <a:p>
            <a:pPr fontAlgn="ctr"/>
            <a:endParaRPr lang="en-US" sz="1100" b="1"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Each domain has a Domain Name System (DNS) record that tells people where to find your site. You will need to identify the company (or companies) that manage these records and verify your team has access. </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Once you have access, change the Time-to-Live (TTL) to 5 minutes or the minimum allowed by the provider. This is important for launch day because the world will not know your new location until they look for a new record when the TTL expires. Do this for any domains you are pointing to the site. </a:t>
            </a:r>
            <a:endParaRPr lang="en-US" sz="1100"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Step 3: Verify Sender Policy Framework (SPF)</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Vision’s email server must be an authorized sender of emails on behalf of your organization so that spam filters do not block the emails. This is done by adding the address of our server to the SPF record in your DNS. This is usually listed as a text record and will look like this: v=spf1 mx a ip4:38.106.5.33/32 ~all. The “ip4:38.106.5.33/32” is our server and this needs to be added to the existing record. Do not add a second record since this will confuse the email providers when checked.</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b="1" dirty="0" smtClean="0">
                <a:latin typeface="Tahoma" panose="020B0604030504040204" pitchFamily="34" charset="0"/>
                <a:ea typeface="Tahoma" panose="020B0604030504040204" pitchFamily="34" charset="0"/>
                <a:cs typeface="Tahoma" panose="020B0604030504040204" pitchFamily="34" charset="0"/>
              </a:rPr>
              <a:t>Day of Launch</a:t>
            </a: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endParaRPr lang="en-US" sz="1100" b="1" dirty="0">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On launch day, the only thing you will need to change is the “A” record in the DNS for each domain. This will point all visitors to your new site. </a:t>
            </a:r>
          </a:p>
          <a:p>
            <a:pPr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pPr fontAlgn="ct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After changing the “A” record to the new IP verify it is propagating around the world. See this in action here: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hlinkClick r:id="rId4"/>
              </a:rPr>
              <a:t>https://www.whatsmydns.net/</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7431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smtClean="0">
                <a:solidFill>
                  <a:schemeClr val="dk1"/>
                </a:solidFill>
                <a:latin typeface="Tahoma"/>
                <a:ea typeface="Tahoma"/>
                <a:cs typeface="Tahoma"/>
                <a:sym typeface="Tahoma"/>
              </a:rPr>
              <a:t>Search </a:t>
            </a:r>
          </a:p>
          <a:p>
            <a:pPr marL="0" marR="0" lvl="0" indent="0" algn="l" rtl="0">
              <a:spcBef>
                <a:spcPts val="0"/>
              </a:spcBef>
              <a:buSzPct val="25000"/>
              <a:buNone/>
            </a:pPr>
            <a:r>
              <a:rPr lang="en-US" sz="3200" dirty="0" smtClean="0">
                <a:solidFill>
                  <a:schemeClr val="dk1"/>
                </a:solidFill>
                <a:latin typeface="Tahoma"/>
                <a:ea typeface="Tahoma"/>
                <a:cs typeface="Tahoma"/>
                <a:sym typeface="Tahoma"/>
              </a:rPr>
              <a:t>Expectations (I / II)</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7" name="Shape 113"/>
          <p:cNvSpPr/>
          <p:nvPr/>
        </p:nvSpPr>
        <p:spPr>
          <a:xfrm>
            <a:off x="1480066" y="2874344"/>
            <a:ext cx="5799150" cy="6654068"/>
          </a:xfrm>
          <a:prstGeom prst="rect">
            <a:avLst/>
          </a:prstGeom>
          <a:noFill/>
          <a:ln>
            <a:noFill/>
          </a:ln>
        </p:spPr>
        <p:txBody>
          <a:bodyPr lIns="91425" tIns="45700" rIns="91425" bIns="45700" anchor="ctr" anchorCtr="0">
            <a:noAutofit/>
          </a:bodyPr>
          <a:lstStyle/>
          <a:p>
            <a:r>
              <a:rPr lang="en-US" sz="1400" b="1" dirty="0">
                <a:latin typeface="Tahoma" panose="020B0604030504040204" pitchFamily="34" charset="0"/>
                <a:ea typeface="Tahoma" panose="020B0604030504040204" pitchFamily="34" charset="0"/>
                <a:cs typeface="Tahoma" panose="020B0604030504040204" pitchFamily="34" charset="0"/>
              </a:rPr>
              <a:t>Google Search Console</a:t>
            </a:r>
            <a:r>
              <a:rPr lang="en-US" sz="1100" b="1" dirty="0">
                <a:latin typeface="Tahoma" panose="020B0604030504040204" pitchFamily="34" charset="0"/>
                <a:ea typeface="Tahoma" panose="020B0604030504040204" pitchFamily="34" charset="0"/>
                <a:cs typeface="Tahoma" panose="020B0604030504040204" pitchFamily="34" charset="0"/>
              </a:rPr>
              <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How can residents efficiently locate my newly launched site?</a:t>
            </a:r>
          </a:p>
          <a:p>
            <a:pPr lvl="0"/>
            <a:r>
              <a:rPr lang="en-US" sz="1100" b="1" dirty="0">
                <a:latin typeface="Tahoma" panose="020B0604030504040204" pitchFamily="34" charset="0"/>
                <a:ea typeface="Tahoma" panose="020B0604030504040204" pitchFamily="34" charset="0"/>
                <a:cs typeface="Tahoma" panose="020B0604030504040204" pitchFamily="34" charset="0"/>
              </a:rPr>
              <a:t> </a:t>
            </a:r>
          </a:p>
          <a:p>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To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return the best search results, Vision can help configure settings in the Google Search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Console (</a:t>
            </a:r>
            <a:r>
              <a:rPr lang="en-US" sz="1100" u="sng" dirty="0" smtClean="0">
                <a:latin typeface="Tahoma" panose="020B0604030504040204" pitchFamily="34" charset="0"/>
                <a:ea typeface="Tahoma" panose="020B0604030504040204" pitchFamily="34" charset="0"/>
                <a:cs typeface="Tahoma" panose="020B0604030504040204" pitchFamily="34" charset="0"/>
                <a:hlinkClick r:id="rId4"/>
              </a:rPr>
              <a:t>https</a:t>
            </a:r>
            <a:r>
              <a:rPr lang="en-US" sz="1100" u="sng" dirty="0">
                <a:latin typeface="Tahoma" panose="020B0604030504040204" pitchFamily="34" charset="0"/>
                <a:ea typeface="Tahoma" panose="020B0604030504040204" pitchFamily="34" charset="0"/>
                <a:cs typeface="Tahoma" panose="020B0604030504040204" pitchFamily="34" charset="0"/>
                <a:hlinkClick r:id="rId4"/>
              </a:rPr>
              <a:t>://</a:t>
            </a:r>
            <a:r>
              <a:rPr lang="en-US" sz="1100" u="sng" dirty="0" smtClean="0">
                <a:latin typeface="Tahoma" panose="020B0604030504040204" pitchFamily="34" charset="0"/>
                <a:ea typeface="Tahoma" panose="020B0604030504040204" pitchFamily="34" charset="0"/>
                <a:cs typeface="Tahoma" panose="020B0604030504040204" pitchFamily="34" charset="0"/>
                <a:hlinkClick r:id="rId4"/>
              </a:rPr>
              <a:t>www.google.com/webmasters/tools/home</a:t>
            </a:r>
            <a:r>
              <a:rPr lang="en-US" sz="1100" dirty="0" smtClean="0">
                <a:latin typeface="Tahoma" panose="020B0604030504040204" pitchFamily="34" charset="0"/>
                <a:ea typeface="Tahoma" panose="020B0604030504040204" pitchFamily="34" charset="0"/>
                <a:cs typeface="Tahoma" panose="020B0604030504040204" pitchFamily="34" charset="0"/>
              </a:rPr>
              <a:t>)</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This tool will be the key to returning current Google search results as quickly as possible. If Vision has access, we can submit the site for indexing and add the new site map to accelerate this process.</a:t>
            </a:r>
          </a:p>
          <a:p>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If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verification is needed, using the linked Analytics account is the easiest way to accomplish this, but if this is not possible due to the current site not having Analytics then use the system of adding a file to the new site. </a:t>
            </a: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smtClean="0">
                <a:latin typeface="Tahoma" panose="020B0604030504040204" pitchFamily="34" charset="0"/>
                <a:ea typeface="Tahoma" panose="020B0604030504040204" pitchFamily="34" charset="0"/>
                <a:cs typeface="Tahoma" panose="020B0604030504040204" pitchFamily="34" charset="0"/>
              </a:rPr>
              <a:t>Did </a:t>
            </a:r>
            <a:r>
              <a:rPr lang="en-US" sz="1100" b="1" dirty="0">
                <a:latin typeface="Tahoma" panose="020B0604030504040204" pitchFamily="34" charset="0"/>
                <a:ea typeface="Tahoma" panose="020B0604030504040204" pitchFamily="34" charset="0"/>
                <a:cs typeface="Tahoma" panose="020B0604030504040204" pitchFamily="34" charset="0"/>
              </a:rPr>
              <a:t>you recently change your domain?</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When changing domains it is important to alert Google so they can transfer the domain reputation from the old to the new. This supports search engine optimization and improves page rankings. </a:t>
            </a: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See the below screenshot for locations where you can manage these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changes</a:t>
            </a: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b="1" dirty="0" smtClean="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smtClean="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smtClean="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smtClean="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b="1" dirty="0" smtClean="0">
                <a:latin typeface="Tahoma" panose="020B0604030504040204" pitchFamily="34" charset="0"/>
                <a:ea typeface="Tahoma" panose="020B0604030504040204" pitchFamily="34" charset="0"/>
                <a:cs typeface="Tahoma" panose="020B0604030504040204" pitchFamily="34" charset="0"/>
              </a:rPr>
              <a:t>What </a:t>
            </a:r>
            <a:r>
              <a:rPr lang="en-US" sz="1100" b="1" dirty="0">
                <a:latin typeface="Tahoma" panose="020B0604030504040204" pitchFamily="34" charset="0"/>
                <a:ea typeface="Tahoma" panose="020B0604030504040204" pitchFamily="34" charset="0"/>
                <a:cs typeface="Tahoma" panose="020B0604030504040204" pitchFamily="34" charset="0"/>
              </a:rPr>
              <a:t>happens on the day of launch?</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Vision will submit the following indexing requests on launch day:</a:t>
            </a:r>
          </a:p>
          <a:p>
            <a:pPr marL="628650" lvl="1" indent="-171450">
              <a:buFont typeface="Trebuchet MS" panose="020B060302020202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 request to index the homepage and all other direct links</a:t>
            </a:r>
          </a:p>
          <a:p>
            <a:pPr marL="628650" lvl="1" indent="-171450">
              <a:buFont typeface="Trebuchet MS" panose="020B060302020202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 request to index the sitemap (e.g., /sitemap.xml)</a:t>
            </a:r>
          </a:p>
          <a:p>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dirty="0" smtClean="0">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a:p>
            <a:endParaRPr 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1296421" y="6452515"/>
            <a:ext cx="6219825" cy="1171575"/>
          </a:xfrm>
          <a:prstGeom prst="rect">
            <a:avLst/>
          </a:prstGeom>
        </p:spPr>
      </p:pic>
    </p:spTree>
    <p:extLst>
      <p:ext uri="{BB962C8B-B14F-4D97-AF65-F5344CB8AC3E}">
        <p14:creationId xmlns:p14="http://schemas.microsoft.com/office/powerpoint/2010/main" val="3968673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1313604" y="1257300"/>
            <a:ext cx="5610763" cy="1150709"/>
          </a:xfrm>
          <a:prstGeom prst="rect">
            <a:avLst/>
          </a:prstGeom>
          <a:noFill/>
          <a:ln>
            <a:noFill/>
          </a:ln>
        </p:spPr>
        <p:txBody>
          <a:bodyPr lIns="91425" tIns="45700" rIns="91425" bIns="45700" anchor="t" anchorCtr="0">
            <a:noAutofit/>
          </a:bodyPr>
          <a:lstStyle/>
          <a:p>
            <a:pPr lvl="0">
              <a:buSzPct val="25000"/>
            </a:pPr>
            <a:r>
              <a:rPr lang="en-US" sz="3200" dirty="0">
                <a:solidFill>
                  <a:schemeClr val="dk1"/>
                </a:solidFill>
                <a:latin typeface="Tahoma"/>
                <a:ea typeface="Tahoma"/>
                <a:cs typeface="Tahoma"/>
                <a:sym typeface="Tahoma"/>
              </a:rPr>
              <a:t>Search </a:t>
            </a:r>
          </a:p>
          <a:p>
            <a:pPr lvl="0">
              <a:buSzPct val="25000"/>
            </a:pPr>
            <a:r>
              <a:rPr lang="en-US" sz="3200" dirty="0">
                <a:solidFill>
                  <a:schemeClr val="dk1"/>
                </a:solidFill>
                <a:latin typeface="Tahoma"/>
                <a:ea typeface="Tahoma"/>
                <a:cs typeface="Tahoma"/>
                <a:sym typeface="Tahoma"/>
              </a:rPr>
              <a:t>Expectations (</a:t>
            </a:r>
            <a:r>
              <a:rPr lang="en-US" sz="3200" dirty="0" smtClean="0">
                <a:solidFill>
                  <a:schemeClr val="dk1"/>
                </a:solidFill>
                <a:latin typeface="Tahoma"/>
                <a:ea typeface="Tahoma"/>
                <a:cs typeface="Tahoma"/>
                <a:sym typeface="Tahoma"/>
              </a:rPr>
              <a:t>II </a:t>
            </a:r>
            <a:r>
              <a:rPr lang="en-US" sz="3200" dirty="0">
                <a:solidFill>
                  <a:schemeClr val="dk1"/>
                </a:solidFill>
                <a:latin typeface="Tahoma"/>
                <a:ea typeface="Tahoma"/>
                <a:cs typeface="Tahoma"/>
                <a:sym typeface="Tahoma"/>
              </a:rPr>
              <a:t>/ II)</a:t>
            </a:r>
          </a:p>
        </p:txBody>
      </p:sp>
      <p:sp>
        <p:nvSpPr>
          <p:cNvPr id="109" name="Shape 109"/>
          <p:cNvSpPr txBox="1"/>
          <p:nvPr/>
        </p:nvSpPr>
        <p:spPr>
          <a:xfrm>
            <a:off x="1143000" y="4546600"/>
            <a:ext cx="18466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Trebuchet MS"/>
                <a:ea typeface="Trebuchet MS"/>
                <a:cs typeface="Trebuchet MS"/>
                <a:sym typeface="Trebuchet MS"/>
              </a:rPr>
              <a:t>      </a:t>
            </a:r>
          </a:p>
        </p:txBody>
      </p:sp>
      <p:cxnSp>
        <p:nvCxnSpPr>
          <p:cNvPr id="110" name="Shape 110"/>
          <p:cNvCxnSpPr/>
          <p:nvPr/>
        </p:nvCxnSpPr>
        <p:spPr>
          <a:xfrm>
            <a:off x="1414991" y="2564183"/>
            <a:ext cx="5589270" cy="1587"/>
          </a:xfrm>
          <a:prstGeom prst="straightConnector1">
            <a:avLst/>
          </a:prstGeom>
          <a:noFill/>
          <a:ln w="12700" cap="flat" cmpd="sng">
            <a:solidFill>
              <a:schemeClr val="dk1"/>
            </a:solidFill>
            <a:prstDash val="solid"/>
            <a:round/>
            <a:headEnd type="none" w="med" len="med"/>
            <a:tailEnd type="none" w="med" len="med"/>
          </a:ln>
        </p:spPr>
      </p:cxnSp>
      <p:pic>
        <p:nvPicPr>
          <p:cNvPr id="111" name="Shape 111"/>
          <p:cNvPicPr preferRelativeResize="0"/>
          <p:nvPr/>
        </p:nvPicPr>
        <p:blipFill rotWithShape="1">
          <a:blip r:embed="rId3">
            <a:alphaModFix/>
          </a:blip>
          <a:srcRect/>
          <a:stretch/>
        </p:blipFill>
        <p:spPr>
          <a:xfrm>
            <a:off x="-33866" y="1240366"/>
            <a:ext cx="863599" cy="8877300"/>
          </a:xfrm>
          <a:prstGeom prst="rect">
            <a:avLst/>
          </a:prstGeom>
          <a:noFill/>
          <a:ln>
            <a:noFill/>
          </a:ln>
        </p:spPr>
      </p:pic>
      <p:sp>
        <p:nvSpPr>
          <p:cNvPr id="113" name="Shape 113"/>
          <p:cNvSpPr/>
          <p:nvPr/>
        </p:nvSpPr>
        <p:spPr>
          <a:xfrm>
            <a:off x="1327666" y="2721944"/>
            <a:ext cx="5799150" cy="6654068"/>
          </a:xfrm>
          <a:prstGeom prst="rect">
            <a:avLst/>
          </a:prstGeom>
          <a:noFill/>
          <a:ln>
            <a:noFill/>
          </a:ln>
        </p:spPr>
        <p:txBody>
          <a:bodyPr lIns="91425" tIns="45700" rIns="91425" bIns="45700" anchor="ctr" anchorCtr="0">
            <a:noAutofit/>
          </a:bodyPr>
          <a:lstStyle/>
          <a:p>
            <a:pPr lvl="0" fontAlgn="ctr"/>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7" name="Shape 113"/>
          <p:cNvSpPr/>
          <p:nvPr/>
        </p:nvSpPr>
        <p:spPr>
          <a:xfrm>
            <a:off x="1480066" y="2874343"/>
            <a:ext cx="5799150" cy="5185136"/>
          </a:xfrm>
          <a:prstGeom prst="rect">
            <a:avLst/>
          </a:prstGeom>
          <a:noFill/>
          <a:ln>
            <a:noFill/>
          </a:ln>
        </p:spPr>
        <p:txBody>
          <a:bodyPr lIns="91425" tIns="45700" rIns="91425" bIns="45700" anchor="ctr" anchorCtr="0">
            <a:noAutofit/>
          </a:bodyPr>
          <a:lstStyle/>
          <a:p>
            <a:r>
              <a:rPr lang="en-US" sz="1400" b="1" dirty="0" err="1">
                <a:latin typeface="Tahoma" panose="020B0604030504040204" pitchFamily="34" charset="0"/>
                <a:ea typeface="Tahoma" panose="020B0604030504040204" pitchFamily="34" charset="0"/>
                <a:cs typeface="Tahoma" panose="020B0604030504040204" pitchFamily="34" charset="0"/>
              </a:rPr>
              <a:t>visionSearch</a:t>
            </a:r>
            <a:endParaRPr lang="en-US" sz="1400" b="1" dirty="0">
              <a:latin typeface="Tahoma" panose="020B0604030504040204" pitchFamily="34" charset="0"/>
              <a:ea typeface="Tahoma" panose="020B0604030504040204" pitchFamily="34" charset="0"/>
              <a:cs typeface="Tahoma" panose="020B0604030504040204" pitchFamily="34" charset="0"/>
            </a:endParaRPr>
          </a:p>
          <a:p>
            <a:r>
              <a:rPr lang="en-US" sz="1100" b="1" dirty="0">
                <a:latin typeface="Tahoma" panose="020B0604030504040204" pitchFamily="34" charset="0"/>
                <a:ea typeface="Tahoma" panose="020B0604030504040204" pitchFamily="34" charset="0"/>
                <a:cs typeface="Tahoma" panose="020B0604030504040204" pitchFamily="34" charset="0"/>
              </a:rPr>
              <a:t/>
            </a:r>
            <a:br>
              <a:rPr lang="en-US" sz="1100" b="1" dirty="0">
                <a:latin typeface="Tahoma" panose="020B0604030504040204" pitchFamily="34" charset="0"/>
                <a:ea typeface="Tahoma" panose="020B0604030504040204" pitchFamily="34" charset="0"/>
                <a:cs typeface="Tahoma" panose="020B0604030504040204" pitchFamily="34" charset="0"/>
              </a:rPr>
            </a:br>
            <a:r>
              <a:rPr lang="en-US" sz="1100" b="1" dirty="0">
                <a:latin typeface="Tahoma" panose="020B0604030504040204" pitchFamily="34" charset="0"/>
                <a:ea typeface="Tahoma" panose="020B0604030504040204" pitchFamily="34" charset="0"/>
                <a:cs typeface="Tahoma" panose="020B0604030504040204" pitchFamily="34" charset="0"/>
              </a:rPr>
              <a:t>Once on our site, how do residents search for specific results? </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By default, </a:t>
            </a:r>
            <a:r>
              <a:rPr lang="en-US" sz="1100" dirty="0" err="1">
                <a:solidFill>
                  <a:schemeClr val="accent5"/>
                </a:solidFill>
                <a:latin typeface="Tahoma" panose="020B0604030504040204" pitchFamily="34" charset="0"/>
                <a:ea typeface="Tahoma" panose="020B0604030504040204" pitchFamily="34" charset="0"/>
                <a:cs typeface="Tahoma" panose="020B0604030504040204" pitchFamily="34" charset="0"/>
              </a:rPr>
              <a:t>visionSearch</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 will behave like Google by indexing all pages that are publicly accessible. If a page is hidden from showing in the navigation and there are no direct links to the page it will not show up in search results. </a:t>
            </a: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endPar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The system will regularly crawl the entire site each week. We will schedule a full crawl the first night of your launch to quickly populate the search results but this will result in the site being slow overnight as the process runs.</a:t>
            </a:r>
          </a:p>
          <a:p>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Here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are a few things to think about before launch:</a:t>
            </a:r>
          </a:p>
          <a:p>
            <a:pPr lvl="0"/>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You can populate commonly used synonyms within your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organization by following this navigation path: </a:t>
            </a:r>
            <a:b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b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a:r>
            <a:b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b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Site Settings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Site Configurations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Search Management: </a:t>
            </a:r>
            <a:b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b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Make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sure all pages and directories </a:t>
            </a: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you prefer excluded from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search results are not showing in the navigation.</a:t>
            </a:r>
          </a:p>
          <a:p>
            <a:pPr marL="628650" lvl="1" indent="-171450">
              <a:buFont typeface="Tahoma" panose="020B0604030504040204" pitchFamily="34" charset="0"/>
              <a:buChar char="−"/>
            </a:pPr>
            <a:endPar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Tahoma" panose="020B0604030504040204" pitchFamily="34" charset="0"/>
              <a:buChar char="−"/>
            </a:pPr>
            <a:r>
              <a:rPr lang="en-US" sz="11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Let your </a:t>
            </a:r>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PM know the URL of any other sites that you would like to be included in site search results.</a:t>
            </a:r>
          </a:p>
          <a:p>
            <a:r>
              <a:rPr lang="en-US" sz="1100" dirty="0">
                <a:latin typeface="Tahoma" panose="020B0604030504040204" pitchFamily="34" charset="0"/>
                <a:ea typeface="Tahoma" panose="020B0604030504040204" pitchFamily="34" charset="0"/>
                <a:cs typeface="Tahoma" panose="020B0604030504040204" pitchFamily="34" charset="0"/>
              </a:rPr>
              <a:t> </a:t>
            </a:r>
          </a:p>
          <a:p>
            <a:endParaRPr lang="en-US" sz="1100" b="1" dirty="0" smtClean="0">
              <a:latin typeface="Tahoma" panose="020B0604030504040204" pitchFamily="34" charset="0"/>
              <a:ea typeface="Tahoma" panose="020B0604030504040204" pitchFamily="34" charset="0"/>
              <a:cs typeface="Tahoma" panose="020B0604030504040204" pitchFamily="34" charset="0"/>
            </a:endParaRPr>
          </a:p>
          <a:p>
            <a:r>
              <a:rPr lang="en-US" sz="1100" b="1" dirty="0" smtClean="0">
                <a:latin typeface="Tahoma" panose="020B0604030504040204" pitchFamily="34" charset="0"/>
                <a:ea typeface="Tahoma" panose="020B0604030504040204" pitchFamily="34" charset="0"/>
                <a:cs typeface="Tahoma" panose="020B0604030504040204" pitchFamily="34" charset="0"/>
              </a:rPr>
              <a:t>Google </a:t>
            </a:r>
            <a:r>
              <a:rPr lang="en-US" sz="1100" b="1" dirty="0">
                <a:latin typeface="Tahoma" panose="020B0604030504040204" pitchFamily="34" charset="0"/>
                <a:ea typeface="Tahoma" panose="020B0604030504040204" pitchFamily="34" charset="0"/>
                <a:cs typeface="Tahoma" panose="020B0604030504040204" pitchFamily="34" charset="0"/>
              </a:rPr>
              <a:t>Custom Search Engine (CSE)</a:t>
            </a:r>
            <a:br>
              <a:rPr lang="en-US" sz="1100" b="1" dirty="0">
                <a:latin typeface="Tahoma" panose="020B0604030504040204" pitchFamily="34" charset="0"/>
                <a:ea typeface="Tahoma" panose="020B0604030504040204" pitchFamily="34" charset="0"/>
                <a:cs typeface="Tahoma" panose="020B0604030504040204" pitchFamily="34" charset="0"/>
              </a:rPr>
            </a:br>
            <a:endParaRPr lang="en-US" sz="1100" b="1" dirty="0">
              <a:latin typeface="Tahoma" panose="020B0604030504040204" pitchFamily="34" charset="0"/>
              <a:ea typeface="Tahoma" panose="020B0604030504040204" pitchFamily="34" charset="0"/>
              <a:cs typeface="Tahoma" panose="020B0604030504040204" pitchFamily="34" charset="0"/>
            </a:endParaRPr>
          </a:p>
          <a:p>
            <a:r>
              <a:rPr lang="en-US" sz="1100" dirty="0">
                <a:solidFill>
                  <a:schemeClr val="accent5"/>
                </a:solidFill>
                <a:latin typeface="Tahoma" panose="020B0604030504040204" pitchFamily="34" charset="0"/>
                <a:ea typeface="Tahoma" panose="020B0604030504040204" pitchFamily="34" charset="0"/>
                <a:cs typeface="Tahoma" panose="020B0604030504040204" pitchFamily="34" charset="0"/>
              </a:rPr>
              <a:t>Google may take up to two weeks before all search results are available. If your old site was very large, this may take longer because Google still needs to verify all prior links. Smaller sites may be able to index more quickly. </a:t>
            </a:r>
          </a:p>
        </p:txBody>
      </p:sp>
    </p:spTree>
    <p:extLst>
      <p:ext uri="{BB962C8B-B14F-4D97-AF65-F5344CB8AC3E}">
        <p14:creationId xmlns:p14="http://schemas.microsoft.com/office/powerpoint/2010/main" val="3433204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Vision_PPT_v2">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Vision_PPT_v2.potx</Template>
  <TotalTime>38229</TotalTime>
  <Words>2103</Words>
  <Application>Microsoft Office PowerPoint</Application>
  <PresentationFormat>Custom</PresentationFormat>
  <Paragraphs>306</Paragraphs>
  <Slides>12</Slides>
  <Notes>10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Noto Sans Symbols</vt:lpstr>
      <vt:lpstr>Tahoma</vt:lpstr>
      <vt:lpstr>Times New Roman</vt:lpstr>
      <vt:lpstr>Trebuchet MS</vt:lpstr>
      <vt:lpstr>Wingdings</vt:lpstr>
      <vt:lpstr>1_Vision_PPT_v2</vt:lpstr>
      <vt:lpstr>2_Vision_PPT_v2</vt:lpstr>
      <vt:lpstr>3_Vision_PPT_v2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Thermostat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Shawn Rosenberger</dc:creator>
  <cp:lastModifiedBy>Jake Sager</cp:lastModifiedBy>
  <cp:revision>342</cp:revision>
  <cp:lastPrinted>2016-07-14T22:24:58Z</cp:lastPrinted>
  <dcterms:created xsi:type="dcterms:W3CDTF">2016-05-03T22:12:29Z</dcterms:created>
  <dcterms:modified xsi:type="dcterms:W3CDTF">2016-11-09T16:26:44Z</dcterms:modified>
</cp:coreProperties>
</file>